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comments/modernComment_4C3_896911C2.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1175" r:id="rId2"/>
    <p:sldId id="1176" r:id="rId3"/>
    <p:sldId id="1188" r:id="rId4"/>
    <p:sldId id="1189" r:id="rId5"/>
    <p:sldId id="1179" r:id="rId6"/>
    <p:sldId id="1196" r:id="rId7"/>
    <p:sldId id="1212" r:id="rId8"/>
    <p:sldId id="1201" r:id="rId9"/>
    <p:sldId id="1228" r:id="rId10"/>
    <p:sldId id="1199" r:id="rId11"/>
    <p:sldId id="1182" r:id="rId12"/>
    <p:sldId id="1204" r:id="rId13"/>
    <p:sldId id="1216" r:id="rId14"/>
    <p:sldId id="1222" r:id="rId15"/>
    <p:sldId id="1219" r:id="rId16"/>
    <p:sldId id="1203" r:id="rId17"/>
    <p:sldId id="1145" r:id="rId18"/>
    <p:sldId id="1208" r:id="rId19"/>
    <p:sldId id="1186" r:id="rId20"/>
    <p:sldId id="1211" r:id="rId21"/>
    <p:sldId id="1183" r:id="rId22"/>
    <p:sldId id="1177" r:id="rId23"/>
    <p:sldId id="1225" r:id="rId24"/>
    <p:sldId id="1198" r:id="rId25"/>
    <p:sldId id="1220" r:id="rId26"/>
    <p:sldId id="1230" r:id="rId27"/>
    <p:sldId id="1224" r:id="rId28"/>
    <p:sldId id="1197" r:id="rId29"/>
    <p:sldId id="1207" r:id="rId30"/>
    <p:sldId id="121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E8426A-A52D-C70F-5989-01E2EBB5CBAB}" name="Michael Carton" initials="MC" userId="S::michael.carton@hpsc.ie::13935312-89ba-425d-9953-33ab71dae541" providerId="AD"/>
  <p188:author id="{0D9390A3-B156-4A6B-E9E9-65176ED5A559}" name="Piaras O'Lorcain" initials="PO" userId="S::PiarasOlorcain@hpsc.ie::b350f239-602d-4ee3-9af6-63225c7c2c69" providerId="AD"/>
  <p188:author id="{9EDE61D7-8CC9-716E-483D-73B5227846C0}" name="Eimear Keane" initials="EK" userId="S::eimear.keane@hpsc.ie::34a1eaf8-7cb1-4c84-bcdd-2b7a762af48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iaras O'Lorcain"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BAD18"/>
    <a:srgbClr val="EB89A3"/>
    <a:srgbClr val="09BEDB"/>
    <a:srgbClr val="0C2950"/>
    <a:srgbClr val="006152"/>
    <a:srgbClr val="B3D0CB"/>
    <a:srgbClr val="4D9086"/>
    <a:srgbClr val="CBD03A"/>
    <a:srgbClr val="9BAAB3"/>
    <a:srgbClr val="88AE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94660"/>
  </p:normalViewPr>
  <p:slideViewPr>
    <p:cSldViewPr snapToGrid="0">
      <p:cViewPr varScale="1">
        <p:scale>
          <a:sx n="90" d="100"/>
          <a:sy n="90" d="100"/>
        </p:scale>
        <p:origin x="624" y="67"/>
      </p:cViewPr>
      <p:guideLst/>
    </p:cSldViewPr>
  </p:slideViewPr>
  <p:notesTextViewPr>
    <p:cViewPr>
      <p:scale>
        <a:sx n="3" d="2"/>
        <a:sy n="3" d="2"/>
      </p:scale>
      <p:origin x="0" y="0"/>
    </p:cViewPr>
  </p:notesTextViewPr>
  <p:sorterViewPr>
    <p:cViewPr>
      <p:scale>
        <a:sx n="100" d="100"/>
        <a:sy n="100" d="100"/>
      </p:scale>
      <p:origin x="0" y="-21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4"/>
          <c:order val="5"/>
          <c:tx>
            <c:strRef>
              <c:f>'Staff Size Flu'!$W$1</c:f>
              <c:strCache>
                <c:ptCount val="1"/>
                <c:pt idx="0">
                  <c:v>% Uptake</c:v>
                </c:pt>
              </c:strCache>
            </c:strRef>
          </c:tx>
          <c:spPr>
            <a:solidFill>
              <a:srgbClr val="BA1F46"/>
            </a:solidFill>
            <a:ln>
              <a:noFill/>
            </a:ln>
            <a:effectLst/>
          </c:spPr>
          <c:invertIfNegative val="0"/>
          <c:dPt>
            <c:idx val="7"/>
            <c:invertIfNegative val="0"/>
            <c:bubble3D val="0"/>
            <c:spPr>
              <a:solidFill>
                <a:srgbClr val="EB89A3"/>
              </a:solidFill>
              <a:ln>
                <a:noFill/>
              </a:ln>
              <a:effectLst/>
            </c:spPr>
            <c:extLst>
              <c:ext xmlns:c16="http://schemas.microsoft.com/office/drawing/2014/chart" uri="{C3380CC4-5D6E-409C-BE32-E72D297353CC}">
                <c16:uniqueId val="{00000001-3463-46E6-B278-6C55AFE87B35}"/>
              </c:ext>
            </c:extLst>
          </c:dPt>
          <c:dPt>
            <c:idx val="8"/>
            <c:invertIfNegative val="0"/>
            <c:bubble3D val="0"/>
            <c:spPr>
              <a:solidFill>
                <a:srgbClr val="EB89A3"/>
              </a:solidFill>
              <a:ln>
                <a:noFill/>
              </a:ln>
              <a:effectLst/>
            </c:spPr>
            <c:extLst>
              <c:ext xmlns:c16="http://schemas.microsoft.com/office/drawing/2014/chart" uri="{C3380CC4-5D6E-409C-BE32-E72D297353CC}">
                <c16:uniqueId val="{00000003-3463-46E6-B278-6C55AFE87B35}"/>
              </c:ext>
            </c:extLst>
          </c:dPt>
          <c:dPt>
            <c:idx val="9"/>
            <c:invertIfNegative val="0"/>
            <c:bubble3D val="0"/>
            <c:spPr>
              <a:solidFill>
                <a:srgbClr val="EB89A3"/>
              </a:solidFill>
              <a:ln>
                <a:noFill/>
              </a:ln>
              <a:effectLst/>
            </c:spPr>
            <c:extLst>
              <c:ext xmlns:c16="http://schemas.microsoft.com/office/drawing/2014/chart" uri="{C3380CC4-5D6E-409C-BE32-E72D297353CC}">
                <c16:uniqueId val="{00000005-3463-46E6-B278-6C55AFE87B35}"/>
              </c:ext>
            </c:extLst>
          </c:dPt>
          <c:dPt>
            <c:idx val="10"/>
            <c:invertIfNegative val="0"/>
            <c:bubble3D val="0"/>
            <c:spPr>
              <a:solidFill>
                <a:srgbClr val="EC89A3"/>
              </a:solidFill>
              <a:ln>
                <a:noFill/>
              </a:ln>
              <a:effectLst/>
            </c:spPr>
            <c:extLst>
              <c:ext xmlns:c16="http://schemas.microsoft.com/office/drawing/2014/chart" uri="{C3380CC4-5D6E-409C-BE32-E72D297353CC}">
                <c16:uniqueId val="{00000007-3463-46E6-B278-6C55AFE87B35}"/>
              </c:ext>
            </c:extLst>
          </c:dPt>
          <c:dPt>
            <c:idx val="11"/>
            <c:invertIfNegative val="0"/>
            <c:bubble3D val="0"/>
            <c:spPr>
              <a:solidFill>
                <a:srgbClr val="EC89A3"/>
              </a:solidFill>
              <a:ln>
                <a:noFill/>
              </a:ln>
              <a:effectLst/>
            </c:spPr>
            <c:extLst>
              <c:ext xmlns:c16="http://schemas.microsoft.com/office/drawing/2014/chart" uri="{C3380CC4-5D6E-409C-BE32-E72D297353CC}">
                <c16:uniqueId val="{00000009-3463-46E6-B278-6C55AFE87B35}"/>
              </c:ext>
            </c:extLst>
          </c:dPt>
          <c:dPt>
            <c:idx val="12"/>
            <c:invertIfNegative val="0"/>
            <c:bubble3D val="0"/>
            <c:spPr>
              <a:solidFill>
                <a:srgbClr val="EC89A3"/>
              </a:solidFill>
              <a:ln>
                <a:noFill/>
              </a:ln>
              <a:effectLst/>
            </c:spPr>
            <c:extLst>
              <c:ext xmlns:c16="http://schemas.microsoft.com/office/drawing/2014/chart" uri="{C3380CC4-5D6E-409C-BE32-E72D297353CC}">
                <c16:uniqueId val="{0000000B-3463-46E6-B278-6C55AFE87B35}"/>
              </c:ext>
            </c:extLst>
          </c:dPt>
          <c:dPt>
            <c:idx val="13"/>
            <c:invertIfNegative val="0"/>
            <c:bubble3D val="0"/>
            <c:spPr>
              <a:solidFill>
                <a:srgbClr val="EC89A3"/>
              </a:solidFill>
              <a:ln>
                <a:noFill/>
              </a:ln>
              <a:effectLst/>
            </c:spPr>
            <c:extLst>
              <c:ext xmlns:c16="http://schemas.microsoft.com/office/drawing/2014/chart" uri="{C3380CC4-5D6E-409C-BE32-E72D297353CC}">
                <c16:uniqueId val="{0000000D-3463-46E6-B278-6C55AFE87B35}"/>
              </c:ext>
            </c:extLst>
          </c:dPt>
          <c:dPt>
            <c:idx val="14"/>
            <c:invertIfNegative val="0"/>
            <c:bubble3D val="0"/>
            <c:spPr>
              <a:solidFill>
                <a:srgbClr val="EC89A3"/>
              </a:solidFill>
              <a:ln>
                <a:noFill/>
              </a:ln>
              <a:effectLst/>
            </c:spPr>
            <c:extLst>
              <c:ext xmlns:c16="http://schemas.microsoft.com/office/drawing/2014/chart" uri="{C3380CC4-5D6E-409C-BE32-E72D297353CC}">
                <c16:uniqueId val="{0000000F-3463-46E6-B278-6C55AFE87B35}"/>
              </c:ext>
            </c:extLst>
          </c:dPt>
          <c:dPt>
            <c:idx val="15"/>
            <c:invertIfNegative val="0"/>
            <c:bubble3D val="0"/>
            <c:spPr>
              <a:solidFill>
                <a:srgbClr val="EC89A3"/>
              </a:solidFill>
              <a:ln>
                <a:noFill/>
              </a:ln>
              <a:effectLst/>
            </c:spPr>
            <c:extLst>
              <c:ext xmlns:c16="http://schemas.microsoft.com/office/drawing/2014/chart" uri="{C3380CC4-5D6E-409C-BE32-E72D297353CC}">
                <c16:uniqueId val="{00000011-3463-46E6-B278-6C55AFE87B35}"/>
              </c:ext>
            </c:extLst>
          </c:dPt>
          <c:dPt>
            <c:idx val="16"/>
            <c:invertIfNegative val="0"/>
            <c:bubble3D val="0"/>
            <c:spPr>
              <a:solidFill>
                <a:srgbClr val="EC89A3"/>
              </a:solidFill>
              <a:ln>
                <a:noFill/>
              </a:ln>
              <a:effectLst/>
            </c:spPr>
            <c:extLst>
              <c:ext xmlns:c16="http://schemas.microsoft.com/office/drawing/2014/chart" uri="{C3380CC4-5D6E-409C-BE32-E72D297353CC}">
                <c16:uniqueId val="{00000013-3463-46E6-B278-6C55AFE87B35}"/>
              </c:ext>
            </c:extLst>
          </c:dPt>
          <c:dPt>
            <c:idx val="17"/>
            <c:invertIfNegative val="0"/>
            <c:bubble3D val="0"/>
            <c:spPr>
              <a:solidFill>
                <a:srgbClr val="EC89A3"/>
              </a:solidFill>
              <a:ln>
                <a:noFill/>
              </a:ln>
              <a:effectLst/>
            </c:spPr>
            <c:extLst>
              <c:ext xmlns:c16="http://schemas.microsoft.com/office/drawing/2014/chart" uri="{C3380CC4-5D6E-409C-BE32-E72D297353CC}">
                <c16:uniqueId val="{00000015-3463-46E6-B278-6C55AFE87B35}"/>
              </c:ext>
            </c:extLst>
          </c:dPt>
          <c:dPt>
            <c:idx val="18"/>
            <c:invertIfNegative val="0"/>
            <c:bubble3D val="0"/>
            <c:spPr>
              <a:solidFill>
                <a:srgbClr val="EC89A3"/>
              </a:solidFill>
              <a:ln>
                <a:noFill/>
              </a:ln>
              <a:effectLst/>
            </c:spPr>
            <c:extLst>
              <c:ext xmlns:c16="http://schemas.microsoft.com/office/drawing/2014/chart" uri="{C3380CC4-5D6E-409C-BE32-E72D297353CC}">
                <c16:uniqueId val="{00000017-3463-46E6-B278-6C55AFE87B35}"/>
              </c:ext>
            </c:extLst>
          </c:dPt>
          <c:dPt>
            <c:idx val="19"/>
            <c:invertIfNegative val="0"/>
            <c:bubble3D val="0"/>
            <c:spPr>
              <a:solidFill>
                <a:srgbClr val="7030A0"/>
              </a:solidFill>
              <a:ln>
                <a:noFill/>
              </a:ln>
              <a:effectLst/>
            </c:spPr>
            <c:extLst>
              <c:ext xmlns:c16="http://schemas.microsoft.com/office/drawing/2014/chart" uri="{C3380CC4-5D6E-409C-BE32-E72D297353CC}">
                <c16:uniqueId val="{00000019-3463-46E6-B278-6C55AFE87B35}"/>
              </c:ext>
            </c:extLst>
          </c:dPt>
          <c:cat>
            <c:multiLvlStrRef>
              <c:f>'Staff Size Flu'!$R$2:$S$16</c:f>
              <c:multiLvlStrCache>
                <c:ptCount val="15"/>
                <c:lvl>
                  <c:pt idx="0">
                    <c:v>HSE Dublin and North East</c:v>
                  </c:pt>
                  <c:pt idx="1">
                    <c:v>HSE Dublin and Midlands</c:v>
                  </c:pt>
                  <c:pt idx="2">
                    <c:v>HSE Dublin and South East</c:v>
                  </c:pt>
                  <c:pt idx="3">
                    <c:v>HSE Midwest</c:v>
                  </c:pt>
                  <c:pt idx="4">
                    <c:v>HSE South West</c:v>
                  </c:pt>
                  <c:pt idx="5">
                    <c:v>HSE West and North West</c:v>
                  </c:pt>
                  <c:pt idx="6">
                    <c:v>&lt;100 Total</c:v>
                  </c:pt>
                  <c:pt idx="7">
                    <c:v>HSE Dublin and North East</c:v>
                  </c:pt>
                  <c:pt idx="8">
                    <c:v>HSE Dublin and Midlands</c:v>
                  </c:pt>
                  <c:pt idx="9">
                    <c:v>HSE Dublin and South East</c:v>
                  </c:pt>
                  <c:pt idx="10">
                    <c:v>HSE Midwest</c:v>
                  </c:pt>
                  <c:pt idx="11">
                    <c:v>HSE South West</c:v>
                  </c:pt>
                  <c:pt idx="12">
                    <c:v>HSE West and North West</c:v>
                  </c:pt>
                  <c:pt idx="13">
                    <c:v>100+ Total</c:v>
                  </c:pt>
                  <c:pt idx="14">
                    <c:v>All RCFs</c:v>
                  </c:pt>
                </c:lvl>
                <c:lvl>
                  <c:pt idx="0">
                    <c:v>&lt;100</c:v>
                  </c:pt>
                  <c:pt idx="7">
                    <c:v>100+</c:v>
                  </c:pt>
                </c:lvl>
              </c:multiLvlStrCache>
            </c:multiLvlStrRef>
          </c:cat>
          <c:val>
            <c:numRef>
              <c:f>'Staff Size Flu'!$W$2:$W$16</c:f>
              <c:numCache>
                <c:formatCode>0.0</c:formatCode>
                <c:ptCount val="15"/>
                <c:pt idx="0">
                  <c:v>44.782034346103039</c:v>
                </c:pt>
                <c:pt idx="1">
                  <c:v>41.906005221932112</c:v>
                </c:pt>
                <c:pt idx="2">
                  <c:v>50.03092145949288</c:v>
                </c:pt>
                <c:pt idx="3">
                  <c:v>67.146974063400577</c:v>
                </c:pt>
                <c:pt idx="4">
                  <c:v>30.203619909502262</c:v>
                </c:pt>
                <c:pt idx="5">
                  <c:v>30.297219558964528</c:v>
                </c:pt>
                <c:pt idx="6">
                  <c:v>42.205393424455117</c:v>
                </c:pt>
                <c:pt idx="7">
                  <c:v>35.906154369262154</c:v>
                </c:pt>
                <c:pt idx="8">
                  <c:v>49.882075471698109</c:v>
                </c:pt>
                <c:pt idx="9">
                  <c:v>41.093011035207567</c:v>
                </c:pt>
                <c:pt idx="10">
                  <c:v>28.39622641509434</c:v>
                </c:pt>
                <c:pt idx="11">
                  <c:v>43.696829079659707</c:v>
                </c:pt>
                <c:pt idx="12">
                  <c:v>22.935779816513762</c:v>
                </c:pt>
                <c:pt idx="13">
                  <c:v>37.670996666283479</c:v>
                </c:pt>
                <c:pt idx="14">
                  <c:v>39.410472613902073</c:v>
                </c:pt>
              </c:numCache>
            </c:numRef>
          </c:val>
          <c:extLst xmlns:c15="http://schemas.microsoft.com/office/drawing/2012/chart">
            <c:ext xmlns:c16="http://schemas.microsoft.com/office/drawing/2014/chart" uri="{C3380CC4-5D6E-409C-BE32-E72D297353CC}">
              <c16:uniqueId val="{0000001A-3463-46E6-B278-6C55AFE87B35}"/>
            </c:ext>
          </c:extLst>
        </c:ser>
        <c:dLbls>
          <c:showLegendKey val="0"/>
          <c:showVal val="0"/>
          <c:showCatName val="0"/>
          <c:showSerName val="0"/>
          <c:showPercent val="0"/>
          <c:showBubbleSize val="0"/>
        </c:dLbls>
        <c:gapWidth val="150"/>
        <c:axId val="834163360"/>
        <c:axId val="844107200"/>
        <c:extLst>
          <c:ext xmlns:c15="http://schemas.microsoft.com/office/drawing/2012/chart" uri="{02D57815-91ED-43cb-92C2-25804820EDAC}">
            <c15:filteredBarSeries>
              <c15:ser>
                <c:idx val="5"/>
                <c:order val="0"/>
                <c:tx>
                  <c:strRef>
                    <c:extLst>
                      <c:ext uri="{02D57815-91ED-43cb-92C2-25804820EDAC}">
                        <c15:formulaRef>
                          <c15:sqref>'Staff Size Flu'!$Q$1</c15:sqref>
                        </c15:formulaRef>
                      </c:ext>
                    </c:extLst>
                    <c:strCache>
                      <c:ptCount val="1"/>
                      <c:pt idx="0">
                        <c:v>Staff Size</c:v>
                      </c:pt>
                    </c:strCache>
                  </c:strRef>
                </c:tx>
                <c:spPr>
                  <a:solidFill>
                    <a:srgbClr val="BA1F46"/>
                  </a:solidFill>
                  <a:ln>
                    <a:noFill/>
                  </a:ln>
                  <a:effectLst/>
                </c:spPr>
                <c:invertIfNegative val="0"/>
                <c:dPt>
                  <c:idx val="10"/>
                  <c:invertIfNegative val="0"/>
                  <c:bubble3D val="0"/>
                  <c:spPr>
                    <a:solidFill>
                      <a:srgbClr val="EC89A3"/>
                    </a:solidFill>
                    <a:ln>
                      <a:noFill/>
                    </a:ln>
                    <a:effectLst/>
                  </c:spPr>
                  <c:extLst>
                    <c:ext xmlns:c16="http://schemas.microsoft.com/office/drawing/2014/chart" uri="{C3380CC4-5D6E-409C-BE32-E72D297353CC}">
                      <c16:uniqueId val="{0000001D-3463-46E6-B278-6C55AFE87B35}"/>
                    </c:ext>
                  </c:extLst>
                </c:dPt>
                <c:dPt>
                  <c:idx val="11"/>
                  <c:invertIfNegative val="0"/>
                  <c:bubble3D val="0"/>
                  <c:spPr>
                    <a:solidFill>
                      <a:srgbClr val="EC89A3"/>
                    </a:solidFill>
                    <a:ln>
                      <a:noFill/>
                    </a:ln>
                    <a:effectLst/>
                  </c:spPr>
                  <c:extLst>
                    <c:ext xmlns:c16="http://schemas.microsoft.com/office/drawing/2014/chart" uri="{C3380CC4-5D6E-409C-BE32-E72D297353CC}">
                      <c16:uniqueId val="{0000001F-3463-46E6-B278-6C55AFE87B35}"/>
                    </c:ext>
                  </c:extLst>
                </c:dPt>
                <c:dPt>
                  <c:idx val="12"/>
                  <c:invertIfNegative val="0"/>
                  <c:bubble3D val="0"/>
                  <c:spPr>
                    <a:solidFill>
                      <a:srgbClr val="EC89A3"/>
                    </a:solidFill>
                    <a:ln>
                      <a:noFill/>
                    </a:ln>
                    <a:effectLst/>
                  </c:spPr>
                  <c:extLst>
                    <c:ext xmlns:c16="http://schemas.microsoft.com/office/drawing/2014/chart" uri="{C3380CC4-5D6E-409C-BE32-E72D297353CC}">
                      <c16:uniqueId val="{00000021-3463-46E6-B278-6C55AFE87B35}"/>
                    </c:ext>
                  </c:extLst>
                </c:dPt>
                <c:dPt>
                  <c:idx val="13"/>
                  <c:invertIfNegative val="0"/>
                  <c:bubble3D val="0"/>
                  <c:spPr>
                    <a:solidFill>
                      <a:srgbClr val="EC89A3"/>
                    </a:solidFill>
                    <a:ln>
                      <a:noFill/>
                    </a:ln>
                    <a:effectLst/>
                  </c:spPr>
                  <c:extLst>
                    <c:ext xmlns:c16="http://schemas.microsoft.com/office/drawing/2014/chart" uri="{C3380CC4-5D6E-409C-BE32-E72D297353CC}">
                      <c16:uniqueId val="{00000023-3463-46E6-B278-6C55AFE87B35}"/>
                    </c:ext>
                  </c:extLst>
                </c:dPt>
                <c:dPt>
                  <c:idx val="14"/>
                  <c:invertIfNegative val="0"/>
                  <c:bubble3D val="0"/>
                  <c:spPr>
                    <a:solidFill>
                      <a:srgbClr val="EC89A3"/>
                    </a:solidFill>
                    <a:ln>
                      <a:noFill/>
                    </a:ln>
                    <a:effectLst/>
                  </c:spPr>
                  <c:extLst>
                    <c:ext xmlns:c16="http://schemas.microsoft.com/office/drawing/2014/chart" uri="{C3380CC4-5D6E-409C-BE32-E72D297353CC}">
                      <c16:uniqueId val="{00000025-3463-46E6-B278-6C55AFE87B35}"/>
                    </c:ext>
                  </c:extLst>
                </c:dPt>
                <c:dPt>
                  <c:idx val="15"/>
                  <c:invertIfNegative val="0"/>
                  <c:bubble3D val="0"/>
                  <c:spPr>
                    <a:solidFill>
                      <a:srgbClr val="EC89A3"/>
                    </a:solidFill>
                    <a:ln>
                      <a:noFill/>
                    </a:ln>
                    <a:effectLst/>
                  </c:spPr>
                  <c:extLst>
                    <c:ext xmlns:c16="http://schemas.microsoft.com/office/drawing/2014/chart" uri="{C3380CC4-5D6E-409C-BE32-E72D297353CC}">
                      <c16:uniqueId val="{00000027-3463-46E6-B278-6C55AFE87B35}"/>
                    </c:ext>
                  </c:extLst>
                </c:dPt>
                <c:dPt>
                  <c:idx val="16"/>
                  <c:invertIfNegative val="0"/>
                  <c:bubble3D val="0"/>
                  <c:spPr>
                    <a:solidFill>
                      <a:srgbClr val="EC89A3"/>
                    </a:solidFill>
                    <a:ln>
                      <a:noFill/>
                    </a:ln>
                    <a:effectLst/>
                  </c:spPr>
                  <c:extLst>
                    <c:ext xmlns:c16="http://schemas.microsoft.com/office/drawing/2014/chart" uri="{C3380CC4-5D6E-409C-BE32-E72D297353CC}">
                      <c16:uniqueId val="{00000029-3463-46E6-B278-6C55AFE87B35}"/>
                    </c:ext>
                  </c:extLst>
                </c:dPt>
                <c:cat>
                  <c:multiLvlStrRef>
                    <c:extLst>
                      <c:ext uri="{02D57815-91ED-43cb-92C2-25804820EDAC}">
                        <c15:formulaRef>
                          <c15:sqref>'Staff Size Flu'!$R$2:$S$16</c15:sqref>
                        </c15:formulaRef>
                      </c:ext>
                    </c:extLst>
                    <c:multiLvlStrCache>
                      <c:ptCount val="15"/>
                      <c:lvl>
                        <c:pt idx="0">
                          <c:v>HSE Dublin and North East</c:v>
                        </c:pt>
                        <c:pt idx="1">
                          <c:v>HSE Dublin and Midlands</c:v>
                        </c:pt>
                        <c:pt idx="2">
                          <c:v>HSE Dublin and South East</c:v>
                        </c:pt>
                        <c:pt idx="3">
                          <c:v>HSE Midwest</c:v>
                        </c:pt>
                        <c:pt idx="4">
                          <c:v>HSE South West</c:v>
                        </c:pt>
                        <c:pt idx="5">
                          <c:v>HSE West and North West</c:v>
                        </c:pt>
                        <c:pt idx="6">
                          <c:v>&lt;100 Total</c:v>
                        </c:pt>
                        <c:pt idx="7">
                          <c:v>HSE Dublin and North East</c:v>
                        </c:pt>
                        <c:pt idx="8">
                          <c:v>HSE Dublin and Midlands</c:v>
                        </c:pt>
                        <c:pt idx="9">
                          <c:v>HSE Dublin and South East</c:v>
                        </c:pt>
                        <c:pt idx="10">
                          <c:v>HSE Midwest</c:v>
                        </c:pt>
                        <c:pt idx="11">
                          <c:v>HSE South West</c:v>
                        </c:pt>
                        <c:pt idx="12">
                          <c:v>HSE West and North West</c:v>
                        </c:pt>
                        <c:pt idx="13">
                          <c:v>100+ Total</c:v>
                        </c:pt>
                        <c:pt idx="14">
                          <c:v>All RCFs</c:v>
                        </c:pt>
                      </c:lvl>
                      <c:lvl>
                        <c:pt idx="0">
                          <c:v>&lt;100</c:v>
                        </c:pt>
                        <c:pt idx="7">
                          <c:v>100+</c:v>
                        </c:pt>
                      </c:lvl>
                    </c:multiLvlStrCache>
                  </c:multiLvlStrRef>
                </c:cat>
                <c:val>
                  <c:numRef>
                    <c:extLst>
                      <c:ext uri="{02D57815-91ED-43cb-92C2-25804820EDAC}">
                        <c15:formulaRef>
                          <c15:sqref>'Staff Size Flu'!$T$2:$T$16</c15:sqref>
                        </c15:formulaRef>
                      </c:ext>
                    </c:extLst>
                    <c:numCache>
                      <c:formatCode>General</c:formatCode>
                      <c:ptCount val="15"/>
                      <c:pt idx="0">
                        <c:v>13</c:v>
                      </c:pt>
                      <c:pt idx="1">
                        <c:v>15</c:v>
                      </c:pt>
                      <c:pt idx="2">
                        <c:v>52</c:v>
                      </c:pt>
                      <c:pt idx="3">
                        <c:v>6</c:v>
                      </c:pt>
                      <c:pt idx="4">
                        <c:v>22</c:v>
                      </c:pt>
                      <c:pt idx="5">
                        <c:v>25</c:v>
                      </c:pt>
                      <c:pt idx="6">
                        <c:v>133</c:v>
                      </c:pt>
                      <c:pt idx="7">
                        <c:v>8</c:v>
                      </c:pt>
                      <c:pt idx="8">
                        <c:v>4</c:v>
                      </c:pt>
                      <c:pt idx="9">
                        <c:v>11</c:v>
                      </c:pt>
                      <c:pt idx="10">
                        <c:v>5</c:v>
                      </c:pt>
                      <c:pt idx="11">
                        <c:v>7</c:v>
                      </c:pt>
                      <c:pt idx="12">
                        <c:v>5</c:v>
                      </c:pt>
                      <c:pt idx="13">
                        <c:v>40</c:v>
                      </c:pt>
                      <c:pt idx="14">
                        <c:v>173</c:v>
                      </c:pt>
                    </c:numCache>
                  </c:numRef>
                </c:val>
                <c:extLst>
                  <c:ext xmlns:c16="http://schemas.microsoft.com/office/drawing/2014/chart" uri="{C3380CC4-5D6E-409C-BE32-E72D297353CC}">
                    <c16:uniqueId val="{0000002A-3463-46E6-B278-6C55AFE87B35}"/>
                  </c:ext>
                </c:extLst>
              </c15:ser>
            </c15:filteredBarSeries>
            <c15:filteredBarSeries>
              <c15:ser>
                <c:idx val="0"/>
                <c:order val="1"/>
                <c:tx>
                  <c:strRef>
                    <c:extLst xmlns:c15="http://schemas.microsoft.com/office/drawing/2012/chart">
                      <c:ext xmlns:c15="http://schemas.microsoft.com/office/drawing/2012/chart" uri="{02D57815-91ED-43cb-92C2-25804820EDAC}">
                        <c15:formulaRef>
                          <c15:sqref>'Staff Size Flu'!$S$1</c15:sqref>
                        </c15:formulaRef>
                      </c:ext>
                    </c:extLst>
                    <c:strCache>
                      <c:ptCount val="1"/>
                      <c:pt idx="0">
                        <c:v>RCF Group/Region</c:v>
                      </c:pt>
                    </c:strCache>
                  </c:strRef>
                </c:tx>
                <c:spPr>
                  <a:solidFill>
                    <a:schemeClr val="accent1"/>
                  </a:solidFill>
                  <a:ln>
                    <a:noFill/>
                  </a:ln>
                  <a:effectLst/>
                </c:spPr>
                <c:invertIfNegative val="0"/>
                <c:cat>
                  <c:multiLvlStrRef>
                    <c:extLst xmlns:c15="http://schemas.microsoft.com/office/drawing/2012/chart">
                      <c:ext xmlns:c15="http://schemas.microsoft.com/office/drawing/2012/chart" uri="{02D57815-91ED-43cb-92C2-25804820EDAC}">
                        <c15:formulaRef>
                          <c15:sqref>'Staff Size Flu'!$R$2:$S$16</c15:sqref>
                        </c15:formulaRef>
                      </c:ext>
                    </c:extLst>
                    <c:multiLvlStrCache>
                      <c:ptCount val="15"/>
                      <c:lvl>
                        <c:pt idx="0">
                          <c:v>HSE Dublin and North East</c:v>
                        </c:pt>
                        <c:pt idx="1">
                          <c:v>HSE Dublin and Midlands</c:v>
                        </c:pt>
                        <c:pt idx="2">
                          <c:v>HSE Dublin and South East</c:v>
                        </c:pt>
                        <c:pt idx="3">
                          <c:v>HSE Midwest</c:v>
                        </c:pt>
                        <c:pt idx="4">
                          <c:v>HSE South West</c:v>
                        </c:pt>
                        <c:pt idx="5">
                          <c:v>HSE West and North West</c:v>
                        </c:pt>
                        <c:pt idx="6">
                          <c:v>&lt;100 Total</c:v>
                        </c:pt>
                        <c:pt idx="7">
                          <c:v>HSE Dublin and North East</c:v>
                        </c:pt>
                        <c:pt idx="8">
                          <c:v>HSE Dublin and Midlands</c:v>
                        </c:pt>
                        <c:pt idx="9">
                          <c:v>HSE Dublin and South East</c:v>
                        </c:pt>
                        <c:pt idx="10">
                          <c:v>HSE Midwest</c:v>
                        </c:pt>
                        <c:pt idx="11">
                          <c:v>HSE South West</c:v>
                        </c:pt>
                        <c:pt idx="12">
                          <c:v>HSE West and North West</c:v>
                        </c:pt>
                        <c:pt idx="13">
                          <c:v>100+ Total</c:v>
                        </c:pt>
                        <c:pt idx="14">
                          <c:v>All RCFs</c:v>
                        </c:pt>
                      </c:lvl>
                      <c:lvl>
                        <c:pt idx="0">
                          <c:v>&lt;100</c:v>
                        </c:pt>
                        <c:pt idx="7">
                          <c:v>100+</c:v>
                        </c:pt>
                      </c:lvl>
                    </c:multiLvlStrCache>
                  </c:multiLvlStrRef>
                </c:cat>
                <c:val>
                  <c:numRef>
                    <c:extLst xmlns:c15="http://schemas.microsoft.com/office/drawing/2012/chart">
                      <c:ext xmlns:c15="http://schemas.microsoft.com/office/drawing/2012/chart" uri="{02D57815-91ED-43cb-92C2-25804820EDAC}">
                        <c15:formulaRef>
                          <c15:sqref>'Staff Size Flu'!$S$2:$S$16</c15:sqref>
                        </c15:formulaRef>
                      </c:ext>
                    </c:extLst>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xmlns:c15="http://schemas.microsoft.com/office/drawing/2012/chart">
                  <c:ext xmlns:c16="http://schemas.microsoft.com/office/drawing/2014/chart" uri="{C3380CC4-5D6E-409C-BE32-E72D297353CC}">
                    <c16:uniqueId val="{0000002B-3463-46E6-B278-6C55AFE87B35}"/>
                  </c:ext>
                </c:extLst>
              </c15:ser>
            </c15:filteredBarSeries>
            <c15:filteredBarSeries>
              <c15:ser>
                <c:idx val="2"/>
                <c:order val="3"/>
                <c:tx>
                  <c:strRef>
                    <c:extLst xmlns:c15="http://schemas.microsoft.com/office/drawing/2012/chart">
                      <c:ext xmlns:c15="http://schemas.microsoft.com/office/drawing/2012/chart" uri="{02D57815-91ED-43cb-92C2-25804820EDAC}">
                        <c15:formulaRef>
                          <c15:sqref>'Staff Size Flu'!$U$1</c15:sqref>
                        </c15:formulaRef>
                      </c:ext>
                    </c:extLst>
                    <c:strCache>
                      <c:ptCount val="1"/>
                      <c:pt idx="0">
                        <c:v>Total Eligible</c:v>
                      </c:pt>
                    </c:strCache>
                  </c:strRef>
                </c:tx>
                <c:spPr>
                  <a:solidFill>
                    <a:schemeClr val="accent3"/>
                  </a:solidFill>
                  <a:ln>
                    <a:noFill/>
                  </a:ln>
                  <a:effectLst/>
                </c:spPr>
                <c:invertIfNegative val="0"/>
                <c:cat>
                  <c:multiLvlStrRef>
                    <c:extLst xmlns:c15="http://schemas.microsoft.com/office/drawing/2012/chart">
                      <c:ext xmlns:c15="http://schemas.microsoft.com/office/drawing/2012/chart" uri="{02D57815-91ED-43cb-92C2-25804820EDAC}">
                        <c15:formulaRef>
                          <c15:sqref>'Staff Size Flu'!$R$2:$S$16</c15:sqref>
                        </c15:formulaRef>
                      </c:ext>
                    </c:extLst>
                    <c:multiLvlStrCache>
                      <c:ptCount val="15"/>
                      <c:lvl>
                        <c:pt idx="0">
                          <c:v>HSE Dublin and North East</c:v>
                        </c:pt>
                        <c:pt idx="1">
                          <c:v>HSE Dublin and Midlands</c:v>
                        </c:pt>
                        <c:pt idx="2">
                          <c:v>HSE Dublin and South East</c:v>
                        </c:pt>
                        <c:pt idx="3">
                          <c:v>HSE Midwest</c:v>
                        </c:pt>
                        <c:pt idx="4">
                          <c:v>HSE South West</c:v>
                        </c:pt>
                        <c:pt idx="5">
                          <c:v>HSE West and North West</c:v>
                        </c:pt>
                        <c:pt idx="6">
                          <c:v>&lt;100 Total</c:v>
                        </c:pt>
                        <c:pt idx="7">
                          <c:v>HSE Dublin and North East</c:v>
                        </c:pt>
                        <c:pt idx="8">
                          <c:v>HSE Dublin and Midlands</c:v>
                        </c:pt>
                        <c:pt idx="9">
                          <c:v>HSE Dublin and South East</c:v>
                        </c:pt>
                        <c:pt idx="10">
                          <c:v>HSE Midwest</c:v>
                        </c:pt>
                        <c:pt idx="11">
                          <c:v>HSE South West</c:v>
                        </c:pt>
                        <c:pt idx="12">
                          <c:v>HSE West and North West</c:v>
                        </c:pt>
                        <c:pt idx="13">
                          <c:v>100+ Total</c:v>
                        </c:pt>
                        <c:pt idx="14">
                          <c:v>All RCFs</c:v>
                        </c:pt>
                      </c:lvl>
                      <c:lvl>
                        <c:pt idx="0">
                          <c:v>&lt;100</c:v>
                        </c:pt>
                        <c:pt idx="7">
                          <c:v>100+</c:v>
                        </c:pt>
                      </c:lvl>
                    </c:multiLvlStrCache>
                  </c:multiLvlStrRef>
                </c:cat>
                <c:val>
                  <c:numRef>
                    <c:extLst xmlns:c15="http://schemas.microsoft.com/office/drawing/2012/chart">
                      <c:ext xmlns:c15="http://schemas.microsoft.com/office/drawing/2012/chart" uri="{02D57815-91ED-43cb-92C2-25804820EDAC}">
                        <c15:formulaRef>
                          <c15:sqref>'Staff Size Flu'!$U$2:$U$16</c15:sqref>
                        </c15:formulaRef>
                      </c:ext>
                    </c:extLst>
                    <c:numCache>
                      <c:formatCode>General</c:formatCode>
                      <c:ptCount val="15"/>
                      <c:pt idx="0">
                        <c:v>757</c:v>
                      </c:pt>
                      <c:pt idx="1">
                        <c:v>766</c:v>
                      </c:pt>
                      <c:pt idx="2">
                        <c:v>1617</c:v>
                      </c:pt>
                      <c:pt idx="3">
                        <c:v>347</c:v>
                      </c:pt>
                      <c:pt idx="4">
                        <c:v>884</c:v>
                      </c:pt>
                      <c:pt idx="5">
                        <c:v>1043</c:v>
                      </c:pt>
                      <c:pt idx="6">
                        <c:v>5414</c:v>
                      </c:pt>
                      <c:pt idx="7">
                        <c:v>2941</c:v>
                      </c:pt>
                      <c:pt idx="8">
                        <c:v>848</c:v>
                      </c:pt>
                      <c:pt idx="9">
                        <c:v>1903</c:v>
                      </c:pt>
                      <c:pt idx="10">
                        <c:v>1060</c:v>
                      </c:pt>
                      <c:pt idx="11">
                        <c:v>1293</c:v>
                      </c:pt>
                      <c:pt idx="12">
                        <c:v>654</c:v>
                      </c:pt>
                      <c:pt idx="13">
                        <c:v>8699</c:v>
                      </c:pt>
                      <c:pt idx="14">
                        <c:v>14113</c:v>
                      </c:pt>
                    </c:numCache>
                  </c:numRef>
                </c:val>
                <c:extLst xmlns:c15="http://schemas.microsoft.com/office/drawing/2012/chart">
                  <c:ext xmlns:c16="http://schemas.microsoft.com/office/drawing/2014/chart" uri="{C3380CC4-5D6E-409C-BE32-E72D297353CC}">
                    <c16:uniqueId val="{0000002C-3463-46E6-B278-6C55AFE87B35}"/>
                  </c:ext>
                </c:extLst>
              </c15:ser>
            </c15:filteredBarSeries>
            <c15:filteredBarSeries>
              <c15:ser>
                <c:idx val="3"/>
                <c:order val="4"/>
                <c:tx>
                  <c:strRef>
                    <c:extLst xmlns:c15="http://schemas.microsoft.com/office/drawing/2012/chart">
                      <c:ext xmlns:c15="http://schemas.microsoft.com/office/drawing/2012/chart" uri="{02D57815-91ED-43cb-92C2-25804820EDAC}">
                        <c15:formulaRef>
                          <c15:sqref>'Staff Size Flu'!$V$1</c15:sqref>
                        </c15:formulaRef>
                      </c:ext>
                    </c:extLst>
                    <c:strCache>
                      <c:ptCount val="1"/>
                      <c:pt idx="0">
                        <c:v>Total Vaccinated</c:v>
                      </c:pt>
                    </c:strCache>
                  </c:strRef>
                </c:tx>
                <c:spPr>
                  <a:solidFill>
                    <a:schemeClr val="accent4"/>
                  </a:solidFill>
                  <a:ln>
                    <a:noFill/>
                  </a:ln>
                  <a:effectLst/>
                </c:spPr>
                <c:invertIfNegative val="0"/>
                <c:cat>
                  <c:multiLvlStrRef>
                    <c:extLst xmlns:c15="http://schemas.microsoft.com/office/drawing/2012/chart">
                      <c:ext xmlns:c15="http://schemas.microsoft.com/office/drawing/2012/chart" uri="{02D57815-91ED-43cb-92C2-25804820EDAC}">
                        <c15:formulaRef>
                          <c15:sqref>'Staff Size Flu'!$R$2:$S$16</c15:sqref>
                        </c15:formulaRef>
                      </c:ext>
                    </c:extLst>
                    <c:multiLvlStrCache>
                      <c:ptCount val="15"/>
                      <c:lvl>
                        <c:pt idx="0">
                          <c:v>HSE Dublin and North East</c:v>
                        </c:pt>
                        <c:pt idx="1">
                          <c:v>HSE Dublin and Midlands</c:v>
                        </c:pt>
                        <c:pt idx="2">
                          <c:v>HSE Dublin and South East</c:v>
                        </c:pt>
                        <c:pt idx="3">
                          <c:v>HSE Midwest</c:v>
                        </c:pt>
                        <c:pt idx="4">
                          <c:v>HSE South West</c:v>
                        </c:pt>
                        <c:pt idx="5">
                          <c:v>HSE West and North West</c:v>
                        </c:pt>
                        <c:pt idx="6">
                          <c:v>&lt;100 Total</c:v>
                        </c:pt>
                        <c:pt idx="7">
                          <c:v>HSE Dublin and North East</c:v>
                        </c:pt>
                        <c:pt idx="8">
                          <c:v>HSE Dublin and Midlands</c:v>
                        </c:pt>
                        <c:pt idx="9">
                          <c:v>HSE Dublin and South East</c:v>
                        </c:pt>
                        <c:pt idx="10">
                          <c:v>HSE Midwest</c:v>
                        </c:pt>
                        <c:pt idx="11">
                          <c:v>HSE South West</c:v>
                        </c:pt>
                        <c:pt idx="12">
                          <c:v>HSE West and North West</c:v>
                        </c:pt>
                        <c:pt idx="13">
                          <c:v>100+ Total</c:v>
                        </c:pt>
                        <c:pt idx="14">
                          <c:v>All RCFs</c:v>
                        </c:pt>
                      </c:lvl>
                      <c:lvl>
                        <c:pt idx="0">
                          <c:v>&lt;100</c:v>
                        </c:pt>
                        <c:pt idx="7">
                          <c:v>100+</c:v>
                        </c:pt>
                      </c:lvl>
                    </c:multiLvlStrCache>
                  </c:multiLvlStrRef>
                </c:cat>
                <c:val>
                  <c:numRef>
                    <c:extLst xmlns:c15="http://schemas.microsoft.com/office/drawing/2012/chart">
                      <c:ext xmlns:c15="http://schemas.microsoft.com/office/drawing/2012/chart" uri="{02D57815-91ED-43cb-92C2-25804820EDAC}">
                        <c15:formulaRef>
                          <c15:sqref>'Staff Size Flu'!$V$2:$V$16</c15:sqref>
                        </c15:formulaRef>
                      </c:ext>
                    </c:extLst>
                    <c:numCache>
                      <c:formatCode>General</c:formatCode>
                      <c:ptCount val="15"/>
                      <c:pt idx="0">
                        <c:v>339</c:v>
                      </c:pt>
                      <c:pt idx="1">
                        <c:v>321</c:v>
                      </c:pt>
                      <c:pt idx="2">
                        <c:v>809</c:v>
                      </c:pt>
                      <c:pt idx="3">
                        <c:v>233</c:v>
                      </c:pt>
                      <c:pt idx="4">
                        <c:v>267</c:v>
                      </c:pt>
                      <c:pt idx="5">
                        <c:v>316</c:v>
                      </c:pt>
                      <c:pt idx="6">
                        <c:v>2285</c:v>
                      </c:pt>
                      <c:pt idx="7">
                        <c:v>1056</c:v>
                      </c:pt>
                      <c:pt idx="8">
                        <c:v>423</c:v>
                      </c:pt>
                      <c:pt idx="9">
                        <c:v>782</c:v>
                      </c:pt>
                      <c:pt idx="10">
                        <c:v>301</c:v>
                      </c:pt>
                      <c:pt idx="11">
                        <c:v>565</c:v>
                      </c:pt>
                      <c:pt idx="12">
                        <c:v>150</c:v>
                      </c:pt>
                      <c:pt idx="13">
                        <c:v>3277</c:v>
                      </c:pt>
                      <c:pt idx="14">
                        <c:v>5562</c:v>
                      </c:pt>
                    </c:numCache>
                  </c:numRef>
                </c:val>
                <c:extLst xmlns:c15="http://schemas.microsoft.com/office/drawing/2012/chart">
                  <c:ext xmlns:c16="http://schemas.microsoft.com/office/drawing/2014/chart" uri="{C3380CC4-5D6E-409C-BE32-E72D297353CC}">
                    <c16:uniqueId val="{0000002D-3463-46E6-B278-6C55AFE87B35}"/>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'Staff Size Flu'!$X$1</c15:sqref>
                        </c15:formulaRef>
                      </c:ext>
                    </c:extLst>
                    <c:strCache>
                      <c:ptCount val="1"/>
                      <c:pt idx="0">
                        <c:v>p</c:v>
                      </c:pt>
                    </c:strCache>
                  </c:strRef>
                </c:tx>
                <c:spPr>
                  <a:solidFill>
                    <a:srgbClr val="BA1F46"/>
                  </a:solidFill>
                </c:spPr>
                <c:invertIfNegative val="0"/>
                <c:cat>
                  <c:multiLvlStrRef>
                    <c:extLst xmlns:c15="http://schemas.microsoft.com/office/drawing/2012/chart">
                      <c:ext xmlns:c15="http://schemas.microsoft.com/office/drawing/2012/chart" uri="{02D57815-91ED-43cb-92C2-25804820EDAC}">
                        <c15:formulaRef>
                          <c15:sqref>'Staff Size Flu'!$R$2:$S$16</c15:sqref>
                        </c15:formulaRef>
                      </c:ext>
                    </c:extLst>
                    <c:multiLvlStrCache>
                      <c:ptCount val="15"/>
                      <c:lvl>
                        <c:pt idx="0">
                          <c:v>HSE Dublin and North East</c:v>
                        </c:pt>
                        <c:pt idx="1">
                          <c:v>HSE Dublin and Midlands</c:v>
                        </c:pt>
                        <c:pt idx="2">
                          <c:v>HSE Dublin and South East</c:v>
                        </c:pt>
                        <c:pt idx="3">
                          <c:v>HSE Midwest</c:v>
                        </c:pt>
                        <c:pt idx="4">
                          <c:v>HSE South West</c:v>
                        </c:pt>
                        <c:pt idx="5">
                          <c:v>HSE West and North West</c:v>
                        </c:pt>
                        <c:pt idx="6">
                          <c:v>&lt;100 Total</c:v>
                        </c:pt>
                        <c:pt idx="7">
                          <c:v>HSE Dublin and North East</c:v>
                        </c:pt>
                        <c:pt idx="8">
                          <c:v>HSE Dublin and Midlands</c:v>
                        </c:pt>
                        <c:pt idx="9">
                          <c:v>HSE Dublin and South East</c:v>
                        </c:pt>
                        <c:pt idx="10">
                          <c:v>HSE Midwest</c:v>
                        </c:pt>
                        <c:pt idx="11">
                          <c:v>HSE South West</c:v>
                        </c:pt>
                        <c:pt idx="12">
                          <c:v>HSE West and North West</c:v>
                        </c:pt>
                        <c:pt idx="13">
                          <c:v>100+ Total</c:v>
                        </c:pt>
                        <c:pt idx="14">
                          <c:v>All RCFs</c:v>
                        </c:pt>
                      </c:lvl>
                      <c:lvl>
                        <c:pt idx="0">
                          <c:v>&lt;100</c:v>
                        </c:pt>
                        <c:pt idx="7">
                          <c:v>100+</c:v>
                        </c:pt>
                      </c:lvl>
                    </c:multiLvlStrCache>
                  </c:multiLvlStrRef>
                </c:cat>
                <c:val>
                  <c:numRef>
                    <c:extLst xmlns:c15="http://schemas.microsoft.com/office/drawing/2012/chart">
                      <c:ext xmlns:c15="http://schemas.microsoft.com/office/drawing/2012/chart" uri="{02D57815-91ED-43cb-92C2-25804820EDAC}">
                        <c15:formulaRef>
                          <c15:sqref>'Staff Size Flu'!$X$2:$X$16</c15:sqref>
                        </c15:formulaRef>
                      </c:ext>
                    </c:extLst>
                    <c:numCache>
                      <c:formatCode>0.00</c:formatCode>
                      <c:ptCount val="15"/>
                      <c:pt idx="0">
                        <c:v>0.44782034346103039</c:v>
                      </c:pt>
                      <c:pt idx="1">
                        <c:v>0.41906005221932113</c:v>
                      </c:pt>
                      <c:pt idx="2">
                        <c:v>0.50030921459492883</c:v>
                      </c:pt>
                      <c:pt idx="3">
                        <c:v>0.67146974063400577</c:v>
                      </c:pt>
                      <c:pt idx="4">
                        <c:v>0.30203619909502261</c:v>
                      </c:pt>
                      <c:pt idx="5">
                        <c:v>0.30297219558964528</c:v>
                      </c:pt>
                      <c:pt idx="6">
                        <c:v>0.42205393424455118</c:v>
                      </c:pt>
                      <c:pt idx="7">
                        <c:v>0.35906154369262155</c:v>
                      </c:pt>
                      <c:pt idx="8">
                        <c:v>0.49882075471698106</c:v>
                      </c:pt>
                      <c:pt idx="9">
                        <c:v>0.41093011035207566</c:v>
                      </c:pt>
                      <c:pt idx="10">
                        <c:v>0.28396226415094339</c:v>
                      </c:pt>
                      <c:pt idx="11">
                        <c:v>0.43696829079659705</c:v>
                      </c:pt>
                      <c:pt idx="12">
                        <c:v>0.22935779816513763</c:v>
                      </c:pt>
                      <c:pt idx="13">
                        <c:v>0.37670996666283479</c:v>
                      </c:pt>
                      <c:pt idx="14">
                        <c:v>0.3941047261390207</c:v>
                      </c:pt>
                    </c:numCache>
                  </c:numRef>
                </c:val>
                <c:extLst xmlns:c15="http://schemas.microsoft.com/office/drawing/2012/chart">
                  <c:ext xmlns:c16="http://schemas.microsoft.com/office/drawing/2014/chart" uri="{C3380CC4-5D6E-409C-BE32-E72D297353CC}">
                    <c16:uniqueId val="{0000002E-3463-46E6-B278-6C55AFE87B35}"/>
                  </c:ext>
                </c:extLst>
              </c15:ser>
            </c15:filteredBarSeries>
          </c:ext>
        </c:extLst>
      </c:barChart>
      <c:lineChart>
        <c:grouping val="standard"/>
        <c:varyColors val="0"/>
        <c:ser>
          <c:idx val="1"/>
          <c:order val="2"/>
          <c:tx>
            <c:strRef>
              <c:f>'Staff Size Flu'!$T$1</c:f>
              <c:strCache>
                <c:ptCount val="1"/>
                <c:pt idx="0">
                  <c:v>No. LTCFs</c:v>
                </c:pt>
              </c:strCache>
            </c:strRef>
          </c:tx>
          <c:spPr>
            <a:ln>
              <a:solidFill>
                <a:schemeClr val="tx1"/>
              </a:solidFill>
            </a:ln>
            <a:effectLst/>
          </c:spPr>
          <c:marker>
            <c:symbol val="none"/>
          </c:marker>
          <c:cat>
            <c:strRef>
              <c:f>'Staff Size Flu'!$S$2:$S$17</c:f>
              <c:strCache>
                <c:ptCount val="15"/>
                <c:pt idx="0">
                  <c:v>HSE Dublin and North East</c:v>
                </c:pt>
                <c:pt idx="1">
                  <c:v>HSE Dublin and Midlands</c:v>
                </c:pt>
                <c:pt idx="2">
                  <c:v>HSE Dublin and South East</c:v>
                </c:pt>
                <c:pt idx="3">
                  <c:v>HSE Midwest</c:v>
                </c:pt>
                <c:pt idx="4">
                  <c:v>HSE South West</c:v>
                </c:pt>
                <c:pt idx="5">
                  <c:v>HSE West and North West</c:v>
                </c:pt>
                <c:pt idx="6">
                  <c:v>&lt;100 Total</c:v>
                </c:pt>
                <c:pt idx="7">
                  <c:v>HSE Dublin and North East</c:v>
                </c:pt>
                <c:pt idx="8">
                  <c:v>HSE Dublin and Midlands</c:v>
                </c:pt>
                <c:pt idx="9">
                  <c:v>HSE Dublin and South East</c:v>
                </c:pt>
                <c:pt idx="10">
                  <c:v>HSE Midwest</c:v>
                </c:pt>
                <c:pt idx="11">
                  <c:v>HSE South West</c:v>
                </c:pt>
                <c:pt idx="12">
                  <c:v>HSE West and North West</c:v>
                </c:pt>
                <c:pt idx="13">
                  <c:v>100+ Total</c:v>
                </c:pt>
                <c:pt idx="14">
                  <c:v>All RCFs</c:v>
                </c:pt>
              </c:strCache>
            </c:strRef>
          </c:cat>
          <c:val>
            <c:numRef>
              <c:f>'Staff Size Flu'!$T$2:$T$16</c:f>
              <c:numCache>
                <c:formatCode>General</c:formatCode>
                <c:ptCount val="15"/>
                <c:pt idx="0">
                  <c:v>13</c:v>
                </c:pt>
                <c:pt idx="1">
                  <c:v>15</c:v>
                </c:pt>
                <c:pt idx="2">
                  <c:v>52</c:v>
                </c:pt>
                <c:pt idx="3">
                  <c:v>6</c:v>
                </c:pt>
                <c:pt idx="4">
                  <c:v>22</c:v>
                </c:pt>
                <c:pt idx="5">
                  <c:v>25</c:v>
                </c:pt>
                <c:pt idx="6">
                  <c:v>133</c:v>
                </c:pt>
                <c:pt idx="7">
                  <c:v>8</c:v>
                </c:pt>
                <c:pt idx="8">
                  <c:v>4</c:v>
                </c:pt>
                <c:pt idx="9">
                  <c:v>11</c:v>
                </c:pt>
                <c:pt idx="10">
                  <c:v>5</c:v>
                </c:pt>
                <c:pt idx="11">
                  <c:v>7</c:v>
                </c:pt>
                <c:pt idx="12">
                  <c:v>5</c:v>
                </c:pt>
                <c:pt idx="13">
                  <c:v>40</c:v>
                </c:pt>
                <c:pt idx="14">
                  <c:v>173</c:v>
                </c:pt>
              </c:numCache>
            </c:numRef>
          </c:val>
          <c:smooth val="0"/>
          <c:extLst>
            <c:ext xmlns:c16="http://schemas.microsoft.com/office/drawing/2014/chart" uri="{C3380CC4-5D6E-409C-BE32-E72D297353CC}">
              <c16:uniqueId val="{0000001B-3463-46E6-B278-6C55AFE87B35}"/>
            </c:ext>
          </c:extLst>
        </c:ser>
        <c:dLbls>
          <c:showLegendKey val="0"/>
          <c:showVal val="0"/>
          <c:showCatName val="0"/>
          <c:showSerName val="0"/>
          <c:showPercent val="0"/>
          <c:showBubbleSize val="0"/>
        </c:dLbls>
        <c:marker val="1"/>
        <c:smooth val="0"/>
        <c:axId val="827462976"/>
        <c:axId val="701244272"/>
      </c:lineChart>
      <c:catAx>
        <c:axId val="83416336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RCF Group/Region &amp; Staff Size</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44107200"/>
        <c:crosses val="autoZero"/>
        <c:auto val="1"/>
        <c:lblAlgn val="ctr"/>
        <c:lblOffset val="100"/>
        <c:noMultiLvlLbl val="0"/>
      </c:catAx>
      <c:valAx>
        <c:axId val="844107200"/>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Flu Vaccine Uptake</a:t>
                </a:r>
              </a:p>
            </c:rich>
          </c:tx>
          <c:overlay val="0"/>
          <c:spPr>
            <a:noFill/>
            <a:ln>
              <a:noFill/>
            </a:ln>
            <a:effectLst/>
          </c:sp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4163360"/>
        <c:crosses val="autoZero"/>
        <c:crossBetween val="between"/>
      </c:valAx>
      <c:valAx>
        <c:axId val="701244272"/>
        <c:scaling>
          <c:orientation val="minMax"/>
        </c:scaling>
        <c:delete val="0"/>
        <c:axPos val="r"/>
        <c:title>
          <c:tx>
            <c:rich>
              <a:bodyPr/>
              <a:lstStyle/>
              <a:p>
                <a:pPr>
                  <a:defRPr b="0"/>
                </a:pPr>
                <a:r>
                  <a:rPr lang="en-US" b="0"/>
                  <a:t>No. RCFs</a:t>
                </a:r>
              </a:p>
            </c:rich>
          </c:tx>
          <c:overlay val="0"/>
        </c:title>
        <c:numFmt formatCode="General" sourceLinked="1"/>
        <c:majorTickMark val="out"/>
        <c:minorTickMark val="none"/>
        <c:tickLblPos val="nextTo"/>
        <c:crossAx val="827462976"/>
        <c:crosses val="max"/>
        <c:crossBetween val="between"/>
      </c:valAx>
      <c:catAx>
        <c:axId val="827462976"/>
        <c:scaling>
          <c:orientation val="minMax"/>
        </c:scaling>
        <c:delete val="1"/>
        <c:axPos val="b"/>
        <c:numFmt formatCode="General" sourceLinked="1"/>
        <c:majorTickMark val="out"/>
        <c:minorTickMark val="none"/>
        <c:tickLblPos val="nextTo"/>
        <c:crossAx val="701244272"/>
        <c:crosses val="autoZero"/>
        <c:auto val="1"/>
        <c:lblAlgn val="ctr"/>
        <c:lblOffset val="100"/>
        <c:noMultiLvlLbl val="0"/>
      </c:catAx>
    </c:plotArea>
    <c:legend>
      <c:legendPos val="b"/>
      <c:overlay val="0"/>
    </c:legend>
    <c:plotVisOnly val="1"/>
    <c:dispBlanksAs val="gap"/>
    <c:showDLblsOverMax val="0"/>
    <c:extLst/>
  </c:chart>
  <c:spPr>
    <a:ln>
      <a:noFill/>
    </a:ln>
  </c:spPr>
  <c:txPr>
    <a:bodyPr/>
    <a:lstStyle/>
    <a:p>
      <a:pPr>
        <a:defRPr/>
      </a:pPr>
      <a:endParaRPr lang="en-US"/>
    </a:p>
  </c:txPr>
  <c:externalData r:id="rId1">
    <c:autoUpdate val="0"/>
  </c:externalData>
</c:chartSpace>
</file>

<file path=ppt/comments/modernComment_4C3_896911C2.xml><?xml version="1.0" encoding="utf-8"?>
<p188:cmLst xmlns:a="http://schemas.openxmlformats.org/drawingml/2006/main" xmlns:r="http://schemas.openxmlformats.org/officeDocument/2006/relationships" xmlns:p188="http://schemas.microsoft.com/office/powerpoint/2018/8/main">
  <p188:cm id="{D4D62D0A-715C-4612-B572-DC5BD954AA64}" authorId="{9EDE61D7-8CC9-716E-483D-73B5227846C0}" created="2026-08-06T13:24:27.043">
    <ac:txMkLst xmlns:ac="http://schemas.microsoft.com/office/drawing/2013/main/command">
      <pc:docMk xmlns:pc="http://schemas.microsoft.com/office/powerpoint/2013/main/command"/>
      <pc:sldMk xmlns:pc="http://schemas.microsoft.com/office/powerpoint/2013/main/command" cId="2305364418" sldId="1219"/>
      <ac:spMk id="8" creationId="{E0A6CCCB-137F-7603-6D2B-BDAFEDED6FE7}"/>
      <ac:txMk cp="103" len="8">
        <ac:context len="273" hash="3255471537"/>
      </ac:txMk>
    </ac:txMkLst>
    <p188:pos x="2071307" y="747579"/>
    <p188:txBody>
      <a:bodyPr/>
      <a:lstStyle/>
      <a:p>
        <a:r>
          <a:rPr lang="en-IE"/>
          <a:t>Should this be 60.7? And are the other % s correct in the text here?</a:t>
        </a:r>
      </a:p>
    </p188:txBody>
  </p188:cm>
  <p188:cm id="{60D166E2-26AD-440C-864B-C228362CEDD8}" authorId="{9EDE61D7-8CC9-716E-483D-73B5227846C0}" created="2026-08-06T13:26:49.727">
    <ac:txMkLst xmlns:ac="http://schemas.microsoft.com/office/drawing/2013/main/command">
      <pc:docMk xmlns:pc="http://schemas.microsoft.com/office/powerpoint/2013/main/command"/>
      <pc:sldMk xmlns:pc="http://schemas.microsoft.com/office/powerpoint/2013/main/command" cId="2305364418" sldId="1219"/>
      <ac:graphicFrameMk id="10" creationId="{C5F61B42-68B3-5795-0B4A-D70F1348D72B}"/>
      <ac:tblMk/>
      <ac:tcMk rowId="1233074299" colId="2197428114"/>
      <ac:txMk cp="0" len="3">
        <ac:context len="5" hash="63516730"/>
      </ac:txMk>
    </ac:txMkLst>
    <p188:pos x="3563128" y="2322793"/>
    <p188:txBody>
      <a:bodyPr/>
      <a:lstStyle/>
      <a:p>
        <a:r>
          <a:rPr lang="en-IE"/>
          <a:t>Should these add to 100%</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EFB179-67FF-4AE1-B10E-54C33CEB5141}" type="datetimeFigureOut">
              <a:rPr lang="en-IE" smtClean="0"/>
              <a:t>07/10/2026</a:t>
            </a:fld>
            <a:endParaRPr lang="en-I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8D40AA-C24A-4DB3-89EA-6212B4409368}" type="slidenum">
              <a:rPr lang="en-IE" smtClean="0"/>
              <a:t>‹#›</a:t>
            </a:fld>
            <a:endParaRPr lang="en-IE" dirty="0"/>
          </a:p>
        </p:txBody>
      </p:sp>
    </p:spTree>
    <p:extLst>
      <p:ext uri="{BB962C8B-B14F-4D97-AF65-F5344CB8AC3E}">
        <p14:creationId xmlns:p14="http://schemas.microsoft.com/office/powerpoint/2010/main" val="1799019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45427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84526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6803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23321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82058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217BE-A52F-271E-7A2D-7C5318CD3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1A236-E690-2518-96DA-4D1AB0C97D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EF95E-B0AA-3B8C-7064-50DAF7CE11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6B2691-8954-7AD2-D8A9-378824A36C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85813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44597-B754-9262-C9AD-949D0DC64C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3E910-74FA-48FF-962C-FEF9DF11AE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84D23A-ACD3-DB14-B526-4CF6FAB572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742D4F-FF9F-3ECB-07E1-4B4D6DC5FD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40505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E8566-48BA-8A74-4555-E3E10B529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C1D31A-39BA-11C7-ABFF-E8DC8CAE7A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89EAB-8180-00B1-42A1-CA19159D68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B3192C-66F9-1884-A739-948306D6B4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92318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660FD-EBFC-FE96-E252-2ABE1A745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C1F48-C0E4-6142-C2C0-A6EDBAE7D7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FCB27D-B03C-109C-950A-7B61E779FB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2C39B4-B1D9-3631-0EA1-61BB8FED21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0527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FDA85-18EB-3C8B-B8E0-868856CA17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E60E24-9826-4229-63C6-075812C9C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567988-8A37-994A-2707-3E81900923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86EBBE-D1B6-7F03-04B3-28AD0495F5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07727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47636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5392B-165E-2C61-5FE3-0C1A08D86B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5661A-DC64-B2AD-9351-EDA1CFB823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E61204-3127-D0F7-9707-3EAD3F63B8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D9B58B-E28D-EF6B-4DB8-A036198FFE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45918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8FF-CF14-E34F-73BA-0D10FD55C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775B1C-8F5E-E228-34C8-FBC6A3B193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4289A5-2326-F2C1-C423-2BDDC3DE55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CDAA56-3271-1BA1-0409-4DA6295318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56955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123A4-9DC4-7B31-582B-2FA6AC5412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DC876B-3A7D-5FD3-D8D8-CED31DF83C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51739-B1F7-3144-D87A-9F30B432A3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5B8760-67D6-579E-1C49-CBE364317D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6149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C974-5C3F-B891-4D36-3F3C66DB0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7FE43A-C1BB-F100-C4A4-FDC6F0B3C2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5E4E2-8855-62E4-1F95-D79C21734B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FDD635-2C1C-D7F8-7896-E7B75E7C0A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27320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BD62E-E39E-8C2B-ADB2-170F2E635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213D5-56B7-F123-6794-20ACA1EAF2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E87AB0-311B-0F7E-E98C-3195137FD0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176C4F-B1DF-A60E-4036-B1B45F1B86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21046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08817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5515F-FE4C-4A57-BE1C-E8E0C7E37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AA585-95EA-BBB5-39E1-D56837B663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AF88B-08AA-8B9D-0543-8003FC348A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BA2F83-5BD5-8CC1-6597-276568CD8E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88467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68892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A09F8-F796-33C4-306B-211DD2A59F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3CD2A-8EAF-2CAB-2520-F6E187749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359901-723A-3374-6746-589703BD40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3BB3F2-9395-EB61-6640-61BEFDD965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528591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01025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5782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D0A9C-6591-9063-7F77-BFE102DEA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81B7E-73DA-E781-7327-06B9CB24E6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B4B1E0-C3F3-D3DD-861C-F77BBAAB54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386D2D-9DDD-4287-C4E6-AC1BFC33E6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509533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C5757-1D08-E0C5-78A5-04C4106E9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E941AF-BD27-1E11-8132-649CAA1B3B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C4580B-D42A-338C-2FC3-E2BD2EFE67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9B5BCE-4581-9C6C-44C5-6F0D1F6BCD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01028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11F67-0BDF-6809-2C81-570C62E295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214FC-973D-47E5-2AB7-D97ECBC085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3BC2CD-1321-17B8-6457-4AE90B9839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EE5DD9-B59C-5AAD-42C1-F23ED88C43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056461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D1BC4-076B-8E17-7B61-7294586D4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51127F-A831-8B6D-D2DC-C4FE06B6E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D08B5B-D00B-F4A6-BEF9-CE2B8F1E70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5A8507-C77A-DD4F-C9B4-AE82A6D9C1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83472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3ECC7-2B8B-84BC-EAF9-EC8BC6FF9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9DBB0-D0D6-EF67-FB87-E1B117B804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5309CE-E0B1-56FF-3BD1-184BF4C17F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5BE5B8-0847-7BA2-A535-26917A69A0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407973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56689-BFC6-4DF7-A5E6-708A8EBAF7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0B0DD1-6FB3-0AAD-4BCF-1D40A02E72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435B46-B209-CDEE-0DBA-BABC4EC197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6D53CC-EEFB-80A1-7B1E-3B079BAB50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486667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438D5-B588-F044-9A53-B926A57C52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5E8898-6749-85F0-9591-505C1C2935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DF32C-3DD6-8A4B-CE03-25F0D30034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C9360D-9EA8-123D-4056-7F248E1EA3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184141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B9BF0-FA74-94BE-929C-625DB1DDE7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636C88-4C4E-4A04-2D93-9ECDC01BBD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B7F6C1-9F00-5E7F-41AC-419BEBF4FB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99A15B-2A6C-E3A1-3AA6-048ED17D87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70742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5259-6138-B20F-FE2D-D4CBC004F4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9D49C663-DDE9-D18D-5CF9-448903D64E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9482DA7D-FC6C-E548-3EDA-CF9C35ED4C5A}"/>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22D5A85E-75DE-4B5C-7933-410BFCB33817}"/>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8ABEF5C5-EE3B-6178-FD76-222954C13732}"/>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3396282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695B-D422-C44C-4515-0D607536341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3D93903-2A6A-8773-BC7C-91F369C635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A2F40EB-BE6E-39B6-014B-DD2854C6BF88}"/>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8D0FE5A7-5EF9-0798-4492-8A786DB73964}"/>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E7C62C5B-A015-201D-7779-4456E6FFBD13}"/>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1152404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63A70-02BF-6724-A69A-5B319FC1D2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C000C7AD-9085-AC7C-2CC4-496126ED03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D37AA3-5BC7-E704-12F6-E75426AADCB3}"/>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2E4AED51-EEC3-E452-BD34-36903BBA4509}"/>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647B444C-8A8A-0908-DCE4-CA451756FA1F}"/>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3916930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54AC-EB50-7DB5-2573-630AF2E7A2CF}"/>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EF0F035-AE6F-6DBC-E7E4-F7419787CC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0DEDB90D-2168-89DE-C116-E64198AD8D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763C30B6-029C-D641-16B7-FB72746BD652}"/>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6" name="Footer Placeholder 5">
            <a:extLst>
              <a:ext uri="{FF2B5EF4-FFF2-40B4-BE49-F238E27FC236}">
                <a16:creationId xmlns:a16="http://schemas.microsoft.com/office/drawing/2014/main" id="{30173320-0FCD-BC74-B02E-2810E460BB0C}"/>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15C374BF-9E3E-C87A-1573-CE76E44469AA}"/>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2816631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865B1-1FFF-9D9B-DA5E-271A9B7EEABE}"/>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AEFD5D39-2EEC-6E12-EC35-7AAB98AC25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C53B8D-10C0-D5AA-54A6-FC0DFB7E99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D54FA86E-6C15-0875-6248-EF6B7C0CB3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D66920-4A0D-81CD-C6AC-E6B29F1B52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110141F3-6C42-C34C-2C89-4BF7441BB320}"/>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8" name="Footer Placeholder 7">
            <a:extLst>
              <a:ext uri="{FF2B5EF4-FFF2-40B4-BE49-F238E27FC236}">
                <a16:creationId xmlns:a16="http://schemas.microsoft.com/office/drawing/2014/main" id="{C03C55C9-2042-CF4A-38E3-F42CCEEBE8F7}"/>
              </a:ext>
            </a:extLst>
          </p:cNvPr>
          <p:cNvSpPr>
            <a:spLocks noGrp="1"/>
          </p:cNvSpPr>
          <p:nvPr>
            <p:ph type="ftr" sz="quarter" idx="11"/>
          </p:nvPr>
        </p:nvSpPr>
        <p:spPr/>
        <p:txBody>
          <a:bodyPr/>
          <a:lstStyle/>
          <a:p>
            <a:endParaRPr lang="en-IE" dirty="0"/>
          </a:p>
        </p:txBody>
      </p:sp>
      <p:sp>
        <p:nvSpPr>
          <p:cNvPr id="9" name="Slide Number Placeholder 8">
            <a:extLst>
              <a:ext uri="{FF2B5EF4-FFF2-40B4-BE49-F238E27FC236}">
                <a16:creationId xmlns:a16="http://schemas.microsoft.com/office/drawing/2014/main" id="{70F10BA3-E9C5-20CD-C7C4-A182400CAC51}"/>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460999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72489-288C-8A5F-C2BF-DB7DFC0E58A9}"/>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E861B01B-6008-B030-7423-50A9A95C531C}"/>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4" name="Footer Placeholder 3">
            <a:extLst>
              <a:ext uri="{FF2B5EF4-FFF2-40B4-BE49-F238E27FC236}">
                <a16:creationId xmlns:a16="http://schemas.microsoft.com/office/drawing/2014/main" id="{1E06B155-6DB7-0367-4207-02A62089F5EE}"/>
              </a:ext>
            </a:extLst>
          </p:cNvPr>
          <p:cNvSpPr>
            <a:spLocks noGrp="1"/>
          </p:cNvSpPr>
          <p:nvPr>
            <p:ph type="ftr" sz="quarter" idx="11"/>
          </p:nvPr>
        </p:nvSpPr>
        <p:spPr/>
        <p:txBody>
          <a:bodyPr/>
          <a:lstStyle/>
          <a:p>
            <a:endParaRPr lang="en-IE" dirty="0"/>
          </a:p>
        </p:txBody>
      </p:sp>
      <p:sp>
        <p:nvSpPr>
          <p:cNvPr id="5" name="Slide Number Placeholder 4">
            <a:extLst>
              <a:ext uri="{FF2B5EF4-FFF2-40B4-BE49-F238E27FC236}">
                <a16:creationId xmlns:a16="http://schemas.microsoft.com/office/drawing/2014/main" id="{AAB6DF09-FD8E-219E-8090-37A8C1A9093E}"/>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721065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D7A173-8A26-9758-D4E4-D9A0388993F1}"/>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3" name="Footer Placeholder 2">
            <a:extLst>
              <a:ext uri="{FF2B5EF4-FFF2-40B4-BE49-F238E27FC236}">
                <a16:creationId xmlns:a16="http://schemas.microsoft.com/office/drawing/2014/main" id="{E99B2690-C80B-A240-9FDB-CB015E492753}"/>
              </a:ext>
            </a:extLst>
          </p:cNvPr>
          <p:cNvSpPr>
            <a:spLocks noGrp="1"/>
          </p:cNvSpPr>
          <p:nvPr>
            <p:ph type="ftr" sz="quarter" idx="11"/>
          </p:nvPr>
        </p:nvSpPr>
        <p:spPr/>
        <p:txBody>
          <a:bodyPr/>
          <a:lstStyle/>
          <a:p>
            <a:endParaRPr lang="en-IE" dirty="0"/>
          </a:p>
        </p:txBody>
      </p:sp>
      <p:sp>
        <p:nvSpPr>
          <p:cNvPr id="4" name="Slide Number Placeholder 3">
            <a:extLst>
              <a:ext uri="{FF2B5EF4-FFF2-40B4-BE49-F238E27FC236}">
                <a16:creationId xmlns:a16="http://schemas.microsoft.com/office/drawing/2014/main" id="{2D8B92AF-1596-7E51-01D9-88E4BC667548}"/>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1600911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EF920-B022-07BE-9736-1532D2FF43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79418D0-7B76-6508-4C38-7B9499F407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07210D4B-0DAD-0D5B-CEA8-64E89047D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2B6035-A170-AEA3-46B6-A77361BC61E0}"/>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6" name="Footer Placeholder 5">
            <a:extLst>
              <a:ext uri="{FF2B5EF4-FFF2-40B4-BE49-F238E27FC236}">
                <a16:creationId xmlns:a16="http://schemas.microsoft.com/office/drawing/2014/main" id="{09AA18EE-4DEE-99EE-425A-C22808D87157}"/>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E3418843-9E67-A893-F102-66AF91E85BEF}"/>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420935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E32CB-C3CE-DF40-D4D5-691A30A16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5A51E6FE-DA5E-C01A-E276-3F93CD76ED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dirty="0"/>
          </a:p>
        </p:txBody>
      </p:sp>
      <p:sp>
        <p:nvSpPr>
          <p:cNvPr id="4" name="Text Placeholder 3">
            <a:extLst>
              <a:ext uri="{FF2B5EF4-FFF2-40B4-BE49-F238E27FC236}">
                <a16:creationId xmlns:a16="http://schemas.microsoft.com/office/drawing/2014/main" id="{83490D4D-0EDA-5F59-1669-CB80CAED7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9B8AC3-14F3-48B9-3096-6A8F401F2382}"/>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6" name="Footer Placeholder 5">
            <a:extLst>
              <a:ext uri="{FF2B5EF4-FFF2-40B4-BE49-F238E27FC236}">
                <a16:creationId xmlns:a16="http://schemas.microsoft.com/office/drawing/2014/main" id="{2E8E36CC-B86C-7F3D-4E62-FA79DD53838A}"/>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C90565AC-D62C-FED0-49F1-036E9EB55C40}"/>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3191112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3DCBB-47DA-0192-DFAD-A9A45FD80C3D}"/>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919A3F71-8F5B-9A80-BDAA-ACBC4AA9DE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C976DEED-732B-786D-58E1-33DBFCB150BC}"/>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8585A10B-9E0F-4A8D-C836-82E247518A33}"/>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2959E1A1-C0B8-3A73-6642-A175CE0FD7E5}"/>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39051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9D5EDD-A0D8-4323-052F-30DCE4C0D2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1A30AA9D-97A2-F221-CF0D-57F01AA5E0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02C8A238-63BC-0786-30C8-011F1727B3B0}"/>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5BED64C3-6BDA-C8AB-0169-2E5AE4B70D10}"/>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E85DAC3A-109E-8C18-85F6-06935CD83535}"/>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639019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hree Column">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A4DC670F-54C5-4A66-86E6-81D82B0B16C3}"/>
              </a:ext>
            </a:extLst>
          </p:cNvPr>
          <p:cNvSpPr>
            <a:spLocks noGrp="1"/>
          </p:cNvSpPr>
          <p:nvPr>
            <p:ph type="title" hasCustomPrompt="1"/>
          </p:nvPr>
        </p:nvSpPr>
        <p:spPr>
          <a:xfrm>
            <a:off x="914400" y="775650"/>
            <a:ext cx="3054096" cy="1280160"/>
          </a:xfrm>
        </p:spPr>
        <p:txBody>
          <a:bodyPr anchor="t"/>
          <a:lstStyle>
            <a:lvl1pPr>
              <a:lnSpc>
                <a:spcPct val="85000"/>
              </a:lnSpc>
              <a:defRPr/>
            </a:lvl1pPr>
          </a:lstStyle>
          <a:p>
            <a:r>
              <a:rPr lang="en-US" dirty="0"/>
              <a:t>Click to edit title</a:t>
            </a:r>
          </a:p>
        </p:txBody>
      </p:sp>
      <p:sp>
        <p:nvSpPr>
          <p:cNvPr id="15" name="Content Placeholder 5">
            <a:extLst>
              <a:ext uri="{FF2B5EF4-FFF2-40B4-BE49-F238E27FC236}">
                <a16:creationId xmlns:a16="http://schemas.microsoft.com/office/drawing/2014/main" id="{41F6520C-AFA0-4061-96E6-5B117DA88F8C}"/>
              </a:ext>
            </a:extLst>
          </p:cNvPr>
          <p:cNvSpPr>
            <a:spLocks noGrp="1"/>
          </p:cNvSpPr>
          <p:nvPr>
            <p:ph sz="quarter" idx="12"/>
          </p:nvPr>
        </p:nvSpPr>
        <p:spPr>
          <a:xfrm>
            <a:off x="914400" y="2231136"/>
            <a:ext cx="3044952" cy="3947720"/>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579732A0-06E1-48E3-BCB9-413458C4B18A}"/>
              </a:ext>
            </a:extLst>
          </p:cNvPr>
          <p:cNvSpPr>
            <a:spLocks noGrp="1"/>
          </p:cNvSpPr>
          <p:nvPr>
            <p:ph idx="1"/>
          </p:nvPr>
        </p:nvSpPr>
        <p:spPr>
          <a:xfrm>
            <a:off x="4572000" y="775650"/>
            <a:ext cx="3044952" cy="540569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BD0AD37E-82C8-4907-B576-583419342D06}"/>
              </a:ext>
            </a:extLst>
          </p:cNvPr>
          <p:cNvSpPr>
            <a:spLocks noGrp="1"/>
          </p:cNvSpPr>
          <p:nvPr>
            <p:ph idx="14"/>
          </p:nvPr>
        </p:nvSpPr>
        <p:spPr>
          <a:xfrm>
            <a:off x="8232648" y="775650"/>
            <a:ext cx="3044952" cy="540569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2" name="Footer Placeholder 4">
            <a:extLst>
              <a:ext uri="{FF2B5EF4-FFF2-40B4-BE49-F238E27FC236}">
                <a16:creationId xmlns:a16="http://schemas.microsoft.com/office/drawing/2014/main" id="{78595977-7FF2-4F2F-B145-18BEC8297B9D}"/>
              </a:ext>
            </a:extLst>
          </p:cNvPr>
          <p:cNvSpPr>
            <a:spLocks noGrp="1"/>
          </p:cNvSpPr>
          <p:nvPr>
            <p:ph type="ftr" sz="quarter" idx="11"/>
          </p:nvPr>
        </p:nvSpPr>
        <p:spPr>
          <a:xfrm>
            <a:off x="914400" y="6365784"/>
            <a:ext cx="6710680" cy="111056"/>
          </a:xfrm>
        </p:spPr>
        <p:txBody>
          <a:bodyPr anchor="t">
            <a:spAutoFit/>
          </a:bodyPr>
          <a:lstStyle>
            <a:lvl1pPr>
              <a:defRPr sz="700"/>
            </a:lvl1pPr>
          </a:lstStyle>
          <a:p>
            <a:endParaRPr lang="en-US" dirty="0"/>
          </a:p>
        </p:txBody>
      </p:sp>
      <p:sp>
        <p:nvSpPr>
          <p:cNvPr id="9" name="TextBox 8">
            <a:extLst>
              <a:ext uri="{FF2B5EF4-FFF2-40B4-BE49-F238E27FC236}">
                <a16:creationId xmlns:a16="http://schemas.microsoft.com/office/drawing/2014/main" id="{0F19A61E-3DDD-42DC-A125-5FEA2DED2DFA}"/>
              </a:ext>
              <a:ext uri="{C183D7F6-B498-43B3-948B-1728B52AA6E4}">
                <adec:decorative xmlns:adec="http://schemas.microsoft.com/office/drawing/2017/decorative" val="1"/>
              </a:ext>
            </a:extLst>
          </p:cNvPr>
          <p:cNvSpPr txBox="1"/>
          <p:nvPr userDrawn="1"/>
        </p:nvSpPr>
        <p:spPr>
          <a:xfrm>
            <a:off x="10789920" y="6365784"/>
            <a:ext cx="487680" cy="183332"/>
          </a:xfrm>
          <a:prstGeom prst="rect">
            <a:avLst/>
          </a:prstGeom>
        </p:spPr>
        <p:txBody>
          <a:bodyPr vert="horz" wrap="square" lIns="0" tIns="0" rIns="0" bIns="0" rtlCol="0" anchor="t">
            <a:noAutofit/>
          </a:bodyPr>
          <a:lstStyle/>
          <a:p>
            <a:pPr marL="0" algn="r" defTabSz="914400" rtl="0" eaLnBrk="1" latinLnBrk="0" hangingPunct="1"/>
            <a:endParaRPr lang="en-US" sz="1200" kern="1200" dirty="0">
              <a:solidFill>
                <a:schemeClr val="tx2"/>
              </a:solidFill>
              <a:latin typeface="+mn-lt"/>
              <a:ea typeface="+mn-ea"/>
              <a:cs typeface="+mn-cs"/>
            </a:endParaRPr>
          </a:p>
        </p:txBody>
      </p:sp>
      <p:sp>
        <p:nvSpPr>
          <p:cNvPr id="2" name="TextBox 1">
            <a:extLst>
              <a:ext uri="{FF2B5EF4-FFF2-40B4-BE49-F238E27FC236}">
                <a16:creationId xmlns:a16="http://schemas.microsoft.com/office/drawing/2014/main" id="{CF99A0B8-227D-E9E4-54C6-8919BFD8A910}"/>
              </a:ext>
              <a:ext uri="{C183D7F6-B498-43B3-948B-1728B52AA6E4}">
                <adec:decorative xmlns:adec="http://schemas.microsoft.com/office/drawing/2017/decorative" val="1"/>
              </a:ext>
            </a:extLst>
          </p:cNvPr>
          <p:cNvSpPr txBox="1"/>
          <p:nvPr userDrawn="1"/>
        </p:nvSpPr>
        <p:spPr>
          <a:xfrm>
            <a:off x="11593224" y="6613612"/>
            <a:ext cx="487680"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2"/>
                </a:solidFill>
                <a:latin typeface="+mn-lt"/>
                <a:ea typeface="+mn-ea"/>
                <a:cs typeface="+mn-cs"/>
              </a:rPr>
              <a:pPr marL="0" algn="r" defTabSz="914400" rtl="0" eaLnBrk="1" latinLnBrk="0" hangingPunct="1"/>
              <a:t>‹#›</a:t>
            </a:fld>
            <a:endParaRPr lang="en-US" sz="1200" kern="1200" dirty="0">
              <a:solidFill>
                <a:schemeClr val="tx2"/>
              </a:solidFill>
              <a:latin typeface="+mn-lt"/>
              <a:ea typeface="+mn-ea"/>
              <a:cs typeface="+mn-cs"/>
            </a:endParaRPr>
          </a:p>
        </p:txBody>
      </p:sp>
    </p:spTree>
    <p:extLst>
      <p:ext uri="{BB962C8B-B14F-4D97-AF65-F5344CB8AC3E}">
        <p14:creationId xmlns:p14="http://schemas.microsoft.com/office/powerpoint/2010/main" val="3597428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DFA4C0-78C6-B837-16AE-682C623FFF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524C8AE9-7E90-9CF2-8A70-4DC0B4456C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59500FE-EB9C-D531-D695-66BC7FAF4A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4D0289D4-0330-5AF1-5EEF-916054CB6C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dirty="0"/>
          </a:p>
        </p:txBody>
      </p:sp>
      <p:sp>
        <p:nvSpPr>
          <p:cNvPr id="6" name="Slide Number Placeholder 5">
            <a:extLst>
              <a:ext uri="{FF2B5EF4-FFF2-40B4-BE49-F238E27FC236}">
                <a16:creationId xmlns:a16="http://schemas.microsoft.com/office/drawing/2014/main" id="{23CB139B-4AD8-1450-581D-A3BCA07EA7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745805-51BF-4E2F-B3AB-EE4299CCDF8D}" type="slidenum">
              <a:rPr lang="en-IE" smtClean="0"/>
              <a:t>‹#›</a:t>
            </a:fld>
            <a:endParaRPr lang="en-IE" dirty="0"/>
          </a:p>
        </p:txBody>
      </p:sp>
    </p:spTree>
    <p:extLst>
      <p:ext uri="{BB962C8B-B14F-4D97-AF65-F5344CB8AC3E}">
        <p14:creationId xmlns:p14="http://schemas.microsoft.com/office/powerpoint/2010/main" val="1607415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7.emf"/><Relationship Id="rId5" Type="http://schemas.openxmlformats.org/officeDocument/2006/relationships/image" Target="../media/image6.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emf"/><Relationship Id="rId5" Type="http://schemas.openxmlformats.org/officeDocument/2006/relationships/image" Target="../media/image6.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0.emf"/><Relationship Id="rId5" Type="http://schemas.openxmlformats.org/officeDocument/2006/relationships/image" Target="../media/image9.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1.emf"/><Relationship Id="rId5" Type="http://schemas.openxmlformats.org/officeDocument/2006/relationships/image" Target="../media/image9.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emf"/><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2.emf"/><Relationship Id="rId5" Type="http://schemas.openxmlformats.org/officeDocument/2006/relationships/image" Target="../media/image9.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4.emf"/><Relationship Id="rId5" Type="http://schemas.openxmlformats.org/officeDocument/2006/relationships/image" Target="../media/image6.sv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5.emf"/><Relationship Id="rId5" Type="http://schemas.openxmlformats.org/officeDocument/2006/relationships/image" Target="../media/image6.sv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6.emf"/><Relationship Id="rId5" Type="http://schemas.openxmlformats.org/officeDocument/2006/relationships/image" Target="../media/image6.sv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chart" Target="../charts/chart1.xml"/><Relationship Id="rId5" Type="http://schemas.openxmlformats.org/officeDocument/2006/relationships/image" Target="../media/image6.sv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microsoft.com/office/2018/10/relationships/comments" Target="../comments/modernComment_4C3_896911C2.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7.emf"/><Relationship Id="rId5" Type="http://schemas.openxmlformats.org/officeDocument/2006/relationships/image" Target="../media/image6.sv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hyperlink" Target="https://file.hpsc.ie/uploads/influenzaah7n9virus/immunisationuptakereport/1791382384.xlsx" TargetMode="Externa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hyperlink" Target="https://www.hpsc.ie/a-z/respiratory/coronavirus/novelcoronavirus/vaccination/covid-19vaccinationuptakereports/2025/" TargetMode="External"/><Relationship Id="rId7"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s://www.hpsc.ie/a-z/respiratory/influenza/seasonalinfluenza/vaccination/vaccineuptakeinhcwsandresidentsofltcf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19.emf"/><Relationship Id="rId5" Type="http://schemas.openxmlformats.org/officeDocument/2006/relationships/image" Target="../media/image6.sv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1.emf"/><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20.emf"/><Relationship Id="rId5" Type="http://schemas.openxmlformats.org/officeDocument/2006/relationships/image" Target="../media/image6.sv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hyperlink" Target="https://www.lenus.ie/bitstream/handle/10147/635034/Quality%20and%20Patient%20Safety%20Data%20for%20Decision%20Making%20Toolkit.pdf?sequence=10&amp;isAllowed=y" TargetMode="External"/><Relationship Id="rId5" Type="http://schemas.openxmlformats.org/officeDocument/2006/relationships/image" Target="../media/image6.sv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22.emf"/><Relationship Id="rId5" Type="http://schemas.openxmlformats.org/officeDocument/2006/relationships/image" Target="../media/image6.sv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23.emf"/><Relationship Id="rId5" Type="http://schemas.openxmlformats.org/officeDocument/2006/relationships/image" Target="../media/image6.sv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6.sv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6.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5DAEBB-C4FC-FC3C-16E8-26D2F204E81A}"/>
              </a:ext>
            </a:extLst>
          </p:cNvPr>
          <p:cNvSpPr/>
          <p:nvPr/>
        </p:nvSpPr>
        <p:spPr>
          <a:xfrm>
            <a:off x="0" y="1352551"/>
            <a:ext cx="12196109" cy="3143250"/>
          </a:xfrm>
          <a:prstGeom prst="rect">
            <a:avLst/>
          </a:prstGeom>
          <a:solidFill>
            <a:srgbClr val="00615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9" name="Title 8">
            <a:extLst>
              <a:ext uri="{FF2B5EF4-FFF2-40B4-BE49-F238E27FC236}">
                <a16:creationId xmlns:a16="http://schemas.microsoft.com/office/drawing/2014/main" id="{06AC8681-EE8E-4AFB-99FE-A68081B8326A}"/>
              </a:ext>
            </a:extLst>
          </p:cNvPr>
          <p:cNvSpPr>
            <a:spLocks noGrp="1"/>
          </p:cNvSpPr>
          <p:nvPr>
            <p:ph type="title"/>
          </p:nvPr>
        </p:nvSpPr>
        <p:spPr>
          <a:xfrm>
            <a:off x="1841470" y="198849"/>
            <a:ext cx="3267858" cy="622022"/>
          </a:xfrm>
        </p:spPr>
        <p:txBody>
          <a:bodyPr>
            <a:normAutofit/>
          </a:bodyPr>
          <a:lstStyle/>
          <a:p>
            <a:r>
              <a:rPr lang="en-US" sz="2000" b="1" dirty="0">
                <a:solidFill>
                  <a:srgbClr val="051E33"/>
                </a:solidFill>
              </a:rPr>
              <a:t>Annual Epidemiological Report</a:t>
            </a:r>
          </a:p>
        </p:txBody>
      </p:sp>
      <p:pic>
        <p:nvPicPr>
          <p:cNvPr id="4" name="Picture 4" descr="HSE-New-logo - Health Service Executive">
            <a:extLst>
              <a:ext uri="{FF2B5EF4-FFF2-40B4-BE49-F238E27FC236}">
                <a16:creationId xmlns:a16="http://schemas.microsoft.com/office/drawing/2014/main" id="{F66F3AC9-5DA5-E037-BDDA-41B17B11E5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23" r="7581"/>
          <a:stretch/>
        </p:blipFill>
        <p:spPr bwMode="auto">
          <a:xfrm>
            <a:off x="274975" y="305671"/>
            <a:ext cx="596646" cy="38927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H5P Content 126">
            <a:extLst>
              <a:ext uri="{FF2B5EF4-FFF2-40B4-BE49-F238E27FC236}">
                <a16:creationId xmlns:a16="http://schemas.microsoft.com/office/drawing/2014/main" id="{BF01EC59-568B-C7D6-D7D6-8CD21F5CD3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053" y="311208"/>
            <a:ext cx="596924" cy="383737"/>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DF5CD49F-FB93-7457-E645-799D740F2427}"/>
              </a:ext>
            </a:extLst>
          </p:cNvPr>
          <p:cNvCxnSpPr>
            <a:cxnSpLocks/>
          </p:cNvCxnSpPr>
          <p:nvPr/>
        </p:nvCxnSpPr>
        <p:spPr>
          <a:xfrm>
            <a:off x="1662183" y="256462"/>
            <a:ext cx="0" cy="484203"/>
          </a:xfrm>
          <a:prstGeom prst="line">
            <a:avLst/>
          </a:prstGeom>
          <a:ln w="28575" cap="rnd">
            <a:solidFill>
              <a:srgbClr val="C4B9A6"/>
            </a:solidFill>
            <a:roun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85FAFBF-A575-CF27-25FF-7D68CC1C1F96}"/>
              </a:ext>
            </a:extLst>
          </p:cNvPr>
          <p:cNvSpPr txBox="1"/>
          <p:nvPr/>
        </p:nvSpPr>
        <p:spPr>
          <a:xfrm>
            <a:off x="1841470" y="1508223"/>
            <a:ext cx="7570978" cy="2853795"/>
          </a:xfrm>
          <a:prstGeom prst="rect">
            <a:avLst/>
          </a:prstGeom>
          <a:noFill/>
        </p:spPr>
        <p:txBody>
          <a:bodyPr wrap="square">
            <a:spAutoFit/>
          </a:bodyPr>
          <a:lstStyle/>
          <a:p>
            <a:pPr>
              <a:lnSpc>
                <a:spcPct val="107000"/>
              </a:lnSpc>
              <a:spcAft>
                <a:spcPts val="800"/>
              </a:spcAft>
            </a:pPr>
            <a:r>
              <a:rPr lang="en-IE" sz="2400" b="1" kern="100" dirty="0">
                <a:solidFill>
                  <a:srgbClr val="FFFFFF"/>
                </a:solidFill>
                <a:latin typeface="Aptos" panose="020B0004020202020204" pitchFamily="34" charset="0"/>
                <a:cs typeface="Times New Roman" panose="02020603050405020304" pitchFamily="18" charset="0"/>
              </a:rPr>
              <a:t>Survey: Seasonal Influenza Vaccination Among Long term/Residential Care Facility (LTCF/RCF)-based Health Care Workers (HCWs)</a:t>
            </a:r>
            <a:endParaRPr lang="en-IE"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E" kern="100" dirty="0">
                <a:solidFill>
                  <a:srgbClr val="FFFFFF"/>
                </a:solidFill>
                <a:latin typeface="Aptos" panose="020B0004020202020204" pitchFamily="34" charset="0"/>
                <a:cs typeface="Times New Roman" panose="02020603050405020304" pitchFamily="18" charset="0"/>
              </a:rPr>
              <a:t>2025-2026 Season</a:t>
            </a:r>
            <a:endParaRPr lang="en-GB" sz="1600"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600"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A report from the Vaccine Preventable Disease Team, HPSC</a:t>
            </a:r>
            <a:r>
              <a:rPr lang="en-GB" sz="1600" kern="100" baseline="300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1</a:t>
            </a:r>
          </a:p>
          <a:p>
            <a:pPr>
              <a:lnSpc>
                <a:spcPct val="107000"/>
              </a:lnSpc>
              <a:spcAft>
                <a:spcPts val="800"/>
              </a:spcAft>
            </a:pPr>
            <a:endParaRPr lang="en-GB" sz="1600" kern="100" baseline="30000" dirty="0">
              <a:solidFill>
                <a:srgbClr val="FFFFFF"/>
              </a:solidFill>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600" kern="100" baseline="30000" dirty="0">
                <a:solidFill>
                  <a:srgbClr val="FFFFFF"/>
                </a:solidFill>
                <a:latin typeface="Aptos" panose="020B0004020202020204" pitchFamily="34" charset="0"/>
                <a:ea typeface="Aptos" panose="020B0004020202020204" pitchFamily="34" charset="0"/>
                <a:cs typeface="Times New Roman" panose="02020603050405020304" pitchFamily="18" charset="0"/>
              </a:rPr>
              <a:t>Report prepared by: VPD Team, HPSC</a:t>
            </a:r>
          </a:p>
          <a:p>
            <a:pPr>
              <a:lnSpc>
                <a:spcPct val="107000"/>
              </a:lnSpc>
            </a:pPr>
            <a:r>
              <a:rPr lang="en-GB" sz="1600" kern="100" baseline="30000">
                <a:solidFill>
                  <a:srgbClr val="FFFFFF"/>
                </a:solidFill>
                <a:latin typeface="Aptos" panose="020B0004020202020204" pitchFamily="34" charset="0"/>
                <a:ea typeface="Aptos" panose="020B0004020202020204" pitchFamily="34" charset="0"/>
                <a:cs typeface="Times New Roman" panose="02020603050405020304" pitchFamily="18" charset="0"/>
              </a:rPr>
              <a:t>Published October 2026</a:t>
            </a:r>
            <a:endParaRPr lang="en-IE"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C1020CD0-690F-11C6-F97A-BE609BB3C61B}"/>
              </a:ext>
            </a:extLst>
          </p:cNvPr>
          <p:cNvSpPr txBox="1"/>
          <p:nvPr/>
        </p:nvSpPr>
        <p:spPr>
          <a:xfrm>
            <a:off x="1847850" y="6452905"/>
            <a:ext cx="9255155" cy="251351"/>
          </a:xfrm>
          <a:prstGeom prst="rect">
            <a:avLst/>
          </a:prstGeom>
          <a:noFill/>
        </p:spPr>
        <p:txBody>
          <a:bodyPr wrap="square">
            <a:spAutoFit/>
          </a:bodyPr>
          <a:lstStyle/>
          <a:p>
            <a:pPr>
              <a:lnSpc>
                <a:spcPct val="107000"/>
              </a:lnSpc>
              <a:spcAft>
                <a:spcPts val="800"/>
              </a:spcAft>
            </a:pPr>
            <a:r>
              <a:rPr lang="en-GB" sz="1000" kern="100" baseline="30000" dirty="0">
                <a:solidFill>
                  <a:srgbClr val="9BAAB3"/>
                </a:solidFill>
                <a:effectLst/>
                <a:latin typeface="Aptos" panose="020B0004020202020204" pitchFamily="34" charset="0"/>
                <a:ea typeface="Aptos" panose="020B0004020202020204" pitchFamily="34" charset="0"/>
                <a:cs typeface="Times New Roman" panose="02020603050405020304" pitchFamily="18" charset="0"/>
              </a:rPr>
              <a:t>1</a:t>
            </a:r>
            <a:r>
              <a:rPr lang="en-GB" sz="1000" kern="100" dirty="0">
                <a:solidFill>
                  <a:srgbClr val="9BAAB3"/>
                </a:solidFill>
                <a:effectLst/>
                <a:latin typeface="Aptos" panose="020B0004020202020204" pitchFamily="34" charset="0"/>
                <a:ea typeface="Aptos" panose="020B0004020202020204" pitchFamily="34" charset="0"/>
                <a:cs typeface="Times New Roman" panose="02020603050405020304" pitchFamily="18" charset="0"/>
              </a:rPr>
              <a:t>The Vaccine Preventable Disease Team is part of the Health Protection Surveillance Centre, National Health Protection Office, Health Service Executive</a:t>
            </a:r>
            <a:endParaRPr lang="en-IE" sz="1000" kern="100" dirty="0">
              <a:solidFill>
                <a:srgbClr val="9BAAB3"/>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7369D445-A745-6FFF-C867-15B290DF91BD}"/>
              </a:ext>
            </a:extLst>
          </p:cNvPr>
          <p:cNvSpPr txBox="1"/>
          <p:nvPr/>
        </p:nvSpPr>
        <p:spPr>
          <a:xfrm>
            <a:off x="1847850" y="4653248"/>
            <a:ext cx="8496300" cy="1563505"/>
          </a:xfrm>
          <a:prstGeom prst="rect">
            <a:avLst/>
          </a:prstGeom>
          <a:noFill/>
        </p:spPr>
        <p:txBody>
          <a:bodyPr wrap="square">
            <a:spAutoFit/>
          </a:bodyPr>
          <a:lstStyle/>
          <a:p>
            <a:pPr>
              <a:lnSpc>
                <a:spcPct val="107000"/>
              </a:lnSpc>
            </a:pPr>
            <a:r>
              <a:rPr lang="en-GB" sz="1000" kern="100" dirty="0">
                <a:solidFill>
                  <a:srgbClr val="006152"/>
                </a:solidFill>
                <a:effectLst/>
                <a:latin typeface="Aptos" panose="020B0004020202020204" pitchFamily="34" charset="0"/>
                <a:ea typeface="Aptos" panose="020B0004020202020204" pitchFamily="34" charset="0"/>
                <a:cs typeface="Times New Roman" panose="02020603050405020304" pitchFamily="18" charset="0"/>
              </a:rPr>
              <a:t>Published by:</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Health Protection Surveillance Centre, 25-27 Middle Gardiner St, Dublin 1 Ireland.</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t: +353 1 8765300</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 Health Protection Surveillance Centre, </a:t>
            </a:r>
            <a:r>
              <a:rPr lang="en-GB" sz="1000" kern="100" dirty="0">
                <a:latin typeface="Aptos" panose="020B0004020202020204" pitchFamily="34" charset="0"/>
                <a:ea typeface="Aptos" panose="020B0004020202020204" pitchFamily="34" charset="0"/>
                <a:cs typeface="Times New Roman" panose="02020603050405020304" pitchFamily="18" charset="0"/>
              </a:rPr>
              <a:t>2026</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 </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000" kern="100" dirty="0">
                <a:solidFill>
                  <a:srgbClr val="006152"/>
                </a:solidFill>
                <a:effectLst/>
                <a:latin typeface="Aptos" panose="020B0004020202020204" pitchFamily="34" charset="0"/>
                <a:ea typeface="Aptos" panose="020B0004020202020204" pitchFamily="34" charset="0"/>
                <a:cs typeface="Times New Roman" panose="02020603050405020304" pitchFamily="18" charset="0"/>
              </a:rPr>
              <a:t>Citation Text:</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IE" sz="1000" kern="100" dirty="0">
                <a:effectLst/>
                <a:latin typeface="Aptos" panose="020B0004020202020204" pitchFamily="34" charset="0"/>
                <a:ea typeface="Aptos" panose="020B0004020202020204" pitchFamily="34" charset="0"/>
                <a:cs typeface="Times New Roman" panose="02020603050405020304" pitchFamily="18" charset="0"/>
              </a:rPr>
              <a:t>HSE Health Protection Surveillance Centre (</a:t>
            </a:r>
            <a:r>
              <a:rPr lang="en-IE" sz="1000" kern="100" dirty="0">
                <a:latin typeface="Aptos" panose="020B0004020202020204" pitchFamily="34" charset="0"/>
                <a:ea typeface="Aptos" panose="020B0004020202020204" pitchFamily="34" charset="0"/>
                <a:cs typeface="Times New Roman" panose="02020603050405020304" pitchFamily="18" charset="0"/>
              </a:rPr>
              <a:t>2025</a:t>
            </a:r>
            <a:r>
              <a:rPr lang="en-IE" sz="1000" kern="100" dirty="0">
                <a:latin typeface="Aptos" panose="020B0004020202020204" pitchFamily="34" charset="0"/>
                <a:cs typeface="Times New Roman" panose="02020603050405020304" pitchFamily="18" charset="0"/>
              </a:rPr>
              <a:t>). Survey: Seasonal </a:t>
            </a:r>
            <a:r>
              <a:rPr lang="en-GB" sz="1000" kern="100" dirty="0">
                <a:latin typeface="Aptos" panose="020B0004020202020204" pitchFamily="34" charset="0"/>
                <a:cs typeface="Times New Roman" panose="02020603050405020304" pitchFamily="18" charset="0"/>
              </a:rPr>
              <a:t>Influenza Vaccination Among Long term/Residential Care Facility (LTCF/RCF)-based health care workers (HCWs), 2025-2026 Season </a:t>
            </a:r>
            <a:endParaRPr lang="en-IE" sz="1000" kern="100" dirty="0">
              <a:latin typeface="Aptos" panose="020B0004020202020204" pitchFamily="34" charset="0"/>
              <a:cs typeface="Times New Roman" panose="02020603050405020304" pitchFamily="18" charset="0"/>
            </a:endParaRPr>
          </a:p>
          <a:p>
            <a:r>
              <a:rPr lang="en-IE" sz="1000" dirty="0">
                <a:effectLst/>
                <a:latin typeface="Aptos" panose="020B0004020202020204" pitchFamily="34" charset="0"/>
                <a:ea typeface="Aptos" panose="020B0004020202020204" pitchFamily="34" charset="0"/>
                <a:cs typeface="Times New Roman" panose="02020603050405020304" pitchFamily="18" charset="0"/>
              </a:rPr>
              <a:t>Reproduction is authorised, provided source is acknowledged</a:t>
            </a:r>
            <a:endParaRPr lang="en-IE" sz="1000" dirty="0"/>
          </a:p>
        </p:txBody>
      </p:sp>
    </p:spTree>
    <p:extLst>
      <p:ext uri="{BB962C8B-B14F-4D97-AF65-F5344CB8AC3E}">
        <p14:creationId xmlns:p14="http://schemas.microsoft.com/office/powerpoint/2010/main" val="3095369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955" y="0"/>
            <a:ext cx="4182705" cy="6858000"/>
          </a:xfrm>
          <a:prstGeom prst="rect">
            <a:avLst/>
          </a:prstGeom>
          <a:solidFill>
            <a:srgbClr val="00615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8" name="Straight Connector 7">
            <a:extLst>
              <a:ext uri="{FF2B5EF4-FFF2-40B4-BE49-F238E27FC236}">
                <a16:creationId xmlns:a16="http://schemas.microsoft.com/office/drawing/2014/main" id="{DF5CD49F-FB93-7457-E645-799D740F2427}"/>
              </a:ext>
            </a:extLst>
          </p:cNvPr>
          <p:cNvCxnSpPr>
            <a:cxnSpLocks/>
          </p:cNvCxnSpPr>
          <p:nvPr/>
        </p:nvCxnSpPr>
        <p:spPr>
          <a:xfrm>
            <a:off x="15954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B953F69-6B56-DDB7-E044-94BBEDCD2C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653" y="192582"/>
            <a:ext cx="506570" cy="515193"/>
          </a:xfrm>
          <a:prstGeom prst="rect">
            <a:avLst/>
          </a:prstGeom>
        </p:spPr>
      </p:pic>
      <p:pic>
        <p:nvPicPr>
          <p:cNvPr id="5" name="Picture 4">
            <a:extLst>
              <a:ext uri="{FF2B5EF4-FFF2-40B4-BE49-F238E27FC236}">
                <a16:creationId xmlns:a16="http://schemas.microsoft.com/office/drawing/2014/main" id="{8C6BC744-8BE6-CE38-B568-09611B5E54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074" y="223572"/>
            <a:ext cx="652781" cy="484203"/>
          </a:xfrm>
          <a:prstGeom prst="rect">
            <a:avLst/>
          </a:prstGeom>
        </p:spPr>
      </p:pic>
      <p:sp>
        <p:nvSpPr>
          <p:cNvPr id="20" name="TextBox 19">
            <a:extLst>
              <a:ext uri="{FF2B5EF4-FFF2-40B4-BE49-F238E27FC236}">
                <a16:creationId xmlns:a16="http://schemas.microsoft.com/office/drawing/2014/main" id="{B613BE22-1BD1-FE8A-B69C-3A51AE3A6ABF}"/>
              </a:ext>
            </a:extLst>
          </p:cNvPr>
          <p:cNvSpPr txBox="1"/>
          <p:nvPr/>
        </p:nvSpPr>
        <p:spPr>
          <a:xfrm>
            <a:off x="156915" y="742479"/>
            <a:ext cx="3081401" cy="739690"/>
          </a:xfrm>
          <a:prstGeom prst="rect">
            <a:avLst/>
          </a:prstGeom>
          <a:noFill/>
        </p:spPr>
        <p:txBody>
          <a:bodyPr wrap="square">
            <a:spAutoFit/>
          </a:bodyPr>
          <a:lstStyle/>
          <a:p>
            <a:pPr>
              <a:lnSpc>
                <a:spcPct val="107000"/>
              </a:lnSpc>
              <a:spcAft>
                <a:spcPts val="800"/>
              </a:spcAft>
            </a:pPr>
            <a:r>
              <a:rPr lang="en-GB" sz="2000" b="1" kern="100" dirty="0">
                <a:solidFill>
                  <a:schemeClr val="bg1"/>
                </a:solidFill>
                <a:latin typeface="Aptos" panose="020B0004020202020204" pitchFamily="34" charset="0"/>
                <a:cs typeface="Times New Roman" panose="02020603050405020304" pitchFamily="18" charset="0"/>
              </a:rPr>
              <a:t>What are the key messages in this report?</a:t>
            </a:r>
            <a:endParaRPr lang="en-IE" sz="2000" b="1" kern="100" dirty="0">
              <a:solidFill>
                <a:schemeClr val="bg1"/>
              </a:solidFill>
              <a:latin typeface="Aptos" panose="020B000402020202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097A2F81-5622-2AAB-EDD5-4DDD60438F3F}"/>
              </a:ext>
            </a:extLst>
          </p:cNvPr>
          <p:cNvSpPr txBox="1"/>
          <p:nvPr/>
        </p:nvSpPr>
        <p:spPr>
          <a:xfrm>
            <a:off x="4177480" y="465673"/>
            <a:ext cx="4084598" cy="6257610"/>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Surveys on RCF-based health care workers (HCWs) uptake of the seasonal influenza vaccine have been conducted annually each winter season since 2011-2012</a:t>
            </a:r>
          </a:p>
          <a:p>
            <a:pPr marL="342900"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Uptake among HCWs in all 173 public and private in 2025-2026 was 39.4%</a:t>
            </a:r>
          </a:p>
          <a:p>
            <a:pPr marL="342900"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Among HCWs in 104 public RCFs</a:t>
            </a:r>
          </a:p>
          <a:p>
            <a:pPr marL="800100" lvl="1"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Uptake reached its peak at 66.3% in 2021-2022</a:t>
            </a:r>
          </a:p>
          <a:p>
            <a:pPr marL="800100" lvl="1"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In contrast, the uptake in the latest 2024-2025 survey was 42.9%, a difference of 23.4%</a:t>
            </a:r>
          </a:p>
          <a:p>
            <a:pPr marL="800100" lvl="1"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In 2025-2026, the Midwest  Region with three reporting  RCFs reported the highest uptake at 56.6% and the lowest in the West and North West region with 23 participating RCFs at 29.5% </a:t>
            </a:r>
          </a:p>
          <a:p>
            <a:pPr marL="800100" lvl="1"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The South West region was the only region to show no increase in uptake.</a:t>
            </a:r>
          </a:p>
          <a:p>
            <a:pPr marL="800100" lvl="1"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Across the six categories of staff, uptake increased since the last season</a:t>
            </a:r>
          </a:p>
          <a:p>
            <a:pPr marL="800100" lvl="1"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In 2025-2026, uptake in public RCFs was highest among management &amp; administrative staff at 58.6% and lowest among nursing staff at 39.1%</a:t>
            </a:r>
          </a:p>
          <a:p>
            <a:pPr marL="800100" lvl="1"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Although an increase in uptake among the different staff compliment sizes in 2025-2026 wad observed, no visible link was discernible between staff compliment size and changes in uptake each season overall</a:t>
            </a:r>
          </a:p>
          <a:p>
            <a:pPr marL="342900"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Among 69 private RCF-based HCWs</a:t>
            </a:r>
          </a:p>
          <a:p>
            <a:pPr marL="800100" lvl="1"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Uptake in the 2025-2026 survey was 37.2%, 5.7% less than among public RCF-based HCWs</a:t>
            </a:r>
          </a:p>
          <a:p>
            <a:pPr marL="800100" lvl="1" indent="-258763">
              <a:lnSpc>
                <a:spcPct val="107000"/>
              </a:lnSpc>
              <a:spcAft>
                <a:spcPts val="800"/>
              </a:spcAft>
              <a:buClr>
                <a:srgbClr val="002060"/>
              </a:buClr>
              <a:buFont typeface="Symbol" panose="05050102010706020507" pitchFamily="18" charset="2"/>
              <a:buChar char="+"/>
            </a:pPr>
            <a:r>
              <a:rPr lang="en-GB" sz="1000" kern="100" dirty="0">
                <a:latin typeface="Aptos" panose="020B0004020202020204" pitchFamily="34" charset="0"/>
                <a:cs typeface="Times New Roman" panose="02020603050405020304" pitchFamily="18" charset="0"/>
              </a:rPr>
              <a:t>Uptake was highest among medical &amp; dental staff  at 75.2% and lowest other patient &amp; client care staff at 31.1%</a:t>
            </a:r>
          </a:p>
        </p:txBody>
      </p:sp>
      <p:sp>
        <p:nvSpPr>
          <p:cNvPr id="7" name="TextBox 6">
            <a:extLst>
              <a:ext uri="{FF2B5EF4-FFF2-40B4-BE49-F238E27FC236}">
                <a16:creationId xmlns:a16="http://schemas.microsoft.com/office/drawing/2014/main" id="{DCD3F0EB-0F21-704B-EED4-C16626FE0A7E}"/>
              </a:ext>
            </a:extLst>
          </p:cNvPr>
          <p:cNvSpPr txBox="1"/>
          <p:nvPr/>
        </p:nvSpPr>
        <p:spPr>
          <a:xfrm>
            <a:off x="114942" y="1482169"/>
            <a:ext cx="3941971" cy="2669705"/>
          </a:xfrm>
          <a:prstGeom prst="rect">
            <a:avLst/>
          </a:prstGeom>
          <a:noFill/>
        </p:spPr>
        <p:txBody>
          <a:bodyPr wrap="square">
            <a:spAutoFit/>
          </a:bodyPr>
          <a:lstStyle>
            <a:defPPr>
              <a:defRPr lang="en-US"/>
            </a:defPPr>
            <a:lvl1pPr>
              <a:lnSpc>
                <a:spcPct val="107000"/>
              </a:lnSpc>
              <a:spcAft>
                <a:spcPts val="800"/>
              </a:spcAft>
              <a:defRPr sz="1200" kern="100">
                <a:latin typeface="Aptos" panose="020B0004020202020204" pitchFamily="34" charset="0"/>
                <a:cs typeface="Times New Roman" panose="02020603050405020304" pitchFamily="18" charset="0"/>
              </a:defRPr>
            </a:lvl1pPr>
          </a:lstStyle>
          <a:p>
            <a:r>
              <a:rPr lang="en-IE" dirty="0">
                <a:solidFill>
                  <a:schemeClr val="bg1"/>
                </a:solidFill>
              </a:rPr>
              <a:t>1. In this 2025-2026 season HCW-based survey, vaccine uptake was for</a:t>
            </a:r>
          </a:p>
          <a:p>
            <a:pPr marL="285750" indent="-285750">
              <a:buFont typeface="Arial" panose="020B0604020202020204" pitchFamily="34" charset="0"/>
              <a:buChar char="•"/>
            </a:pPr>
            <a:r>
              <a:rPr lang="en-IE" i="1" dirty="0">
                <a:solidFill>
                  <a:schemeClr val="bg1"/>
                </a:solidFill>
              </a:rPr>
              <a:t>public RCFs only: </a:t>
            </a:r>
            <a:r>
              <a:rPr lang="en-IE" sz="1200" i="1" dirty="0">
                <a:solidFill>
                  <a:schemeClr val="bg1"/>
                </a:solidFill>
              </a:rPr>
              <a:t>42.9% for  Seasonal influenza vaccine ( n=104 RCFs)</a:t>
            </a:r>
          </a:p>
          <a:p>
            <a:pPr marL="285750" indent="-285750">
              <a:buFont typeface="Arial" panose="020B0604020202020204" pitchFamily="34" charset="0"/>
              <a:buChar char="•"/>
            </a:pPr>
            <a:r>
              <a:rPr lang="en-IE" sz="1200" i="1" dirty="0">
                <a:solidFill>
                  <a:schemeClr val="bg1"/>
                </a:solidFill>
              </a:rPr>
              <a:t>private </a:t>
            </a:r>
            <a:r>
              <a:rPr lang="en-IE" i="1" dirty="0">
                <a:solidFill>
                  <a:schemeClr val="bg1"/>
                </a:solidFill>
              </a:rPr>
              <a:t>RCFs only: </a:t>
            </a:r>
            <a:r>
              <a:rPr lang="en-IE" sz="1200" i="1" dirty="0">
                <a:solidFill>
                  <a:schemeClr val="bg1"/>
                </a:solidFill>
              </a:rPr>
              <a:t>37.2% for Influenza vaccine (n=69 RCFs)</a:t>
            </a:r>
          </a:p>
          <a:p>
            <a:r>
              <a:rPr lang="en-IE" dirty="0">
                <a:solidFill>
                  <a:schemeClr val="bg1"/>
                </a:solidFill>
              </a:rPr>
              <a:t>2. A marked upward inflexion in influenza vaccine uptake among HCWs from the 2024-2025 season was observed.</a:t>
            </a:r>
          </a:p>
          <a:p>
            <a:r>
              <a:rPr lang="en-IE" dirty="0">
                <a:solidFill>
                  <a:schemeClr val="bg1"/>
                </a:solidFill>
              </a:rPr>
              <a:t>3. </a:t>
            </a:r>
            <a:r>
              <a:rPr lang="en-GB" dirty="0">
                <a:solidFill>
                  <a:schemeClr val="bg1"/>
                </a:solidFill>
              </a:rPr>
              <a:t>Participation by the 173 public (n=104) and private (n=69) RCFs in the latest annual survey has  declined  sharply  on the 2024-2025 survey.</a:t>
            </a:r>
          </a:p>
        </p:txBody>
      </p:sp>
      <p:pic>
        <p:nvPicPr>
          <p:cNvPr id="11" name="Graphic 10" descr="Immunity outline">
            <a:extLst>
              <a:ext uri="{FF2B5EF4-FFF2-40B4-BE49-F238E27FC236}">
                <a16:creationId xmlns:a16="http://schemas.microsoft.com/office/drawing/2014/main" id="{2678A8BC-7E42-F3E6-A26F-7964A280284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92817" y="65440"/>
            <a:ext cx="528596" cy="528596"/>
          </a:xfrm>
          <a:prstGeom prst="rect">
            <a:avLst/>
          </a:prstGeom>
        </p:spPr>
      </p:pic>
      <p:sp>
        <p:nvSpPr>
          <p:cNvPr id="13" name="TextBox 12">
            <a:extLst>
              <a:ext uri="{FF2B5EF4-FFF2-40B4-BE49-F238E27FC236}">
                <a16:creationId xmlns:a16="http://schemas.microsoft.com/office/drawing/2014/main" id="{9E53E371-54CA-93B6-9C76-665C29A287C6}"/>
              </a:ext>
            </a:extLst>
          </p:cNvPr>
          <p:cNvSpPr txBox="1"/>
          <p:nvPr/>
        </p:nvSpPr>
        <p:spPr>
          <a:xfrm>
            <a:off x="4732481" y="87108"/>
            <a:ext cx="3451292" cy="378565"/>
          </a:xfrm>
          <a:prstGeom prst="rect">
            <a:avLst/>
          </a:prstGeom>
          <a:noFill/>
        </p:spPr>
        <p:txBody>
          <a:bodyPr wrap="square">
            <a:spAutoFit/>
          </a:bodyPr>
          <a:lstStyle/>
          <a:p>
            <a:pPr>
              <a:lnSpc>
                <a:spcPct val="107000"/>
              </a:lnSpc>
            </a:pPr>
            <a:r>
              <a:rPr lang="en-IE" sz="1800" b="1" kern="100" dirty="0">
                <a:solidFill>
                  <a:srgbClr val="0C2950"/>
                </a:solidFill>
                <a:latin typeface="Aptos" panose="020B0004020202020204" pitchFamily="34" charset="0"/>
                <a:cs typeface="Times New Roman" panose="02020603050405020304" pitchFamily="18" charset="0"/>
              </a:rPr>
              <a:t>Seasonal influenza Vaccination </a:t>
            </a:r>
            <a:endParaRPr lang="en-IE" sz="1200" kern="100" dirty="0">
              <a:solidFill>
                <a:srgbClr val="0C2950"/>
              </a:solidFill>
              <a:latin typeface="Aptos" panose="020B000402020202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90203708-89C0-9B81-9410-EB0F80B702A6}"/>
              </a:ext>
            </a:extLst>
          </p:cNvPr>
          <p:cNvSpPr txBox="1"/>
          <p:nvPr/>
        </p:nvSpPr>
        <p:spPr>
          <a:xfrm>
            <a:off x="0" y="5955542"/>
            <a:ext cx="3627792" cy="745332"/>
          </a:xfrm>
          <a:prstGeom prst="rect">
            <a:avLst/>
          </a:prstGeom>
          <a:noFill/>
        </p:spPr>
        <p:txBody>
          <a:bodyPr wrap="square">
            <a:spAutoFit/>
          </a:bodyPr>
          <a:lstStyle/>
          <a:p>
            <a:pPr>
              <a:lnSpc>
                <a:spcPct val="107000"/>
              </a:lnSpc>
            </a:pPr>
            <a:r>
              <a:rPr lang="en-GB" sz="10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Note:</a:t>
            </a:r>
          </a:p>
          <a:p>
            <a:pPr>
              <a:lnSpc>
                <a:spcPct val="107000"/>
              </a:lnSpc>
            </a:pPr>
            <a:r>
              <a:rPr lang="en-IE"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The raw data </a:t>
            </a:r>
            <a:r>
              <a:rPr lang="en-IE" sz="10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used to develop the content of this report are available in a link  in Appendix  1 at the end of this power-point presentation</a:t>
            </a:r>
            <a:r>
              <a:rPr lang="en-GB"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endParaRPr lang="en-GB" sz="10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p:txBody>
      </p:sp>
      <p:pic>
        <p:nvPicPr>
          <p:cNvPr id="6" name="Graphic 5" descr="Immunity outline">
            <a:extLst>
              <a:ext uri="{FF2B5EF4-FFF2-40B4-BE49-F238E27FC236}">
                <a16:creationId xmlns:a16="http://schemas.microsoft.com/office/drawing/2014/main" id="{0AD636F5-ACBC-E6D3-9188-79D7CA2957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48538" y="65440"/>
            <a:ext cx="528596" cy="528596"/>
          </a:xfrm>
          <a:prstGeom prst="rect">
            <a:avLst/>
          </a:prstGeom>
        </p:spPr>
      </p:pic>
      <p:sp>
        <p:nvSpPr>
          <p:cNvPr id="9" name="TextBox 8">
            <a:extLst>
              <a:ext uri="{FF2B5EF4-FFF2-40B4-BE49-F238E27FC236}">
                <a16:creationId xmlns:a16="http://schemas.microsoft.com/office/drawing/2014/main" id="{1C92A16F-0D79-776D-1791-13AE9B797A89}"/>
              </a:ext>
            </a:extLst>
          </p:cNvPr>
          <p:cNvSpPr txBox="1"/>
          <p:nvPr/>
        </p:nvSpPr>
        <p:spPr>
          <a:xfrm>
            <a:off x="8877134" y="127852"/>
            <a:ext cx="2755502" cy="378565"/>
          </a:xfrm>
          <a:prstGeom prst="rect">
            <a:avLst/>
          </a:prstGeom>
          <a:noFill/>
        </p:spPr>
        <p:txBody>
          <a:bodyPr wrap="square">
            <a:spAutoFit/>
          </a:bodyPr>
          <a:lstStyle/>
          <a:p>
            <a:pPr>
              <a:lnSpc>
                <a:spcPct val="107000"/>
              </a:lnSpc>
            </a:pPr>
            <a:r>
              <a:rPr lang="en-IE" b="1" kern="100" dirty="0">
                <a:solidFill>
                  <a:srgbClr val="0C2950"/>
                </a:solidFill>
                <a:latin typeface="Aptos" panose="020B0004020202020204" pitchFamily="34" charset="0"/>
                <a:cs typeface="Times New Roman" panose="02020603050405020304" pitchFamily="18" charset="0"/>
              </a:rPr>
              <a:t>Survey participation</a:t>
            </a:r>
            <a:endParaRPr lang="en-IE" sz="1800" b="1" kern="100" dirty="0">
              <a:solidFill>
                <a:srgbClr val="0C2950"/>
              </a:solidFill>
              <a:latin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0F197819-E73B-DCFD-4FB9-63B4C92B3EA0}"/>
              </a:ext>
            </a:extLst>
          </p:cNvPr>
          <p:cNvSpPr txBox="1"/>
          <p:nvPr/>
        </p:nvSpPr>
        <p:spPr>
          <a:xfrm>
            <a:off x="8503957" y="460907"/>
            <a:ext cx="3573101" cy="2025042"/>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900" dirty="0"/>
              <a:t>2025-2026 season marked a sharp downward trend in the level of participation by RCFs</a:t>
            </a:r>
          </a:p>
          <a:p>
            <a:pPr marL="342900" indent="-258763">
              <a:lnSpc>
                <a:spcPct val="107000"/>
              </a:lnSpc>
              <a:spcAft>
                <a:spcPts val="800"/>
              </a:spcAft>
              <a:buClr>
                <a:srgbClr val="002060"/>
              </a:buClr>
              <a:buFont typeface="Symbol" panose="05050102010706020507" pitchFamily="18" charset="2"/>
              <a:buChar char="+"/>
            </a:pPr>
            <a:r>
              <a:rPr lang="en-GB" sz="900" dirty="0"/>
              <a:t>Among public RCFs the numbers dropped  from 157 last season to 104 this season, a reduction of 33.8%</a:t>
            </a:r>
          </a:p>
          <a:p>
            <a:pPr marL="342900" indent="-258763">
              <a:lnSpc>
                <a:spcPct val="107000"/>
              </a:lnSpc>
              <a:spcAft>
                <a:spcPts val="800"/>
              </a:spcAft>
              <a:buClr>
                <a:srgbClr val="002060"/>
              </a:buClr>
              <a:buFont typeface="Symbol" panose="05050102010706020507" pitchFamily="18" charset="2"/>
              <a:buChar char="+"/>
            </a:pPr>
            <a:r>
              <a:rPr lang="en-GB" sz="900" dirty="0"/>
              <a:t>Among private RCFs the numbers dropped  from 130 last season to 69 this season, a decline of 46.9%</a:t>
            </a:r>
            <a:endParaRPr lang="en-GB" sz="900" dirty="0">
              <a:highlight>
                <a:srgbClr val="FFFF00"/>
              </a:highlight>
            </a:endParaRPr>
          </a:p>
          <a:p>
            <a:pPr marL="342900" indent="-258763">
              <a:lnSpc>
                <a:spcPct val="107000"/>
              </a:lnSpc>
              <a:spcAft>
                <a:spcPts val="800"/>
              </a:spcAft>
              <a:buClr>
                <a:srgbClr val="002060"/>
              </a:buClr>
              <a:buFont typeface="Symbol" panose="05050102010706020507" pitchFamily="18" charset="2"/>
              <a:buChar char="+"/>
            </a:pPr>
            <a:r>
              <a:rPr lang="en-GB" sz="900" dirty="0"/>
              <a:t>In addition to the 173 participating RCFs this season, there were 18 RCFs  which provided no returns as part of their survey submission, 17 of which were located in the Dublin and South East region and one  was in the North and North West region.</a:t>
            </a:r>
          </a:p>
        </p:txBody>
      </p:sp>
      <p:sp>
        <p:nvSpPr>
          <p:cNvPr id="12" name="TextBox 11">
            <a:extLst>
              <a:ext uri="{FF2B5EF4-FFF2-40B4-BE49-F238E27FC236}">
                <a16:creationId xmlns:a16="http://schemas.microsoft.com/office/drawing/2014/main" id="{306E6D34-1FC0-650D-8DF0-661B7EDF8BAB}"/>
              </a:ext>
            </a:extLst>
          </p:cNvPr>
          <p:cNvSpPr txBox="1"/>
          <p:nvPr/>
        </p:nvSpPr>
        <p:spPr>
          <a:xfrm>
            <a:off x="1631460" y="281007"/>
            <a:ext cx="2027332" cy="369332"/>
          </a:xfrm>
          <a:prstGeom prst="rect">
            <a:avLst/>
          </a:prstGeom>
          <a:noFill/>
        </p:spPr>
        <p:txBody>
          <a:bodyPr wrap="square">
            <a:spAutoFit/>
          </a:bodyPr>
          <a:lstStyle/>
          <a:p>
            <a:pPr>
              <a:spcAft>
                <a:spcPts val="900"/>
              </a:spcAft>
              <a:buFont typeface="Arial" panose="020B0604020202020204" pitchFamily="34" charset="0"/>
              <a:buChar char="​"/>
            </a:pPr>
            <a:r>
              <a:rPr lang="en-GB" b="1" kern="100" dirty="0">
                <a:solidFill>
                  <a:schemeClr val="bg1"/>
                </a:solidFill>
                <a:latin typeface="Aptos" panose="020B0004020202020204" pitchFamily="34" charset="0"/>
                <a:cs typeface="Times New Roman" panose="02020603050405020304" pitchFamily="18" charset="0"/>
              </a:rPr>
              <a:t>Introduction</a:t>
            </a:r>
            <a:endParaRPr lang="en-IE" sz="1800" b="1" baseline="0" dirty="0">
              <a:solidFill>
                <a:schemeClr val="bg1"/>
              </a:solidFill>
            </a:endParaRPr>
          </a:p>
        </p:txBody>
      </p:sp>
    </p:spTree>
    <p:extLst>
      <p:ext uri="{BB962C8B-B14F-4D97-AF65-F5344CB8AC3E}">
        <p14:creationId xmlns:p14="http://schemas.microsoft.com/office/powerpoint/2010/main" val="113329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1427" y="0"/>
            <a:ext cx="4181844" cy="6858000"/>
          </a:xfrm>
          <a:prstGeom prst="rect">
            <a:avLst/>
          </a:prstGeom>
          <a:solidFill>
            <a:srgbClr val="9BAAB3"/>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5315F718-02AC-A809-76D5-DA8376498A74}"/>
              </a:ext>
            </a:extLst>
          </p:cNvPr>
          <p:cNvCxnSpPr>
            <a:cxnSpLocks/>
          </p:cNvCxnSpPr>
          <p:nvPr/>
        </p:nvCxnSpPr>
        <p:spPr>
          <a:xfrm>
            <a:off x="14811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5F61A83-179E-459D-88BE-B0F054440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353" y="192582"/>
            <a:ext cx="506570" cy="515193"/>
          </a:xfrm>
          <a:prstGeom prst="rect">
            <a:avLst/>
          </a:prstGeom>
        </p:spPr>
      </p:pic>
      <p:pic>
        <p:nvPicPr>
          <p:cNvPr id="20" name="Picture 19">
            <a:extLst>
              <a:ext uri="{FF2B5EF4-FFF2-40B4-BE49-F238E27FC236}">
                <a16:creationId xmlns:a16="http://schemas.microsoft.com/office/drawing/2014/main" id="{7420EB3D-6B44-C6AB-1A7A-5F78CDB117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774" y="223572"/>
            <a:ext cx="652781" cy="484203"/>
          </a:xfrm>
          <a:prstGeom prst="rect">
            <a:avLst/>
          </a:prstGeom>
        </p:spPr>
      </p:pic>
      <p:cxnSp>
        <p:nvCxnSpPr>
          <p:cNvPr id="26" name="Straight Connector 25">
            <a:extLst>
              <a:ext uri="{FF2B5EF4-FFF2-40B4-BE49-F238E27FC236}">
                <a16:creationId xmlns:a16="http://schemas.microsoft.com/office/drawing/2014/main" id="{F88F9885-648B-8960-9C06-EA47D604A15F}"/>
              </a:ext>
            </a:extLst>
          </p:cNvPr>
          <p:cNvCxnSpPr>
            <a:cxnSpLocks/>
          </p:cNvCxnSpPr>
          <p:nvPr/>
        </p:nvCxnSpPr>
        <p:spPr>
          <a:xfrm>
            <a:off x="8461016" y="1454407"/>
            <a:ext cx="3183642"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5" name="Title 8">
            <a:extLst>
              <a:ext uri="{FF2B5EF4-FFF2-40B4-BE49-F238E27FC236}">
                <a16:creationId xmlns:a16="http://schemas.microsoft.com/office/drawing/2014/main" id="{6989FAF4-C2FC-ECCF-ECC6-3BB433DB3EA2}"/>
              </a:ext>
            </a:extLst>
          </p:cNvPr>
          <p:cNvSpPr txBox="1">
            <a:spLocks/>
          </p:cNvSpPr>
          <p:nvPr/>
        </p:nvSpPr>
        <p:spPr>
          <a:xfrm>
            <a:off x="78649" y="900357"/>
            <a:ext cx="4089154" cy="823772"/>
          </a:xfrm>
          <a:prstGeom prst="rect">
            <a:avLst/>
          </a:prstGeom>
        </p:spPr>
        <p:txBody>
          <a:bodyPr vert="horz" lIns="91440" tIns="45720" rIns="91440" bIns="45720" rtlCol="0" anchor="t">
            <a:normAutofit fontScale="92500" lnSpcReduction="20000"/>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pPr>
              <a:lnSpc>
                <a:spcPct val="150000"/>
              </a:lnSpc>
              <a:spcBef>
                <a:spcPts val="600"/>
              </a:spcBef>
            </a:pPr>
            <a:r>
              <a:rPr lang="en-GB" sz="2000" b="1" dirty="0">
                <a:solidFill>
                  <a:schemeClr val="bg1"/>
                </a:solidFill>
              </a:rPr>
              <a:t>What background information is relevant when reading this report?</a:t>
            </a:r>
          </a:p>
        </p:txBody>
      </p:sp>
      <p:sp>
        <p:nvSpPr>
          <p:cNvPr id="9" name="TextBox 8">
            <a:extLst>
              <a:ext uri="{FF2B5EF4-FFF2-40B4-BE49-F238E27FC236}">
                <a16:creationId xmlns:a16="http://schemas.microsoft.com/office/drawing/2014/main" id="{B25522F7-D1DA-D96D-B38D-72F85ED98910}"/>
              </a:ext>
            </a:extLst>
          </p:cNvPr>
          <p:cNvSpPr txBox="1"/>
          <p:nvPr/>
        </p:nvSpPr>
        <p:spPr>
          <a:xfrm>
            <a:off x="4260493" y="223572"/>
            <a:ext cx="7609929" cy="4388253"/>
          </a:xfrm>
          <a:prstGeom prst="rect">
            <a:avLst/>
          </a:prstGeom>
          <a:noFill/>
        </p:spPr>
        <p:txBody>
          <a:bodyPr wrap="square">
            <a:spAutoFit/>
          </a:bodyPr>
          <a:lstStyle/>
          <a:p>
            <a:pPr marL="427037" indent="-342900">
              <a:lnSpc>
                <a:spcPct val="107000"/>
              </a:lnSpc>
              <a:spcAft>
                <a:spcPts val="800"/>
              </a:spcAft>
              <a:buClr>
                <a:srgbClr val="002060"/>
              </a:buClr>
              <a:buFont typeface="+mj-lt"/>
              <a:buAutoNum type="arabicPeriod"/>
            </a:pPr>
            <a:r>
              <a:rPr lang="en-GB" sz="1400" kern="100" dirty="0">
                <a:latin typeface="Aptos" panose="020B0004020202020204" pitchFamily="34" charset="0"/>
                <a:cs typeface="Times New Roman" panose="02020603050405020304" pitchFamily="18" charset="0"/>
              </a:rPr>
              <a:t>This HSE-HPSC survey report on the uptake of the influenza vaccine in HCWs for the 2025-2026 season. </a:t>
            </a:r>
          </a:p>
          <a:p>
            <a:pPr marL="427037" indent="-342900">
              <a:lnSpc>
                <a:spcPct val="107000"/>
              </a:lnSpc>
              <a:spcAft>
                <a:spcPts val="800"/>
              </a:spcAft>
              <a:buClr>
                <a:srgbClr val="002060"/>
              </a:buClr>
              <a:buFont typeface="+mj-lt"/>
              <a:buAutoNum type="arabicPeriod"/>
            </a:pPr>
            <a:r>
              <a:rPr lang="en-GB" sz="1400" kern="100" dirty="0">
                <a:latin typeface="Aptos" panose="020B0004020202020204" pitchFamily="34" charset="0"/>
                <a:cs typeface="Times New Roman" panose="02020603050405020304" pitchFamily="18" charset="0"/>
              </a:rPr>
              <a:t>The survey was undertaken on 2</a:t>
            </a:r>
            <a:r>
              <a:rPr lang="en-GB" sz="1400" kern="100" baseline="30000" dirty="0">
                <a:latin typeface="Aptos" panose="020B0004020202020204" pitchFamily="34" charset="0"/>
                <a:cs typeface="Times New Roman" panose="02020603050405020304" pitchFamily="18" charset="0"/>
              </a:rPr>
              <a:t>nd </a:t>
            </a:r>
            <a:r>
              <a:rPr lang="en-GB" sz="1400" kern="100" dirty="0">
                <a:latin typeface="Aptos" panose="020B0004020202020204" pitchFamily="34" charset="0"/>
                <a:cs typeface="Times New Roman" panose="02020603050405020304" pitchFamily="18" charset="0"/>
              </a:rPr>
              <a:t>March 2026 for final returns. Validation of returns was completed on 2</a:t>
            </a:r>
            <a:r>
              <a:rPr lang="en-GB" sz="1400" kern="100" baseline="30000" dirty="0">
                <a:latin typeface="Aptos" panose="020B0004020202020204" pitchFamily="34" charset="0"/>
                <a:cs typeface="Times New Roman" panose="02020603050405020304" pitchFamily="18" charset="0"/>
              </a:rPr>
              <a:t>nd</a:t>
            </a:r>
            <a:r>
              <a:rPr lang="en-GB" sz="1400" kern="100" dirty="0">
                <a:latin typeface="Aptos" panose="020B0004020202020204" pitchFamily="34" charset="0"/>
                <a:cs typeface="Times New Roman" panose="02020603050405020304" pitchFamily="18" charset="0"/>
              </a:rPr>
              <a:t> June 2026. </a:t>
            </a:r>
          </a:p>
          <a:p>
            <a:pPr marL="427037" indent="-342900">
              <a:lnSpc>
                <a:spcPct val="107000"/>
              </a:lnSpc>
              <a:spcAft>
                <a:spcPts val="800"/>
              </a:spcAft>
              <a:buClr>
                <a:srgbClr val="002060"/>
              </a:buClr>
              <a:buFont typeface="+mj-lt"/>
              <a:buAutoNum type="arabicPeriod"/>
            </a:pPr>
            <a:r>
              <a:rPr lang="en-GB" sz="1400" kern="100" dirty="0">
                <a:latin typeface="Aptos" panose="020B0004020202020204" pitchFamily="34" charset="0"/>
                <a:cs typeface="Times New Roman" panose="02020603050405020304" pitchFamily="18" charset="0"/>
              </a:rPr>
              <a:t>The survey presents results based on a number of data sources available to participants, focussing on returns obtained from RCFs. </a:t>
            </a:r>
            <a:r>
              <a:rPr lang="en-IE" sz="1400" kern="100" dirty="0">
                <a:latin typeface="Aptos" panose="020B0004020202020204" pitchFamily="34" charset="0"/>
                <a:cs typeface="Times New Roman" panose="02020603050405020304" pitchFamily="18" charset="0"/>
              </a:rPr>
              <a:t>The survey was conducted online using the Qualtrics platform.</a:t>
            </a:r>
          </a:p>
          <a:p>
            <a:pPr marL="427037" indent="-342900">
              <a:lnSpc>
                <a:spcPct val="107000"/>
              </a:lnSpc>
              <a:spcAft>
                <a:spcPts val="800"/>
              </a:spcAft>
              <a:buClr>
                <a:srgbClr val="002060"/>
              </a:buClr>
              <a:buFont typeface="+mj-lt"/>
              <a:buAutoNum type="arabicPeriod"/>
            </a:pPr>
            <a:r>
              <a:rPr lang="en-IE" sz="1400" kern="100" dirty="0">
                <a:latin typeface="Aptos" panose="020B0004020202020204" pitchFamily="34" charset="0"/>
                <a:cs typeface="Times New Roman" panose="02020603050405020304" pitchFamily="18" charset="0"/>
              </a:rPr>
              <a:t>Among the key questions asked in the survey include:</a:t>
            </a:r>
          </a:p>
          <a:p>
            <a:pPr marL="800100" lvl="1" indent="-258763">
              <a:lnSpc>
                <a:spcPct val="107000"/>
              </a:lnSpc>
              <a:spcAft>
                <a:spcPts val="800"/>
              </a:spcAft>
              <a:buClr>
                <a:srgbClr val="002060"/>
              </a:buClr>
              <a:buFont typeface="Symbol" panose="05050102010706020507" pitchFamily="18" charset="2"/>
              <a:buChar char="+"/>
            </a:pPr>
            <a:r>
              <a:rPr lang="en-IE" sz="1400" kern="100" dirty="0">
                <a:latin typeface="Aptos" panose="020B0004020202020204" pitchFamily="34" charset="0"/>
                <a:cs typeface="Times New Roman" panose="02020603050405020304" pitchFamily="18" charset="0"/>
              </a:rPr>
              <a:t>Number of eligible HCWs for each of the six official categories of staff (</a:t>
            </a:r>
            <a:r>
              <a:rPr lang="en-GB" sz="1400" kern="100" dirty="0">
                <a:latin typeface="Aptos" panose="020B0004020202020204" pitchFamily="34" charset="0"/>
                <a:cs typeface="Times New Roman" panose="02020603050405020304" pitchFamily="18" charset="0"/>
              </a:rPr>
              <a:t>General Support Staff, Health &amp; Social Care Professionals, Management &amp; Admin, Medical &amp; Dental, Nursing and Other Patient &amp; Client Care)</a:t>
            </a:r>
            <a:endParaRPr lang="en-IE" sz="1400" kern="100" dirty="0">
              <a:latin typeface="Aptos" panose="020B0004020202020204" pitchFamily="34" charset="0"/>
              <a:cs typeface="Times New Roman" panose="02020603050405020304" pitchFamily="18" charset="0"/>
            </a:endParaRPr>
          </a:p>
          <a:p>
            <a:pPr marL="800100" lvl="1" indent="-258763">
              <a:lnSpc>
                <a:spcPct val="107000"/>
              </a:lnSpc>
              <a:spcAft>
                <a:spcPts val="800"/>
              </a:spcAft>
              <a:buClr>
                <a:srgbClr val="002060"/>
              </a:buClr>
              <a:buFont typeface="Symbol" panose="05050102010706020507" pitchFamily="18" charset="2"/>
              <a:buChar char="+"/>
            </a:pPr>
            <a:r>
              <a:rPr lang="en-GB" sz="1400" kern="100" dirty="0">
                <a:latin typeface="Aptos" panose="020B0004020202020204" pitchFamily="34" charset="0"/>
                <a:cs typeface="Times New Roman" panose="02020603050405020304" pitchFamily="18" charset="0"/>
              </a:rPr>
              <a:t>Sources of information to collate the number of eligible and vaccinated HCWs</a:t>
            </a:r>
            <a:endParaRPr lang="en-IE" sz="1400" kern="100" dirty="0">
              <a:latin typeface="Aptos" panose="020B0004020202020204" pitchFamily="34" charset="0"/>
              <a:cs typeface="Times New Roman" panose="02020603050405020304" pitchFamily="18" charset="0"/>
            </a:endParaRPr>
          </a:p>
          <a:p>
            <a:pPr marL="427037" indent="-342900">
              <a:lnSpc>
                <a:spcPct val="107000"/>
              </a:lnSpc>
              <a:spcAft>
                <a:spcPts val="800"/>
              </a:spcAft>
              <a:buClr>
                <a:srgbClr val="002060"/>
              </a:buClr>
              <a:buFont typeface="+mj-lt"/>
              <a:buAutoNum type="arabicPeriod"/>
            </a:pPr>
            <a:r>
              <a:rPr lang="en-GB" sz="1400" kern="100" dirty="0">
                <a:latin typeface="Aptos" panose="020B0004020202020204" pitchFamily="34" charset="0"/>
                <a:cs typeface="Times New Roman" panose="02020603050405020304" pitchFamily="18" charset="0"/>
              </a:rPr>
              <a:t>Nationally, the HSE target influenza vaccine uptake for RCF-based HCWs of 75% remained unchanged from the previous season. All HSE manged/staffed/funded RCFs are obliged to participate in the annual survey whereas non HSE (section 38, 39 and privately run) RCFs are not but are welcome to.</a:t>
            </a:r>
          </a:p>
        </p:txBody>
      </p:sp>
      <p:sp>
        <p:nvSpPr>
          <p:cNvPr id="3" name="TextBox 2">
            <a:extLst>
              <a:ext uri="{FF2B5EF4-FFF2-40B4-BE49-F238E27FC236}">
                <a16:creationId xmlns:a16="http://schemas.microsoft.com/office/drawing/2014/main" id="{06E693A1-4A8E-5B93-FA14-8C7AD841A226}"/>
              </a:ext>
            </a:extLst>
          </p:cNvPr>
          <p:cNvSpPr txBox="1"/>
          <p:nvPr/>
        </p:nvSpPr>
        <p:spPr>
          <a:xfrm>
            <a:off x="120108" y="1740972"/>
            <a:ext cx="3989979" cy="1814471"/>
          </a:xfrm>
          <a:prstGeom prst="rect">
            <a:avLst/>
          </a:prstGeom>
          <a:noFill/>
        </p:spPr>
        <p:txBody>
          <a:bodyPr wrap="square">
            <a:spAutoFit/>
          </a:bodyPr>
          <a:lstStyle/>
          <a:p>
            <a:pPr marL="342900" indent="-342900">
              <a:lnSpc>
                <a:spcPct val="115000"/>
              </a:lnSpc>
              <a:buFont typeface="+mj-lt"/>
              <a:buAutoNum type="arabicPeriod"/>
            </a:pPr>
            <a:r>
              <a:rPr lang="en-IE" sz="1400" dirty="0">
                <a:solidFill>
                  <a:schemeClr val="bg1"/>
                </a:solidFill>
                <a:latin typeface="Aptos" panose="020B0004020202020204" pitchFamily="34" charset="0"/>
              </a:rPr>
              <a:t>What is the annual HPSC RCF-based HCW survey?</a:t>
            </a:r>
          </a:p>
          <a:p>
            <a:pPr marL="342900" indent="-342900">
              <a:lnSpc>
                <a:spcPct val="115000"/>
              </a:lnSpc>
              <a:buFont typeface="+mj-lt"/>
              <a:buAutoNum type="arabicPeriod"/>
            </a:pPr>
            <a:r>
              <a:rPr lang="en-IE" sz="1400" dirty="0">
                <a:solidFill>
                  <a:schemeClr val="bg1"/>
                </a:solidFill>
                <a:latin typeface="Aptos" panose="020B0004020202020204" pitchFamily="34" charset="0"/>
              </a:rPr>
              <a:t>When was the survey conducted?</a:t>
            </a:r>
          </a:p>
          <a:p>
            <a:pPr marL="342900" indent="-342900">
              <a:lnSpc>
                <a:spcPct val="115000"/>
              </a:lnSpc>
              <a:buFont typeface="+mj-lt"/>
              <a:buAutoNum type="arabicPeriod"/>
            </a:pPr>
            <a:r>
              <a:rPr lang="en-IE" sz="1400" dirty="0">
                <a:solidFill>
                  <a:schemeClr val="bg1"/>
                </a:solidFill>
                <a:latin typeface="Aptos" panose="020B0004020202020204" pitchFamily="34" charset="0"/>
              </a:rPr>
              <a:t>How were the survey returns collated?</a:t>
            </a:r>
          </a:p>
          <a:p>
            <a:pPr marL="342900" indent="-342900">
              <a:lnSpc>
                <a:spcPct val="115000"/>
              </a:lnSpc>
              <a:buFont typeface="+mj-lt"/>
              <a:buAutoNum type="arabicPeriod"/>
            </a:pPr>
            <a:r>
              <a:rPr lang="en-IE" sz="1400" dirty="0">
                <a:solidFill>
                  <a:schemeClr val="bg1"/>
                </a:solidFill>
                <a:latin typeface="Aptos" panose="020B0004020202020204" pitchFamily="34" charset="0"/>
              </a:rPr>
              <a:t>What were the key questions asked in the survey?</a:t>
            </a:r>
          </a:p>
          <a:p>
            <a:pPr marL="342900" indent="-342900">
              <a:lnSpc>
                <a:spcPct val="115000"/>
              </a:lnSpc>
              <a:buFont typeface="+mj-lt"/>
              <a:buAutoNum type="arabicPeriod"/>
            </a:pPr>
            <a:r>
              <a:rPr lang="en-IE" sz="1400" dirty="0">
                <a:solidFill>
                  <a:schemeClr val="bg1"/>
                </a:solidFill>
                <a:latin typeface="Aptos" panose="020B0004020202020204" pitchFamily="34" charset="0"/>
              </a:rPr>
              <a:t>What is the target vaccine uptake?</a:t>
            </a:r>
          </a:p>
        </p:txBody>
      </p:sp>
      <p:sp>
        <p:nvSpPr>
          <p:cNvPr id="4" name="TextBox 3">
            <a:extLst>
              <a:ext uri="{FF2B5EF4-FFF2-40B4-BE49-F238E27FC236}">
                <a16:creationId xmlns:a16="http://schemas.microsoft.com/office/drawing/2014/main" id="{4838FD35-1D1F-D71C-A0A0-3DC507625841}"/>
              </a:ext>
            </a:extLst>
          </p:cNvPr>
          <p:cNvSpPr txBox="1"/>
          <p:nvPr/>
        </p:nvSpPr>
        <p:spPr>
          <a:xfrm>
            <a:off x="1601690" y="192582"/>
            <a:ext cx="2027332" cy="467885"/>
          </a:xfrm>
          <a:prstGeom prst="rect">
            <a:avLst/>
          </a:prstGeom>
          <a:noFill/>
        </p:spPr>
        <p:txBody>
          <a:bodyPr wrap="square">
            <a:spAutoFit/>
          </a:bodyPr>
          <a:lstStyle/>
          <a:p>
            <a:pPr>
              <a:lnSpc>
                <a:spcPct val="150000"/>
              </a:lnSpc>
              <a:spcBef>
                <a:spcPts val="600"/>
              </a:spcBef>
            </a:pPr>
            <a:r>
              <a:rPr lang="en-GB" b="1" dirty="0">
                <a:solidFill>
                  <a:schemeClr val="bg1"/>
                </a:solidFill>
              </a:rPr>
              <a:t>Methodology</a:t>
            </a:r>
          </a:p>
        </p:txBody>
      </p:sp>
    </p:spTree>
    <p:extLst>
      <p:ext uri="{BB962C8B-B14F-4D97-AF65-F5344CB8AC3E}">
        <p14:creationId xmlns:p14="http://schemas.microsoft.com/office/powerpoint/2010/main" val="286143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5315F718-02AC-A809-76D5-DA8376498A74}"/>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5F61A83-179E-459D-88BE-B0F054440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7420EB3D-6B44-C6AB-1A7A-5F78CDB117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16A34265-C2B4-8308-7B92-A99A271C8919}"/>
              </a:ext>
            </a:extLst>
          </p:cNvPr>
          <p:cNvSpPr txBox="1"/>
          <p:nvPr/>
        </p:nvSpPr>
        <p:spPr>
          <a:xfrm>
            <a:off x="120108" y="1740972"/>
            <a:ext cx="3989979" cy="3692036"/>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200" dirty="0">
                <a:solidFill>
                  <a:schemeClr val="bg1"/>
                </a:solidFill>
                <a:latin typeface="Aptos" panose="020B0004020202020204" pitchFamily="34" charset="0"/>
              </a:rPr>
              <a:t>Completion of HPSC annual surveys on HCW vaccine uptake by private RCFs is not obligatory and it is one reason why the overall  numbers of participating RCFs can vary season to season (Figure 1).</a:t>
            </a:r>
          </a:p>
          <a:p>
            <a:pPr marL="285750" indent="-285750">
              <a:lnSpc>
                <a:spcPct val="115000"/>
              </a:lnSpc>
              <a:buFont typeface="Arial" panose="020B0604020202020204" pitchFamily="34" charset="0"/>
              <a:buChar char="•"/>
            </a:pPr>
            <a:r>
              <a:rPr lang="en-IE" sz="1200" dirty="0">
                <a:solidFill>
                  <a:schemeClr val="bg1"/>
                </a:solidFill>
                <a:latin typeface="Aptos" panose="020B0004020202020204" pitchFamily="34" charset="0"/>
              </a:rPr>
              <a:t>Between 2018-2019  and 2021-2022 participation by public RCFs has been generally high, but there has been a steady decline since 2019-2020 to date.</a:t>
            </a:r>
          </a:p>
          <a:p>
            <a:pPr marL="285750" indent="-285750">
              <a:lnSpc>
                <a:spcPct val="115000"/>
              </a:lnSpc>
              <a:buFont typeface="Arial" panose="020B0604020202020204" pitchFamily="34" charset="0"/>
              <a:buChar char="•"/>
            </a:pPr>
            <a:r>
              <a:rPr lang="en-IE" sz="1200" dirty="0">
                <a:solidFill>
                  <a:schemeClr val="bg1"/>
                </a:solidFill>
                <a:latin typeface="Aptos" panose="020B0004020202020204" pitchFamily="34" charset="0"/>
              </a:rPr>
              <a:t>Between 2020-2021 and 2025-2026 participation by private RCFs has fluctuated considerably.</a:t>
            </a:r>
          </a:p>
          <a:p>
            <a:pPr marL="285750" indent="-285750">
              <a:lnSpc>
                <a:spcPct val="115000"/>
              </a:lnSpc>
              <a:buFont typeface="Arial" panose="020B0604020202020204" pitchFamily="34" charset="0"/>
              <a:buChar char="•"/>
            </a:pPr>
            <a:r>
              <a:rPr lang="en-IE" sz="1200" dirty="0">
                <a:solidFill>
                  <a:schemeClr val="bg1"/>
                </a:solidFill>
                <a:latin typeface="Aptos" panose="020B0004020202020204" pitchFamily="34" charset="0"/>
              </a:rPr>
              <a:t>In April 2026, when Childcare </a:t>
            </a:r>
            <a:r>
              <a:rPr lang="en-IE" sz="1200" dirty="0" err="1">
                <a:solidFill>
                  <a:schemeClr val="bg1"/>
                </a:solidFill>
                <a:latin typeface="Aptos" panose="020B0004020202020204" pitchFamily="34" charset="0"/>
              </a:rPr>
              <a:t>Tusla</a:t>
            </a:r>
            <a:r>
              <a:rPr lang="en-IE" sz="1200" dirty="0">
                <a:solidFill>
                  <a:schemeClr val="bg1"/>
                </a:solidFill>
                <a:latin typeface="Aptos" panose="020B0004020202020204" pitchFamily="34" charset="0"/>
              </a:rPr>
              <a:t> RCFs are excluded, a total of 4,105 active RCFs were registered on the HSE service directory, of which 796 (19.4%)  were elderly based, 1,060 (25.8%) were disability-based, 1,729 (42.1%) were disability residential based and 520 (12.7%) were mental-health based. In total 173 RCFs participated in the 2025-2026 survey,  5.7% of the total above. </a:t>
            </a:r>
          </a:p>
        </p:txBody>
      </p:sp>
      <p:pic>
        <p:nvPicPr>
          <p:cNvPr id="3" name="Graphic 2" descr="Immunity outline">
            <a:extLst>
              <a:ext uri="{FF2B5EF4-FFF2-40B4-BE49-F238E27FC236}">
                <a16:creationId xmlns:a16="http://schemas.microsoft.com/office/drawing/2014/main" id="{BEF102C2-DC82-6984-6910-9F9C214FED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7758" y="1049165"/>
            <a:ext cx="528596" cy="528596"/>
          </a:xfrm>
          <a:prstGeom prst="rect">
            <a:avLst/>
          </a:prstGeom>
        </p:spPr>
      </p:pic>
      <p:sp>
        <p:nvSpPr>
          <p:cNvPr id="4" name="TextBox 3">
            <a:extLst>
              <a:ext uri="{FF2B5EF4-FFF2-40B4-BE49-F238E27FC236}">
                <a16:creationId xmlns:a16="http://schemas.microsoft.com/office/drawing/2014/main" id="{8895B4B9-EF29-CB59-38AF-E9DEF39E6B22}"/>
              </a:ext>
            </a:extLst>
          </p:cNvPr>
          <p:cNvSpPr txBox="1"/>
          <p:nvPr/>
        </p:nvSpPr>
        <p:spPr>
          <a:xfrm>
            <a:off x="746354" y="997464"/>
            <a:ext cx="2931045" cy="674928"/>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Survey participation by RCFs</a:t>
            </a:r>
          </a:p>
        </p:txBody>
      </p:sp>
      <p:sp>
        <p:nvSpPr>
          <p:cNvPr id="6" name="TextBox 5">
            <a:extLst>
              <a:ext uri="{FF2B5EF4-FFF2-40B4-BE49-F238E27FC236}">
                <a16:creationId xmlns:a16="http://schemas.microsoft.com/office/drawing/2014/main" id="{FD1E1670-209C-448D-BD9E-CD9F590694FA}"/>
              </a:ext>
            </a:extLst>
          </p:cNvPr>
          <p:cNvSpPr txBox="1"/>
          <p:nvPr/>
        </p:nvSpPr>
        <p:spPr>
          <a:xfrm>
            <a:off x="4228048" y="51665"/>
            <a:ext cx="7741874" cy="32553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 1. Number of survey participating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RCFs</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by funding model by season, 2011-2012 to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8">
            <a:extLst>
              <a:ext uri="{FF2B5EF4-FFF2-40B4-BE49-F238E27FC236}">
                <a16:creationId xmlns:a16="http://schemas.microsoft.com/office/drawing/2014/main" id="{E43532EF-5827-CB23-539D-FBFB6F978F91}"/>
              </a:ext>
            </a:extLst>
          </p:cNvPr>
          <p:cNvSpPr txBox="1">
            <a:spLocks/>
          </p:cNvSpPr>
          <p:nvPr/>
        </p:nvSpPr>
        <p:spPr>
          <a:xfrm>
            <a:off x="1614479" y="188382"/>
            <a:ext cx="2395544" cy="525124"/>
          </a:xfrm>
          <a:prstGeom prst="rect">
            <a:avLst/>
          </a:prstGeom>
        </p:spPr>
        <p:txBody>
          <a:bodyPr vert="horz" lIns="91440" tIns="45720" rIns="91440" bIns="45720" rtlCol="0" anchor="t">
            <a:normAutofit lnSpcReduction="10000"/>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1 of 13</a:t>
            </a:r>
          </a:p>
        </p:txBody>
      </p:sp>
      <p:pic>
        <p:nvPicPr>
          <p:cNvPr id="10" name="Picture 9">
            <a:extLst>
              <a:ext uri="{FF2B5EF4-FFF2-40B4-BE49-F238E27FC236}">
                <a16:creationId xmlns:a16="http://schemas.microsoft.com/office/drawing/2014/main" id="{A6981F7A-545E-9AEA-9DF9-0212E5CE156A}"/>
              </a:ext>
            </a:extLst>
          </p:cNvPr>
          <p:cNvPicPr>
            <a:picLocks noChangeAspect="1"/>
          </p:cNvPicPr>
          <p:nvPr/>
        </p:nvPicPr>
        <p:blipFill>
          <a:blip r:embed="rId6"/>
          <a:stretch>
            <a:fillRect/>
          </a:stretch>
        </p:blipFill>
        <p:spPr>
          <a:xfrm>
            <a:off x="4563230" y="465673"/>
            <a:ext cx="7325868" cy="6053328"/>
          </a:xfrm>
          <a:prstGeom prst="rect">
            <a:avLst/>
          </a:prstGeom>
        </p:spPr>
      </p:pic>
    </p:spTree>
    <p:extLst>
      <p:ext uri="{BB962C8B-B14F-4D97-AF65-F5344CB8AC3E}">
        <p14:creationId xmlns:p14="http://schemas.microsoft.com/office/powerpoint/2010/main" val="2340443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5531" y="-15736"/>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0F0B1BB6-88C8-FD8B-2FF1-79508B813AA6}"/>
              </a:ext>
            </a:extLst>
          </p:cNvPr>
          <p:cNvSpPr txBox="1">
            <a:spLocks/>
          </p:cNvSpPr>
          <p:nvPr/>
        </p:nvSpPr>
        <p:spPr>
          <a:xfrm>
            <a:off x="1614479" y="188382"/>
            <a:ext cx="2395544" cy="566444"/>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2 of 13</a:t>
            </a:r>
          </a:p>
        </p:txBody>
      </p:sp>
      <p:cxnSp>
        <p:nvCxnSpPr>
          <p:cNvPr id="14" name="Straight Connector 13">
            <a:extLst>
              <a:ext uri="{FF2B5EF4-FFF2-40B4-BE49-F238E27FC236}">
                <a16:creationId xmlns:a16="http://schemas.microsoft.com/office/drawing/2014/main" id="{5315F718-02AC-A809-76D5-DA8376498A74}"/>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5F61A83-179E-459D-88BE-B0F054440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7420EB3D-6B44-C6AB-1A7A-5F78CDB117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16A34265-C2B4-8308-7B92-A99A271C8919}"/>
              </a:ext>
            </a:extLst>
          </p:cNvPr>
          <p:cNvSpPr txBox="1"/>
          <p:nvPr/>
        </p:nvSpPr>
        <p:spPr>
          <a:xfrm>
            <a:off x="101463" y="2234656"/>
            <a:ext cx="3989979" cy="2223173"/>
          </a:xfrm>
          <a:prstGeom prst="rect">
            <a:avLst/>
          </a:prstGeom>
          <a:noFill/>
        </p:spPr>
        <p:txBody>
          <a:bodyPr wrap="square">
            <a:spAutoFit/>
          </a:bodyPr>
          <a:lstStyle/>
          <a:p>
            <a:pPr marL="171450" indent="-171450">
              <a:lnSpc>
                <a:spcPct val="115000"/>
              </a:lnSpc>
              <a:buFont typeface="Arial" panose="020B0604020202020204" pitchFamily="34" charset="0"/>
              <a:buChar char="•"/>
            </a:pPr>
            <a:endParaRPr lang="en-GB" sz="1100" dirty="0">
              <a:solidFill>
                <a:schemeClr val="bg1"/>
              </a:solidFill>
              <a:latin typeface="Aptos" panose="020B0004020202020204" pitchFamily="34" charset="0"/>
            </a:endParaRP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Since the 2020-2021 season, the height of the COVID-19 pandemic, seasonal influenza vaccine uptake among public RCF based HCWs has declined sharply.</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In 2020-2021, uptake was 66.3% and in 2025-2026 it was 42.9%, an absolute difference of 23.4% (Figure 2, Table 1).</a:t>
            </a:r>
          </a:p>
          <a:p>
            <a:pPr marL="171450" indent="-171450">
              <a:lnSpc>
                <a:spcPct val="115000"/>
              </a:lnSpc>
              <a:buFont typeface="Arial" panose="020B0604020202020204" pitchFamily="34" charset="0"/>
              <a:buChar char="•"/>
            </a:pPr>
            <a:endParaRPr lang="en-GB" sz="1200" dirty="0">
              <a:solidFill>
                <a:schemeClr val="bg1"/>
              </a:solidFill>
              <a:latin typeface="Aptos" panose="020B0004020202020204" pitchFamily="34" charset="0"/>
            </a:endParaRPr>
          </a:p>
        </p:txBody>
      </p:sp>
      <p:sp>
        <p:nvSpPr>
          <p:cNvPr id="25" name="TextBox 24">
            <a:extLst>
              <a:ext uri="{FF2B5EF4-FFF2-40B4-BE49-F238E27FC236}">
                <a16:creationId xmlns:a16="http://schemas.microsoft.com/office/drawing/2014/main" id="{3A598AF1-CF1C-8527-1C5C-2CA6876C128E}"/>
              </a:ext>
            </a:extLst>
          </p:cNvPr>
          <p:cNvSpPr txBox="1"/>
          <p:nvPr/>
        </p:nvSpPr>
        <p:spPr>
          <a:xfrm>
            <a:off x="739661" y="925616"/>
            <a:ext cx="3182715" cy="1267655"/>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a:t>
            </a:r>
            <a:r>
              <a:rPr lang="en-IE" sz="1800" b="1" kern="100" dirty="0">
                <a:solidFill>
                  <a:srgbClr val="FFFF00"/>
                </a:solidFill>
                <a:latin typeface="Aptos" panose="020B0004020202020204" pitchFamily="34" charset="0"/>
                <a:cs typeface="Times New Roman" panose="02020603050405020304" pitchFamily="18" charset="0"/>
              </a:rPr>
              <a:t>public </a:t>
            </a:r>
            <a:r>
              <a:rPr lang="en-IE" b="1" kern="100" dirty="0">
                <a:solidFill>
                  <a:schemeClr val="bg1"/>
                </a:solidFill>
                <a:latin typeface="Aptos" panose="020B0004020202020204" pitchFamily="34" charset="0"/>
                <a:cs typeface="Times New Roman" panose="02020603050405020304" pitchFamily="18" charset="0"/>
              </a:rPr>
              <a:t>RCF-</a:t>
            </a:r>
            <a:r>
              <a:rPr lang="en-IE" sz="1800" b="1" kern="100" dirty="0">
                <a:solidFill>
                  <a:schemeClr val="bg1"/>
                </a:solidFill>
                <a:latin typeface="Aptos" panose="020B0004020202020204" pitchFamily="34" charset="0"/>
                <a:cs typeface="Times New Roman" panose="02020603050405020304" pitchFamily="18" charset="0"/>
              </a:rPr>
              <a:t>based HCWs-The overall picture</a:t>
            </a:r>
          </a:p>
        </p:txBody>
      </p:sp>
      <p:sp>
        <p:nvSpPr>
          <p:cNvPr id="31" name="TextBox 30">
            <a:extLst>
              <a:ext uri="{FF2B5EF4-FFF2-40B4-BE49-F238E27FC236}">
                <a16:creationId xmlns:a16="http://schemas.microsoft.com/office/drawing/2014/main" id="{D4558909-719D-223D-B1D3-34D8EEBA50C1}"/>
              </a:ext>
            </a:extLst>
          </p:cNvPr>
          <p:cNvSpPr txBox="1"/>
          <p:nvPr/>
        </p:nvSpPr>
        <p:spPr>
          <a:xfrm>
            <a:off x="4348616" y="69683"/>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Table 1. Eligible and vaccinated public RCF–based HCWs for the seaso</a:t>
            </a:r>
            <a:r>
              <a:rPr lang="en-IE" sz="1400" b="1" dirty="0">
                <a:solidFill>
                  <a:srgbClr val="BA1F46"/>
                </a:solidFill>
                <a:latin typeface="Calibri" panose="020F0502020204030204" pitchFamily="34" charset="0"/>
                <a:ea typeface="Calibri" panose="020F0502020204030204" pitchFamily="34" charset="0"/>
              </a:rPr>
              <a:t>nal influenza vaccine by season and key metrics, 2011-2012 to 2025-2026 seasons</a:t>
            </a:r>
          </a:p>
        </p:txBody>
      </p:sp>
      <p:sp>
        <p:nvSpPr>
          <p:cNvPr id="19" name="TextBox 18">
            <a:extLst>
              <a:ext uri="{FF2B5EF4-FFF2-40B4-BE49-F238E27FC236}">
                <a16:creationId xmlns:a16="http://schemas.microsoft.com/office/drawing/2014/main" id="{3713405A-8C2E-C231-335B-E4C1539C961C}"/>
              </a:ext>
            </a:extLst>
          </p:cNvPr>
          <p:cNvSpPr txBox="1"/>
          <p:nvPr/>
        </p:nvSpPr>
        <p:spPr>
          <a:xfrm>
            <a:off x="4277040" y="3532565"/>
            <a:ext cx="7483410"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 2. Percentage uptake of influenza vaccine among public RCF-based HCWs by season, 2011-2012 to 2024-2025 seasons</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Graphic 5" descr="Immunity outline">
            <a:extLst>
              <a:ext uri="{FF2B5EF4-FFF2-40B4-BE49-F238E27FC236}">
                <a16:creationId xmlns:a16="http://schemas.microsoft.com/office/drawing/2014/main" id="{B4C2D03F-EBE1-B6F7-1755-C41DF068D5D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1065" y="1036732"/>
            <a:ext cx="528596" cy="528596"/>
          </a:xfrm>
          <a:prstGeom prst="rect">
            <a:avLst/>
          </a:prstGeom>
        </p:spPr>
      </p:pic>
      <p:graphicFrame>
        <p:nvGraphicFramePr>
          <p:cNvPr id="9" name="Table 8">
            <a:extLst>
              <a:ext uri="{FF2B5EF4-FFF2-40B4-BE49-F238E27FC236}">
                <a16:creationId xmlns:a16="http://schemas.microsoft.com/office/drawing/2014/main" id="{BAB0EECB-DB0D-A669-6A73-4C18BCA7BCDB}"/>
              </a:ext>
            </a:extLst>
          </p:cNvPr>
          <p:cNvGraphicFramePr>
            <a:graphicFrameLocks noGrp="1"/>
          </p:cNvGraphicFramePr>
          <p:nvPr>
            <p:extLst>
              <p:ext uri="{D42A27DB-BD31-4B8C-83A1-F6EECF244321}">
                <p14:modId xmlns:p14="http://schemas.microsoft.com/office/powerpoint/2010/main" val="2361850520"/>
              </p:ext>
            </p:extLst>
          </p:nvPr>
        </p:nvGraphicFramePr>
        <p:xfrm>
          <a:off x="4392908" y="566432"/>
          <a:ext cx="7673712" cy="2948940"/>
        </p:xfrm>
        <a:graphic>
          <a:graphicData uri="http://schemas.openxmlformats.org/drawingml/2006/table">
            <a:tbl>
              <a:tblPr/>
              <a:tblGrid>
                <a:gridCol w="779057">
                  <a:extLst>
                    <a:ext uri="{9D8B030D-6E8A-4147-A177-3AD203B41FA5}">
                      <a16:colId xmlns:a16="http://schemas.microsoft.com/office/drawing/2014/main" val="291321243"/>
                    </a:ext>
                  </a:extLst>
                </a:gridCol>
                <a:gridCol w="1110156">
                  <a:extLst>
                    <a:ext uri="{9D8B030D-6E8A-4147-A177-3AD203B41FA5}">
                      <a16:colId xmlns:a16="http://schemas.microsoft.com/office/drawing/2014/main" val="1575861070"/>
                    </a:ext>
                  </a:extLst>
                </a:gridCol>
                <a:gridCol w="1363350">
                  <a:extLst>
                    <a:ext uri="{9D8B030D-6E8A-4147-A177-3AD203B41FA5}">
                      <a16:colId xmlns:a16="http://schemas.microsoft.com/office/drawing/2014/main" val="3645766575"/>
                    </a:ext>
                  </a:extLst>
                </a:gridCol>
                <a:gridCol w="1168586">
                  <a:extLst>
                    <a:ext uri="{9D8B030D-6E8A-4147-A177-3AD203B41FA5}">
                      <a16:colId xmlns:a16="http://schemas.microsoft.com/office/drawing/2014/main" val="4031291444"/>
                    </a:ext>
                  </a:extLst>
                </a:gridCol>
                <a:gridCol w="1246491">
                  <a:extLst>
                    <a:ext uri="{9D8B030D-6E8A-4147-A177-3AD203B41FA5}">
                      <a16:colId xmlns:a16="http://schemas.microsoft.com/office/drawing/2014/main" val="1452427261"/>
                    </a:ext>
                  </a:extLst>
                </a:gridCol>
                <a:gridCol w="1090680">
                  <a:extLst>
                    <a:ext uri="{9D8B030D-6E8A-4147-A177-3AD203B41FA5}">
                      <a16:colId xmlns:a16="http://schemas.microsoft.com/office/drawing/2014/main" val="1688067619"/>
                    </a:ext>
                  </a:extLst>
                </a:gridCol>
                <a:gridCol w="915392">
                  <a:extLst>
                    <a:ext uri="{9D8B030D-6E8A-4147-A177-3AD203B41FA5}">
                      <a16:colId xmlns:a16="http://schemas.microsoft.com/office/drawing/2014/main" val="1888865607"/>
                    </a:ext>
                  </a:extLst>
                </a:gridCol>
              </a:tblGrid>
              <a:tr h="190500">
                <a:tc>
                  <a:txBody>
                    <a:bodyPr/>
                    <a:lstStyle/>
                    <a:p>
                      <a:pPr algn="ctr" fontAlgn="ctr">
                        <a:buNone/>
                      </a:pPr>
                      <a:r>
                        <a:rPr lang="en-IE" sz="1000" b="1" i="0" u="none" strike="noStrike">
                          <a:solidFill>
                            <a:srgbClr val="FFFFFF"/>
                          </a:solidFill>
                          <a:effectLst/>
                          <a:latin typeface="Calibri" panose="020F0502020204030204" pitchFamily="34" charset="0"/>
                        </a:rPr>
                        <a:t>Season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1F46"/>
                    </a:solidFill>
                  </a:tcPr>
                </a:tc>
                <a:tc>
                  <a:txBody>
                    <a:bodyPr/>
                    <a:lstStyle/>
                    <a:p>
                      <a:pPr algn="ctr" fontAlgn="ctr">
                        <a:buNone/>
                      </a:pPr>
                      <a:r>
                        <a:rPr lang="en-IE" sz="1000" b="1" i="0" u="none" strike="noStrike">
                          <a:solidFill>
                            <a:srgbClr val="FFFFFF"/>
                          </a:solidFill>
                          <a:effectLst/>
                          <a:latin typeface="Calibri" panose="020F0502020204030204" pitchFamily="34" charset="0"/>
                        </a:rPr>
                        <a:t>No. Eligible Staff</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1F46"/>
                    </a:solidFill>
                  </a:tcPr>
                </a:tc>
                <a:tc>
                  <a:txBody>
                    <a:bodyPr/>
                    <a:lstStyle/>
                    <a:p>
                      <a:pPr algn="ctr" fontAlgn="ctr">
                        <a:buNone/>
                      </a:pPr>
                      <a:r>
                        <a:rPr lang="en-IE" sz="1000" b="1" i="0" u="none" strike="noStrike">
                          <a:solidFill>
                            <a:srgbClr val="FFFFFF"/>
                          </a:solidFill>
                          <a:effectLst/>
                          <a:latin typeface="Calibri" panose="020F0502020204030204" pitchFamily="34" charset="0"/>
                        </a:rPr>
                        <a:t>No. Vaccinated Staff</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1F46"/>
                    </a:solidFill>
                  </a:tcPr>
                </a:tc>
                <a:tc>
                  <a:txBody>
                    <a:bodyPr/>
                    <a:lstStyle/>
                    <a:p>
                      <a:pPr algn="ctr" fontAlgn="ctr">
                        <a:buNone/>
                      </a:pPr>
                      <a:r>
                        <a:rPr lang="en-IE" sz="1000" b="1" i="0" u="none" strike="noStrike">
                          <a:solidFill>
                            <a:srgbClr val="FFFFFF"/>
                          </a:solidFill>
                          <a:effectLst/>
                          <a:latin typeface="Calibri" panose="020F0502020204030204" pitchFamily="34" charset="0"/>
                        </a:rPr>
                        <a:t>Overall % Uptake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1F46"/>
                    </a:solidFill>
                  </a:tcPr>
                </a:tc>
                <a:tc>
                  <a:txBody>
                    <a:bodyPr/>
                    <a:lstStyle/>
                    <a:p>
                      <a:pPr algn="ctr" fontAlgn="ctr">
                        <a:buNone/>
                      </a:pPr>
                      <a:r>
                        <a:rPr lang="en-IE" sz="1000" b="1" i="0" u="none" strike="noStrike" dirty="0">
                          <a:solidFill>
                            <a:srgbClr val="FFFFFF"/>
                          </a:solidFill>
                          <a:effectLst/>
                          <a:latin typeface="Calibri" panose="020F0502020204030204" pitchFamily="34" charset="0"/>
                        </a:rPr>
                        <a:t>Average % Uptake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1F46"/>
                    </a:solidFill>
                  </a:tcPr>
                </a:tc>
                <a:tc>
                  <a:txBody>
                    <a:bodyPr/>
                    <a:lstStyle/>
                    <a:p>
                      <a:pPr algn="ctr" fontAlgn="ctr">
                        <a:buNone/>
                      </a:pPr>
                      <a:r>
                        <a:rPr lang="en-IE" sz="1000" b="1" i="0" u="none" strike="noStrike" dirty="0">
                          <a:solidFill>
                            <a:srgbClr val="FFFFFF"/>
                          </a:solidFill>
                          <a:effectLst/>
                          <a:latin typeface="Calibri" panose="020F0502020204030204" pitchFamily="34" charset="0"/>
                        </a:rPr>
                        <a:t>Range % Uptake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1F46"/>
                    </a:solidFill>
                  </a:tcPr>
                </a:tc>
                <a:tc>
                  <a:txBody>
                    <a:bodyPr/>
                    <a:lstStyle/>
                    <a:p>
                      <a:pPr algn="ctr" fontAlgn="ctr">
                        <a:buNone/>
                      </a:pPr>
                      <a:r>
                        <a:rPr lang="en-IE" sz="1000" b="1" i="0" u="none" strike="noStrike">
                          <a:solidFill>
                            <a:srgbClr val="FFFFFF"/>
                          </a:solidFill>
                          <a:effectLst/>
                          <a:latin typeface="Calibri" panose="020F0502020204030204" pitchFamily="34" charset="0"/>
                        </a:rPr>
                        <a:t>No. LTCFs</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1F46"/>
                    </a:solidFill>
                  </a:tcPr>
                </a:tc>
                <a:extLst>
                  <a:ext uri="{0D108BD9-81ED-4DB2-BD59-A6C34878D82A}">
                    <a16:rowId xmlns:a16="http://schemas.microsoft.com/office/drawing/2014/main" val="3255164505"/>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2011-2012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3861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687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17.3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0-90.38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287865878"/>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2012-2013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10823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14.9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693863610"/>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2013-2014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8704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1658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21.4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056817217"/>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2014-2015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7031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1691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24.1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26.9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0-77.14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540149813"/>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2015-2016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7058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1625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23.0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24.4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102811918"/>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2016-2017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9633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2595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26.9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28.0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428150339"/>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2017-2018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13928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4621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33.2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36.9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0-93.33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112623827"/>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2018-2019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13205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5531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41.9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39.5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0-96.66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218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547582158"/>
                  </a:ext>
                </a:extLst>
              </a:tr>
              <a:tr h="190500">
                <a:tc>
                  <a:txBody>
                    <a:bodyPr/>
                    <a:lstStyle/>
                    <a:p>
                      <a:pPr algn="ctr" fontAlgn="ctr">
                        <a:buNone/>
                      </a:pPr>
                      <a:r>
                        <a:rPr lang="en-IE" sz="1000" b="0" i="0" u="none" strike="noStrike">
                          <a:solidFill>
                            <a:srgbClr val="000000"/>
                          </a:solidFill>
                          <a:effectLst/>
                          <a:latin typeface="Calibri" panose="020F0502020204030204" pitchFamily="34" charset="0"/>
                        </a:rPr>
                        <a:t>2019-2020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13926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6361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45.7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48.7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234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951464812"/>
                  </a:ext>
                </a:extLst>
              </a:tr>
              <a:tr h="190500">
                <a:tc>
                  <a:txBody>
                    <a:bodyPr/>
                    <a:lstStyle/>
                    <a:p>
                      <a:pPr algn="ctr" fontAlgn="ctr">
                        <a:buNone/>
                      </a:pPr>
                      <a:r>
                        <a:rPr lang="en-IE" sz="1000" b="0" i="0" u="none" strike="noStrike">
                          <a:solidFill>
                            <a:srgbClr val="000000"/>
                          </a:solidFill>
                          <a:effectLst/>
                          <a:latin typeface="Calibri" panose="020F0502020204030204" pitchFamily="34" charset="0"/>
                        </a:rPr>
                        <a:t>2020-2021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13537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8982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66.3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65.8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1.72-100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225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056459092"/>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2021-2022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14390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7948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55.2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54.4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214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953962634"/>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2022-2023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9134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4888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53.5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50.6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26.08-76.92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832933301"/>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2023-2024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10182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4297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42.2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45.5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268075302"/>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2024-2025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7323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2402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32.8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33.5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IE" sz="1000" b="0" i="0" u="none" strike="noStrike">
                          <a:solidFill>
                            <a:srgbClr val="000000"/>
                          </a:solidFill>
                          <a:effectLst/>
                          <a:latin typeface="Calibri" panose="020F0502020204030204" pitchFamily="34" charset="0"/>
                        </a:rPr>
                        <a:t>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IE" sz="1000" b="0" i="0" u="none" strike="noStrike">
                          <a:solidFill>
                            <a:srgbClr val="000000"/>
                          </a:solidFill>
                          <a:effectLst/>
                          <a:latin typeface="Calibri" panose="020F0502020204030204" pitchFamily="34" charset="0"/>
                        </a:rPr>
                        <a:t>128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831856037"/>
                  </a:ext>
                </a:extLst>
              </a:tr>
              <a:tr h="182880">
                <a:tc>
                  <a:txBody>
                    <a:bodyPr/>
                    <a:lstStyle/>
                    <a:p>
                      <a:pPr algn="ctr" fontAlgn="ctr">
                        <a:buNone/>
                      </a:pPr>
                      <a:r>
                        <a:rPr lang="en-IE" sz="1000" b="0" i="0" u="none" strike="noStrike">
                          <a:solidFill>
                            <a:srgbClr val="000000"/>
                          </a:solidFill>
                          <a:effectLst/>
                          <a:latin typeface="Calibri" panose="020F0502020204030204" pitchFamily="34" charset="0"/>
                        </a:rPr>
                        <a:t>2025-2026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000" b="0" i="0" u="none" strike="noStrike">
                          <a:solidFill>
                            <a:srgbClr val="000000"/>
                          </a:solidFill>
                          <a:effectLst/>
                          <a:latin typeface="Calibri" panose="020F0502020204030204" pitchFamily="34" charset="0"/>
                        </a:rPr>
                        <a:t>5568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000" b="0" i="0" u="none" strike="noStrike">
                          <a:solidFill>
                            <a:srgbClr val="000000"/>
                          </a:solidFill>
                          <a:effectLst/>
                          <a:latin typeface="Calibri" panose="020F0502020204030204" pitchFamily="34" charset="0"/>
                        </a:rPr>
                        <a:t>2386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000" b="0" i="0" u="none" strike="noStrike">
                          <a:solidFill>
                            <a:srgbClr val="000000"/>
                          </a:solidFill>
                          <a:effectLst/>
                          <a:latin typeface="Calibri" panose="020F0502020204030204" pitchFamily="34" charset="0"/>
                        </a:rPr>
                        <a:t>42.9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39.9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0-100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000" b="0" i="0" u="none" strike="noStrike" dirty="0">
                          <a:solidFill>
                            <a:srgbClr val="000000"/>
                          </a:solidFill>
                          <a:effectLst/>
                          <a:latin typeface="Calibri" panose="020F0502020204030204" pitchFamily="34" charset="0"/>
                        </a:rPr>
                        <a:t>104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9838351"/>
                  </a:ext>
                </a:extLst>
              </a:tr>
            </a:tbl>
          </a:graphicData>
        </a:graphic>
      </p:graphicFrame>
      <p:pic>
        <p:nvPicPr>
          <p:cNvPr id="4" name="Picture 3">
            <a:extLst>
              <a:ext uri="{FF2B5EF4-FFF2-40B4-BE49-F238E27FC236}">
                <a16:creationId xmlns:a16="http://schemas.microsoft.com/office/drawing/2014/main" id="{426469E4-1582-36BF-4383-449DCE95B75D}"/>
              </a:ext>
            </a:extLst>
          </p:cNvPr>
          <p:cNvPicPr>
            <a:picLocks noChangeAspect="1"/>
          </p:cNvPicPr>
          <p:nvPr/>
        </p:nvPicPr>
        <p:blipFill>
          <a:blip r:embed="rId6"/>
          <a:stretch>
            <a:fillRect/>
          </a:stretch>
        </p:blipFill>
        <p:spPr>
          <a:xfrm>
            <a:off x="4282256" y="4123056"/>
            <a:ext cx="7676388" cy="2744724"/>
          </a:xfrm>
          <a:prstGeom prst="rect">
            <a:avLst/>
          </a:prstGeom>
        </p:spPr>
      </p:pic>
    </p:spTree>
    <p:extLst>
      <p:ext uri="{BB962C8B-B14F-4D97-AF65-F5344CB8AC3E}">
        <p14:creationId xmlns:p14="http://schemas.microsoft.com/office/powerpoint/2010/main" val="254042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77B2C-28E2-8533-B00D-92DB139BE80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6FB6349-2784-A96C-C43D-AAA180386322}"/>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7504FA9A-AF20-4FC4-0EE8-1032296D5E36}"/>
              </a:ext>
            </a:extLst>
          </p:cNvPr>
          <p:cNvSpPr txBox="1">
            <a:spLocks/>
          </p:cNvSpPr>
          <p:nvPr/>
        </p:nvSpPr>
        <p:spPr>
          <a:xfrm>
            <a:off x="1614479" y="188382"/>
            <a:ext cx="2395544" cy="558410"/>
          </a:xfrm>
          <a:prstGeom prst="rect">
            <a:avLst/>
          </a:prstGeom>
        </p:spPr>
        <p:txBody>
          <a:bodyPr vert="horz" lIns="91440" tIns="45720" rIns="91440" bIns="45720" rtlCol="0" anchor="t">
            <a:normAutofit lnSpcReduction="10000"/>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3 of 13</a:t>
            </a:r>
          </a:p>
        </p:txBody>
      </p:sp>
      <p:cxnSp>
        <p:nvCxnSpPr>
          <p:cNvPr id="14" name="Straight Connector 13">
            <a:extLst>
              <a:ext uri="{FF2B5EF4-FFF2-40B4-BE49-F238E27FC236}">
                <a16:creationId xmlns:a16="http://schemas.microsoft.com/office/drawing/2014/main" id="{87CE9605-CCB2-B8B8-9DE1-D99300BA87BD}"/>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BC8A1151-EBD4-0177-23B0-FA35545A4D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48437BCD-47FF-667B-7122-DF1EE13B8F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4073B862-7FF0-0361-7807-2B8D4FC94FBB}"/>
              </a:ext>
            </a:extLst>
          </p:cNvPr>
          <p:cNvSpPr txBox="1"/>
          <p:nvPr/>
        </p:nvSpPr>
        <p:spPr>
          <a:xfrm>
            <a:off x="94505" y="2287987"/>
            <a:ext cx="3989979" cy="2062231"/>
          </a:xfrm>
          <a:prstGeom prst="rect">
            <a:avLst/>
          </a:prstGeom>
          <a:noFill/>
        </p:spPr>
        <p:txBody>
          <a:bodyPr wrap="square">
            <a:spAutoFit/>
          </a:bodyPr>
          <a:lstStyle/>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Overall uptake as 42.9%.</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Midwest region reported the highest vaccine uptake at 56.6% and the West and North West region the lowest at 29.5%.</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Uptake was highest among management &amp; administration staff at 58.6%.</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Uptake was lowest among nursing staff at 39.1%  (Table 2).</a:t>
            </a:r>
          </a:p>
        </p:txBody>
      </p:sp>
      <p:sp>
        <p:nvSpPr>
          <p:cNvPr id="25" name="TextBox 24">
            <a:extLst>
              <a:ext uri="{FF2B5EF4-FFF2-40B4-BE49-F238E27FC236}">
                <a16:creationId xmlns:a16="http://schemas.microsoft.com/office/drawing/2014/main" id="{3DA50E1E-6666-D717-8042-6FFB955F370B}"/>
              </a:ext>
            </a:extLst>
          </p:cNvPr>
          <p:cNvSpPr txBox="1"/>
          <p:nvPr/>
        </p:nvSpPr>
        <p:spPr>
          <a:xfrm>
            <a:off x="793499" y="883562"/>
            <a:ext cx="3272791" cy="1267655"/>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a:t>
            </a:r>
            <a:r>
              <a:rPr lang="en-IE" sz="1800" b="1" kern="100" dirty="0">
                <a:solidFill>
                  <a:srgbClr val="FFFF00"/>
                </a:solidFill>
                <a:latin typeface="Aptos" panose="020B0004020202020204" pitchFamily="34" charset="0"/>
                <a:cs typeface="Times New Roman" panose="02020603050405020304" pitchFamily="18" charset="0"/>
              </a:rPr>
              <a:t>public</a:t>
            </a:r>
            <a:r>
              <a:rPr lang="en-IE" sz="1800" b="1" kern="100" dirty="0">
                <a:solidFill>
                  <a:schemeClr val="bg1"/>
                </a:solidFill>
                <a:latin typeface="Aptos" panose="020B0004020202020204" pitchFamily="34" charset="0"/>
                <a:cs typeface="Times New Roman" panose="02020603050405020304" pitchFamily="18" charset="0"/>
              </a:rPr>
              <a:t> RCF</a:t>
            </a:r>
            <a:r>
              <a:rPr lang="en-IE" b="1" kern="100" dirty="0">
                <a:solidFill>
                  <a:schemeClr val="bg1"/>
                </a:solidFill>
                <a:latin typeface="Aptos" panose="020B0004020202020204" pitchFamily="34" charset="0"/>
                <a:cs typeface="Times New Roman" panose="02020603050405020304" pitchFamily="18" charset="0"/>
              </a:rPr>
              <a:t>-</a:t>
            </a:r>
            <a:r>
              <a:rPr lang="en-IE" sz="1800" b="1" kern="100" dirty="0">
                <a:solidFill>
                  <a:schemeClr val="bg1"/>
                </a:solidFill>
                <a:latin typeface="Aptos" panose="020B0004020202020204" pitchFamily="34" charset="0"/>
                <a:cs typeface="Times New Roman" panose="02020603050405020304" pitchFamily="18" charset="0"/>
              </a:rPr>
              <a:t>based HCWs by region</a:t>
            </a:r>
          </a:p>
        </p:txBody>
      </p:sp>
      <p:pic>
        <p:nvPicPr>
          <p:cNvPr id="26" name="Picture 25">
            <a:extLst>
              <a:ext uri="{FF2B5EF4-FFF2-40B4-BE49-F238E27FC236}">
                <a16:creationId xmlns:a16="http://schemas.microsoft.com/office/drawing/2014/main" id="{DE34D108-BB9D-C898-F293-C3AA672EE7D8}"/>
              </a:ext>
            </a:extLst>
          </p:cNvPr>
          <p:cNvPicPr>
            <a:picLocks noChangeAspect="1"/>
          </p:cNvPicPr>
          <p:nvPr/>
        </p:nvPicPr>
        <p:blipFill rotWithShape="1">
          <a:blip r:embed="rId5"/>
          <a:srcRect l="19780" t="6048" r="17478" b="12714"/>
          <a:stretch/>
        </p:blipFill>
        <p:spPr>
          <a:xfrm>
            <a:off x="251491" y="970791"/>
            <a:ext cx="477157" cy="660583"/>
          </a:xfrm>
          <a:prstGeom prst="rect">
            <a:avLst/>
          </a:prstGeom>
        </p:spPr>
      </p:pic>
      <p:sp>
        <p:nvSpPr>
          <p:cNvPr id="4" name="TextBox 3">
            <a:extLst>
              <a:ext uri="{FF2B5EF4-FFF2-40B4-BE49-F238E27FC236}">
                <a16:creationId xmlns:a16="http://schemas.microsoft.com/office/drawing/2014/main" id="{444DBB14-87D8-C613-9CD7-3DA12216CD2B}"/>
              </a:ext>
            </a:extLst>
          </p:cNvPr>
          <p:cNvSpPr txBox="1"/>
          <p:nvPr/>
        </p:nvSpPr>
        <p:spPr>
          <a:xfrm>
            <a:off x="4251916" y="223572"/>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Table 2. Uptake of the seaso</a:t>
            </a:r>
            <a:r>
              <a:rPr lang="en-IE" sz="1400" b="1" dirty="0">
                <a:solidFill>
                  <a:srgbClr val="BA1F46"/>
                </a:solidFill>
                <a:latin typeface="Calibri" panose="020F0502020204030204" pitchFamily="34" charset="0"/>
                <a:ea typeface="Calibri" panose="020F0502020204030204" pitchFamily="34" charset="0"/>
              </a:rPr>
              <a:t>nal influenza vaccine among public </a:t>
            </a:r>
            <a:r>
              <a:rPr lang="en-IE" sz="1400" b="1" dirty="0">
                <a:solidFill>
                  <a:srgbClr val="BA1F46"/>
                </a:solidFill>
                <a:effectLst/>
                <a:latin typeface="Calibri" panose="020F0502020204030204" pitchFamily="34" charset="0"/>
                <a:ea typeface="Calibri" panose="020F0502020204030204" pitchFamily="34" charset="0"/>
              </a:rPr>
              <a:t>RCF</a:t>
            </a:r>
            <a:r>
              <a:rPr lang="en-IE" sz="1400" b="1" dirty="0">
                <a:solidFill>
                  <a:srgbClr val="BA1F46"/>
                </a:solidFill>
                <a:latin typeface="Calibri" panose="020F0502020204030204" pitchFamily="34" charset="0"/>
                <a:ea typeface="Calibri" panose="020F0502020204030204" pitchFamily="34" charset="0"/>
              </a:rPr>
              <a:t>-</a:t>
            </a:r>
            <a:r>
              <a:rPr lang="en-IE" sz="1400" b="1" dirty="0">
                <a:solidFill>
                  <a:srgbClr val="BA1F46"/>
                </a:solidFill>
                <a:effectLst/>
                <a:latin typeface="Calibri" panose="020F0502020204030204" pitchFamily="34" charset="0"/>
                <a:ea typeface="Calibri" panose="020F0502020204030204" pitchFamily="34" charset="0"/>
              </a:rPr>
              <a:t>based HCWs </a:t>
            </a:r>
            <a:r>
              <a:rPr lang="en-IE" sz="1400" b="1" dirty="0">
                <a:solidFill>
                  <a:srgbClr val="BA1F46"/>
                </a:solidFill>
                <a:latin typeface="Calibri" panose="020F0502020204030204" pitchFamily="34" charset="0"/>
                <a:ea typeface="Calibri" panose="020F0502020204030204" pitchFamily="34" charset="0"/>
              </a:rPr>
              <a:t>by staff type and region, 2025-2026 season</a:t>
            </a:r>
          </a:p>
        </p:txBody>
      </p:sp>
      <p:graphicFrame>
        <p:nvGraphicFramePr>
          <p:cNvPr id="10" name="Table 9">
            <a:extLst>
              <a:ext uri="{FF2B5EF4-FFF2-40B4-BE49-F238E27FC236}">
                <a16:creationId xmlns:a16="http://schemas.microsoft.com/office/drawing/2014/main" id="{FA6F8690-6EBB-613D-2120-EEED169B37D7}"/>
              </a:ext>
            </a:extLst>
          </p:cNvPr>
          <p:cNvGraphicFramePr>
            <a:graphicFrameLocks noGrp="1"/>
          </p:cNvGraphicFramePr>
          <p:nvPr>
            <p:extLst>
              <p:ext uri="{D42A27DB-BD31-4B8C-83A1-F6EECF244321}">
                <p14:modId xmlns:p14="http://schemas.microsoft.com/office/powerpoint/2010/main" val="4264276605"/>
              </p:ext>
            </p:extLst>
          </p:nvPr>
        </p:nvGraphicFramePr>
        <p:xfrm>
          <a:off x="4348616" y="818504"/>
          <a:ext cx="7658949" cy="1897380"/>
        </p:xfrm>
        <a:graphic>
          <a:graphicData uri="http://schemas.openxmlformats.org/drawingml/2006/table">
            <a:tbl>
              <a:tblPr/>
              <a:tblGrid>
                <a:gridCol w="1786600">
                  <a:extLst>
                    <a:ext uri="{9D8B030D-6E8A-4147-A177-3AD203B41FA5}">
                      <a16:colId xmlns:a16="http://schemas.microsoft.com/office/drawing/2014/main" val="472139487"/>
                    </a:ext>
                  </a:extLst>
                </a:gridCol>
                <a:gridCol w="585771">
                  <a:extLst>
                    <a:ext uri="{9D8B030D-6E8A-4147-A177-3AD203B41FA5}">
                      <a16:colId xmlns:a16="http://schemas.microsoft.com/office/drawing/2014/main" val="974126633"/>
                    </a:ext>
                  </a:extLst>
                </a:gridCol>
                <a:gridCol w="571126">
                  <a:extLst>
                    <a:ext uri="{9D8B030D-6E8A-4147-A177-3AD203B41FA5}">
                      <a16:colId xmlns:a16="http://schemas.microsoft.com/office/drawing/2014/main" val="3741096213"/>
                    </a:ext>
                  </a:extLst>
                </a:gridCol>
                <a:gridCol w="907944">
                  <a:extLst>
                    <a:ext uri="{9D8B030D-6E8A-4147-A177-3AD203B41FA5}">
                      <a16:colId xmlns:a16="http://schemas.microsoft.com/office/drawing/2014/main" val="3164086485"/>
                    </a:ext>
                  </a:extLst>
                </a:gridCol>
                <a:gridCol w="951877">
                  <a:extLst>
                    <a:ext uri="{9D8B030D-6E8A-4147-A177-3AD203B41FA5}">
                      <a16:colId xmlns:a16="http://schemas.microsoft.com/office/drawing/2014/main" val="2337784733"/>
                    </a:ext>
                  </a:extLst>
                </a:gridCol>
                <a:gridCol w="907944">
                  <a:extLst>
                    <a:ext uri="{9D8B030D-6E8A-4147-A177-3AD203B41FA5}">
                      <a16:colId xmlns:a16="http://schemas.microsoft.com/office/drawing/2014/main" val="1817944514"/>
                    </a:ext>
                  </a:extLst>
                </a:gridCol>
                <a:gridCol w="600415">
                  <a:extLst>
                    <a:ext uri="{9D8B030D-6E8A-4147-A177-3AD203B41FA5}">
                      <a16:colId xmlns:a16="http://schemas.microsoft.com/office/drawing/2014/main" val="1178217552"/>
                    </a:ext>
                  </a:extLst>
                </a:gridCol>
                <a:gridCol w="673636">
                  <a:extLst>
                    <a:ext uri="{9D8B030D-6E8A-4147-A177-3AD203B41FA5}">
                      <a16:colId xmlns:a16="http://schemas.microsoft.com/office/drawing/2014/main" val="1276396339"/>
                    </a:ext>
                  </a:extLst>
                </a:gridCol>
                <a:gridCol w="673636">
                  <a:extLst>
                    <a:ext uri="{9D8B030D-6E8A-4147-A177-3AD203B41FA5}">
                      <a16:colId xmlns:a16="http://schemas.microsoft.com/office/drawing/2014/main" val="1801744941"/>
                    </a:ext>
                  </a:extLst>
                </a:gridCol>
              </a:tblGrid>
              <a:tr h="617220">
                <a:tc>
                  <a:txBody>
                    <a:bodyPr/>
                    <a:lstStyle/>
                    <a:p>
                      <a:pPr algn="l" fontAlgn="b"/>
                      <a:r>
                        <a:rPr lang="en-IE" sz="900" b="1" i="0" u="none" strike="noStrike">
                          <a:solidFill>
                            <a:srgbClr val="FFFFFF"/>
                          </a:solidFill>
                          <a:effectLst/>
                          <a:latin typeface="Aptos Narrow" panose="020B0004020202020204" pitchFamily="34" charset="0"/>
                        </a:rPr>
                        <a:t>HSE Regional Health Area-Location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No. LTCFs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Total </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Management &amp; Administration</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Medical &amp; Dental</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Health &amp; SocialCare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Nursing</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General Support</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Other Patient &amp; ClientCare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extLst>
                  <a:ext uri="{0D108BD9-81ED-4DB2-BD59-A6C34878D82A}">
                    <a16:rowId xmlns:a16="http://schemas.microsoft.com/office/drawing/2014/main" val="3785417854"/>
                  </a:ext>
                </a:extLst>
              </a:tr>
              <a:tr h="182880">
                <a:tc>
                  <a:txBody>
                    <a:bodyPr/>
                    <a:lstStyle/>
                    <a:p>
                      <a:pPr algn="l" fontAlgn="b"/>
                      <a:r>
                        <a:rPr lang="en-IE" sz="900" b="0" i="0" u="none" strike="noStrike">
                          <a:solidFill>
                            <a:srgbClr val="000000"/>
                          </a:solidFill>
                          <a:effectLst/>
                          <a:latin typeface="Aptos Narrow" panose="020B0004020202020204" pitchFamily="34" charset="0"/>
                        </a:rPr>
                        <a:t>HSE Dublin and Midlands</a:t>
                      </a:r>
                      <a:endParaRPr lang="en-IE" sz="9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41.0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53.2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90.0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36.2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39.8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47.1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30.9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22214599"/>
                  </a:ext>
                </a:extLst>
              </a:tr>
              <a:tr h="182880">
                <a:tc>
                  <a:txBody>
                    <a:bodyPr/>
                    <a:lstStyle/>
                    <a:p>
                      <a:pPr algn="l" fontAlgn="b"/>
                      <a:r>
                        <a:rPr lang="en-GB" sz="900" b="0" i="0" u="none" strike="noStrike">
                          <a:solidFill>
                            <a:srgbClr val="000000"/>
                          </a:solidFill>
                          <a:effectLst/>
                          <a:latin typeface="Aptos Narrow" panose="020B0004020202020204" pitchFamily="34" charset="0"/>
                        </a:rPr>
                        <a:t>HSE Dublin and North East</a:t>
                      </a:r>
                      <a:endParaRPr lang="en-GB" sz="9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36.7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41.9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50.0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29.1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36.8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30.4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193479000"/>
                  </a:ext>
                </a:extLst>
              </a:tr>
              <a:tr h="182880">
                <a:tc>
                  <a:txBody>
                    <a:bodyPr/>
                    <a:lstStyle/>
                    <a:p>
                      <a:pPr algn="l" fontAlgn="b"/>
                      <a:r>
                        <a:rPr lang="en-GB" sz="900" b="0" i="0" u="none" strike="noStrike">
                          <a:solidFill>
                            <a:srgbClr val="000000"/>
                          </a:solidFill>
                          <a:effectLst/>
                          <a:latin typeface="Aptos Narrow" panose="020B0004020202020204" pitchFamily="34" charset="0"/>
                        </a:rPr>
                        <a:t>HSE Dublin and South East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48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50.1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65.8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33.0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69.2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41.7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51.9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036459840"/>
                  </a:ext>
                </a:extLst>
              </a:tr>
              <a:tr h="182880">
                <a:tc>
                  <a:txBody>
                    <a:bodyPr/>
                    <a:lstStyle/>
                    <a:p>
                      <a:pPr algn="l" fontAlgn="b"/>
                      <a:r>
                        <a:rPr lang="en-IE" sz="900" b="0" i="0" u="none" strike="noStrike">
                          <a:solidFill>
                            <a:srgbClr val="000000"/>
                          </a:solidFill>
                          <a:effectLst/>
                          <a:latin typeface="Aptos Narrow" panose="020B0004020202020204" pitchFamily="34" charset="0"/>
                        </a:rPr>
                        <a:t>HSE Midwest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56.6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67.7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62.5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42.4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55.3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70.8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66.7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703216095"/>
                  </a:ext>
                </a:extLst>
              </a:tr>
              <a:tr h="182880">
                <a:tc>
                  <a:txBody>
                    <a:bodyPr/>
                    <a:lstStyle/>
                    <a:p>
                      <a:pPr algn="l" fontAlgn="b"/>
                      <a:r>
                        <a:rPr lang="en-IE" sz="900" b="0" i="0" u="none" strike="noStrike">
                          <a:solidFill>
                            <a:srgbClr val="000000"/>
                          </a:solidFill>
                          <a:effectLst/>
                          <a:latin typeface="Aptos Narrow" panose="020B0004020202020204" pitchFamily="34" charset="0"/>
                        </a:rPr>
                        <a:t>HSE South 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43.2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54.8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77.8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28.0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37.2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35.5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55.4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861230880"/>
                  </a:ext>
                </a:extLst>
              </a:tr>
              <a:tr h="182880">
                <a:tc>
                  <a:txBody>
                    <a:bodyPr/>
                    <a:lstStyle/>
                    <a:p>
                      <a:pPr algn="l" fontAlgn="b"/>
                      <a:r>
                        <a:rPr lang="en-GB" sz="900" b="0" i="0" u="none" strike="noStrike">
                          <a:solidFill>
                            <a:srgbClr val="000000"/>
                          </a:solidFill>
                          <a:effectLst/>
                          <a:latin typeface="Aptos Narrow" panose="020B0004020202020204" pitchFamily="34" charset="0"/>
                        </a:rPr>
                        <a:t>HSE West and North 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23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29.5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57.6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93.3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28.8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26.8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27.4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20.3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996399337"/>
                  </a:ext>
                </a:extLst>
              </a:tr>
              <a:tr h="182880">
                <a:tc>
                  <a:txBody>
                    <a:bodyPr/>
                    <a:lstStyle/>
                    <a:p>
                      <a:pPr algn="l" fontAlgn="b"/>
                      <a:r>
                        <a:rPr lang="en-IE" sz="900" b="0" i="0" u="none" strike="noStrike">
                          <a:solidFill>
                            <a:srgbClr val="000000"/>
                          </a:solidFill>
                          <a:effectLst/>
                          <a:latin typeface="Aptos Narrow" panose="020B0004020202020204" pitchFamily="34" charset="0"/>
                        </a:rPr>
                        <a:t>Total-public</a:t>
                      </a:r>
                      <a:endParaRPr lang="en-IE" sz="9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000000"/>
                          </a:solidFill>
                          <a:effectLst/>
                          <a:latin typeface="Calibri" panose="020F0502020204030204" pitchFamily="34" charset="0"/>
                        </a:rPr>
                        <a:t>104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42.9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58.6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50.3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44.8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39.1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43.5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dirty="0">
                          <a:solidFill>
                            <a:srgbClr val="BA1F46"/>
                          </a:solidFill>
                          <a:effectLst/>
                          <a:latin typeface="Calibri" panose="020F0502020204030204" pitchFamily="34" charset="0"/>
                        </a:rPr>
                        <a:t>41.4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6426366"/>
                  </a:ext>
                </a:extLst>
              </a:tr>
            </a:tbl>
          </a:graphicData>
        </a:graphic>
      </p:graphicFrame>
      <p:sp>
        <p:nvSpPr>
          <p:cNvPr id="5" name="TextBox 4">
            <a:extLst>
              <a:ext uri="{FF2B5EF4-FFF2-40B4-BE49-F238E27FC236}">
                <a16:creationId xmlns:a16="http://schemas.microsoft.com/office/drawing/2014/main" id="{17744700-DDCD-630A-85B2-78CA04404E14}"/>
              </a:ext>
            </a:extLst>
          </p:cNvPr>
          <p:cNvSpPr txBox="1"/>
          <p:nvPr/>
        </p:nvSpPr>
        <p:spPr>
          <a:xfrm>
            <a:off x="4289561" y="6055698"/>
            <a:ext cx="7718006" cy="215444"/>
          </a:xfrm>
          <a:prstGeom prst="rect">
            <a:avLst/>
          </a:prstGeom>
          <a:noFill/>
        </p:spPr>
        <p:txBody>
          <a:bodyPr wrap="square">
            <a:spAutoFit/>
          </a:bodyPr>
          <a:lstStyle/>
          <a:p>
            <a:r>
              <a:rPr lang="en-IE" sz="800" dirty="0">
                <a:effectLst/>
                <a:latin typeface="Calibri" panose="020F0502020204030204" pitchFamily="34" charset="0"/>
                <a:ea typeface="Calibri" panose="020F0502020204030204" pitchFamily="34" charset="0"/>
              </a:rPr>
              <a:t>Note: See slide #2 for details of the  </a:t>
            </a:r>
            <a:r>
              <a:rPr lang="en-IE" sz="800" dirty="0">
                <a:latin typeface="Calibri" panose="020F0502020204030204" pitchFamily="34" charset="0"/>
                <a:ea typeface="Calibri" panose="020F0502020204030204" pitchFamily="34" charset="0"/>
              </a:rPr>
              <a:t>participating survey </a:t>
            </a:r>
            <a:r>
              <a:rPr lang="en-IE" sz="800" dirty="0">
                <a:effectLst/>
                <a:latin typeface="Calibri" panose="020F0502020204030204" pitchFamily="34" charset="0"/>
                <a:ea typeface="Calibri" panose="020F0502020204030204" pitchFamily="34" charset="0"/>
              </a:rPr>
              <a:t>number of RCFs that did and did not report influenza vaccination data</a:t>
            </a:r>
            <a:endParaRPr lang="en-IE" sz="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833206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331B4-E516-3DD3-340A-2F3B560BD77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CFE18DC-9DDC-2643-1683-5D9DAC100AC4}"/>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2CC462FE-5839-6763-A635-D48D631ECF63}"/>
              </a:ext>
            </a:extLst>
          </p:cNvPr>
          <p:cNvSpPr txBox="1">
            <a:spLocks/>
          </p:cNvSpPr>
          <p:nvPr/>
        </p:nvSpPr>
        <p:spPr>
          <a:xfrm>
            <a:off x="1614479" y="188382"/>
            <a:ext cx="2395544" cy="554879"/>
          </a:xfrm>
          <a:prstGeom prst="rect">
            <a:avLst/>
          </a:prstGeom>
        </p:spPr>
        <p:txBody>
          <a:bodyPr vert="horz" lIns="91440" tIns="45720" rIns="91440" bIns="45720" rtlCol="0" anchor="t">
            <a:normAutofit lnSpcReduction="10000"/>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4 of 13</a:t>
            </a:r>
          </a:p>
        </p:txBody>
      </p:sp>
      <p:cxnSp>
        <p:nvCxnSpPr>
          <p:cNvPr id="14" name="Straight Connector 13">
            <a:extLst>
              <a:ext uri="{FF2B5EF4-FFF2-40B4-BE49-F238E27FC236}">
                <a16:creationId xmlns:a16="http://schemas.microsoft.com/office/drawing/2014/main" id="{7042B208-FF62-A2BF-B2F5-B5AA90F474CC}"/>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5319CA71-507D-3DC0-C825-2C372CBB7C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E58CDB09-444F-D137-76E4-25F954A494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6A290B3F-A23A-3FFA-61B7-DDC45E5E2E87}"/>
              </a:ext>
            </a:extLst>
          </p:cNvPr>
          <p:cNvSpPr txBox="1"/>
          <p:nvPr/>
        </p:nvSpPr>
        <p:spPr>
          <a:xfrm>
            <a:off x="20044" y="2274004"/>
            <a:ext cx="3989979" cy="2309991"/>
          </a:xfrm>
          <a:prstGeom prst="rect">
            <a:avLst/>
          </a:prstGeom>
          <a:noFill/>
        </p:spPr>
        <p:txBody>
          <a:bodyPr wrap="square">
            <a:spAutoFit/>
          </a:bodyPr>
          <a:lstStyle/>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Overall uptake was 37.2%, lower than what was reported for public RCFs (slide #7)</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Dublin and North East region reported the highest vaccine uptake at 49.3% and the Midwest the lowest at 29.8%.</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Uptake was highest among medical &amp; dental staff  staff at 75.2%.</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Uptake was lowest among other patient &amp; client care staff at 31.1% (Table 3).</a:t>
            </a:r>
          </a:p>
        </p:txBody>
      </p:sp>
      <p:sp>
        <p:nvSpPr>
          <p:cNvPr id="25" name="TextBox 24">
            <a:extLst>
              <a:ext uri="{FF2B5EF4-FFF2-40B4-BE49-F238E27FC236}">
                <a16:creationId xmlns:a16="http://schemas.microsoft.com/office/drawing/2014/main" id="{F389FB4F-E7E0-C108-EC83-DC46762ABD8C}"/>
              </a:ext>
            </a:extLst>
          </p:cNvPr>
          <p:cNvSpPr txBox="1"/>
          <p:nvPr/>
        </p:nvSpPr>
        <p:spPr>
          <a:xfrm>
            <a:off x="728648" y="847942"/>
            <a:ext cx="3182715" cy="1267655"/>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a:t>
            </a:r>
            <a:r>
              <a:rPr lang="en-IE" sz="1800" b="1" kern="100" dirty="0">
                <a:solidFill>
                  <a:schemeClr val="accent2">
                    <a:lumMod val="60000"/>
                    <a:lumOff val="40000"/>
                  </a:schemeClr>
                </a:solidFill>
                <a:latin typeface="Aptos" panose="020B0004020202020204" pitchFamily="34" charset="0"/>
                <a:cs typeface="Times New Roman" panose="02020603050405020304" pitchFamily="18" charset="0"/>
              </a:rPr>
              <a:t>private</a:t>
            </a:r>
            <a:r>
              <a:rPr lang="en-IE" sz="1800" b="1" kern="100" dirty="0">
                <a:solidFill>
                  <a:schemeClr val="bg1"/>
                </a:solidFill>
                <a:latin typeface="Aptos" panose="020B0004020202020204" pitchFamily="34" charset="0"/>
                <a:cs typeface="Times New Roman" panose="02020603050405020304" pitchFamily="18" charset="0"/>
              </a:rPr>
              <a:t> RCF</a:t>
            </a:r>
            <a:r>
              <a:rPr lang="en-IE" b="1" kern="100" dirty="0">
                <a:solidFill>
                  <a:schemeClr val="bg1"/>
                </a:solidFill>
                <a:latin typeface="Aptos" panose="020B0004020202020204" pitchFamily="34" charset="0"/>
                <a:cs typeface="Times New Roman" panose="02020603050405020304" pitchFamily="18" charset="0"/>
              </a:rPr>
              <a:t>-</a:t>
            </a:r>
            <a:r>
              <a:rPr lang="en-IE" sz="1800" b="1" kern="100" dirty="0">
                <a:solidFill>
                  <a:schemeClr val="bg1"/>
                </a:solidFill>
                <a:latin typeface="Aptos" panose="020B0004020202020204" pitchFamily="34" charset="0"/>
                <a:cs typeface="Times New Roman" panose="02020603050405020304" pitchFamily="18" charset="0"/>
              </a:rPr>
              <a:t>based HCWs</a:t>
            </a:r>
            <a:r>
              <a:rPr lang="en-IE" b="1" kern="100" dirty="0">
                <a:solidFill>
                  <a:schemeClr val="bg1"/>
                </a:solidFill>
                <a:latin typeface="Aptos" panose="020B0004020202020204" pitchFamily="34" charset="0"/>
                <a:cs typeface="Times New Roman" panose="02020603050405020304" pitchFamily="18" charset="0"/>
              </a:rPr>
              <a:t> by region</a:t>
            </a:r>
            <a:endParaRPr lang="en-IE" sz="1800" b="1" kern="100" dirty="0">
              <a:solidFill>
                <a:schemeClr val="bg1"/>
              </a:solidFill>
              <a:latin typeface="Aptos" panose="020B0004020202020204" pitchFamily="34" charset="0"/>
              <a:cs typeface="Times New Roman" panose="02020603050405020304" pitchFamily="18" charset="0"/>
            </a:endParaRPr>
          </a:p>
        </p:txBody>
      </p:sp>
      <p:pic>
        <p:nvPicPr>
          <p:cNvPr id="26" name="Picture 25">
            <a:extLst>
              <a:ext uri="{FF2B5EF4-FFF2-40B4-BE49-F238E27FC236}">
                <a16:creationId xmlns:a16="http://schemas.microsoft.com/office/drawing/2014/main" id="{DA280354-AFA5-FFCB-9C58-7BF3BB246884}"/>
              </a:ext>
            </a:extLst>
          </p:cNvPr>
          <p:cNvPicPr>
            <a:picLocks noChangeAspect="1"/>
          </p:cNvPicPr>
          <p:nvPr/>
        </p:nvPicPr>
        <p:blipFill rotWithShape="1">
          <a:blip r:embed="rId5"/>
          <a:srcRect l="19780" t="6048" r="17478" b="12714"/>
          <a:stretch/>
        </p:blipFill>
        <p:spPr>
          <a:xfrm>
            <a:off x="221015" y="900357"/>
            <a:ext cx="477157" cy="660583"/>
          </a:xfrm>
          <a:prstGeom prst="rect">
            <a:avLst/>
          </a:prstGeom>
        </p:spPr>
      </p:pic>
      <p:sp>
        <p:nvSpPr>
          <p:cNvPr id="4" name="TextBox 3">
            <a:extLst>
              <a:ext uri="{FF2B5EF4-FFF2-40B4-BE49-F238E27FC236}">
                <a16:creationId xmlns:a16="http://schemas.microsoft.com/office/drawing/2014/main" id="{4F19524D-D918-AE9D-363E-5A8E81FDD80A}"/>
              </a:ext>
            </a:extLst>
          </p:cNvPr>
          <p:cNvSpPr txBox="1"/>
          <p:nvPr/>
        </p:nvSpPr>
        <p:spPr>
          <a:xfrm>
            <a:off x="4251916" y="204063"/>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Table 3. Uptake of the seaso</a:t>
            </a:r>
            <a:r>
              <a:rPr lang="en-IE" sz="1400" b="1" dirty="0">
                <a:solidFill>
                  <a:srgbClr val="BA1F46"/>
                </a:solidFill>
                <a:latin typeface="Calibri" panose="020F0502020204030204" pitchFamily="34" charset="0"/>
                <a:ea typeface="Calibri" panose="020F0502020204030204" pitchFamily="34" charset="0"/>
              </a:rPr>
              <a:t>nal influenza vaccine among private </a:t>
            </a:r>
            <a:r>
              <a:rPr lang="en-IE" sz="1400" b="1" dirty="0">
                <a:solidFill>
                  <a:srgbClr val="BA1F46"/>
                </a:solidFill>
                <a:effectLst/>
                <a:latin typeface="Calibri" panose="020F0502020204030204" pitchFamily="34" charset="0"/>
                <a:ea typeface="Calibri" panose="020F0502020204030204" pitchFamily="34" charset="0"/>
              </a:rPr>
              <a:t>RCF</a:t>
            </a:r>
            <a:r>
              <a:rPr lang="en-IE" sz="1400" b="1" dirty="0">
                <a:solidFill>
                  <a:srgbClr val="BA1F46"/>
                </a:solidFill>
                <a:latin typeface="Calibri" panose="020F0502020204030204" pitchFamily="34" charset="0"/>
                <a:ea typeface="Calibri" panose="020F0502020204030204" pitchFamily="34" charset="0"/>
              </a:rPr>
              <a:t>-</a:t>
            </a:r>
            <a:r>
              <a:rPr lang="en-IE" sz="1400" b="1" dirty="0">
                <a:solidFill>
                  <a:srgbClr val="BA1F46"/>
                </a:solidFill>
                <a:effectLst/>
                <a:latin typeface="Calibri" panose="020F0502020204030204" pitchFamily="34" charset="0"/>
                <a:ea typeface="Calibri" panose="020F0502020204030204" pitchFamily="34" charset="0"/>
              </a:rPr>
              <a:t>based HCWs </a:t>
            </a:r>
            <a:r>
              <a:rPr lang="en-IE" sz="1400" b="1" dirty="0">
                <a:solidFill>
                  <a:srgbClr val="BA1F46"/>
                </a:solidFill>
                <a:latin typeface="Calibri" panose="020F0502020204030204" pitchFamily="34" charset="0"/>
                <a:ea typeface="Calibri" panose="020F0502020204030204" pitchFamily="34" charset="0"/>
              </a:rPr>
              <a:t>by staff type and region, 2025-2026 season</a:t>
            </a:r>
          </a:p>
        </p:txBody>
      </p:sp>
      <p:sp>
        <p:nvSpPr>
          <p:cNvPr id="3" name="TextBox 2">
            <a:extLst>
              <a:ext uri="{FF2B5EF4-FFF2-40B4-BE49-F238E27FC236}">
                <a16:creationId xmlns:a16="http://schemas.microsoft.com/office/drawing/2014/main" id="{F03A1C90-EE85-B5A4-F101-57334FD48466}"/>
              </a:ext>
            </a:extLst>
          </p:cNvPr>
          <p:cNvSpPr txBox="1"/>
          <p:nvPr/>
        </p:nvSpPr>
        <p:spPr>
          <a:xfrm>
            <a:off x="4289561" y="6055698"/>
            <a:ext cx="7718006" cy="215444"/>
          </a:xfrm>
          <a:prstGeom prst="rect">
            <a:avLst/>
          </a:prstGeom>
          <a:noFill/>
        </p:spPr>
        <p:txBody>
          <a:bodyPr wrap="square">
            <a:spAutoFit/>
          </a:bodyPr>
          <a:lstStyle/>
          <a:p>
            <a:r>
              <a:rPr lang="en-IE" sz="800" dirty="0">
                <a:effectLst/>
                <a:latin typeface="Calibri" panose="020F0502020204030204" pitchFamily="34" charset="0"/>
                <a:ea typeface="Calibri" panose="020F0502020204030204" pitchFamily="34" charset="0"/>
              </a:rPr>
              <a:t>Note: See slide #2 for details of the  </a:t>
            </a:r>
            <a:r>
              <a:rPr lang="en-IE" sz="800" dirty="0">
                <a:latin typeface="Calibri" panose="020F0502020204030204" pitchFamily="34" charset="0"/>
                <a:ea typeface="Calibri" panose="020F0502020204030204" pitchFamily="34" charset="0"/>
              </a:rPr>
              <a:t>participating survey </a:t>
            </a:r>
            <a:r>
              <a:rPr lang="en-IE" sz="800" dirty="0">
                <a:effectLst/>
                <a:latin typeface="Calibri" panose="020F0502020204030204" pitchFamily="34" charset="0"/>
                <a:ea typeface="Calibri" panose="020F0502020204030204" pitchFamily="34" charset="0"/>
              </a:rPr>
              <a:t>number of RCFs that did and did not report influenza vaccination data</a:t>
            </a:r>
            <a:endParaRPr lang="en-IE" sz="800" dirty="0">
              <a:latin typeface="Calibri" panose="020F0502020204030204" pitchFamily="34" charset="0"/>
              <a:ea typeface="Calibri" panose="020F0502020204030204" pitchFamily="34" charset="0"/>
            </a:endParaRPr>
          </a:p>
        </p:txBody>
      </p:sp>
      <p:graphicFrame>
        <p:nvGraphicFramePr>
          <p:cNvPr id="9" name="Table 8">
            <a:extLst>
              <a:ext uri="{FF2B5EF4-FFF2-40B4-BE49-F238E27FC236}">
                <a16:creationId xmlns:a16="http://schemas.microsoft.com/office/drawing/2014/main" id="{4969AFC8-89BD-85A6-D29A-C927EA915E6D}"/>
              </a:ext>
            </a:extLst>
          </p:cNvPr>
          <p:cNvGraphicFramePr>
            <a:graphicFrameLocks noGrp="1"/>
          </p:cNvGraphicFramePr>
          <p:nvPr>
            <p:extLst>
              <p:ext uri="{D42A27DB-BD31-4B8C-83A1-F6EECF244321}">
                <p14:modId xmlns:p14="http://schemas.microsoft.com/office/powerpoint/2010/main" val="1584235636"/>
              </p:ext>
            </p:extLst>
          </p:nvPr>
        </p:nvGraphicFramePr>
        <p:xfrm>
          <a:off x="4307989" y="743261"/>
          <a:ext cx="7718004" cy="1897380"/>
        </p:xfrm>
        <a:graphic>
          <a:graphicData uri="http://schemas.openxmlformats.org/drawingml/2006/table">
            <a:tbl>
              <a:tblPr/>
              <a:tblGrid>
                <a:gridCol w="1800376">
                  <a:extLst>
                    <a:ext uri="{9D8B030D-6E8A-4147-A177-3AD203B41FA5}">
                      <a16:colId xmlns:a16="http://schemas.microsoft.com/office/drawing/2014/main" val="1405784604"/>
                    </a:ext>
                  </a:extLst>
                </a:gridCol>
                <a:gridCol w="590287">
                  <a:extLst>
                    <a:ext uri="{9D8B030D-6E8A-4147-A177-3AD203B41FA5}">
                      <a16:colId xmlns:a16="http://schemas.microsoft.com/office/drawing/2014/main" val="693011531"/>
                    </a:ext>
                  </a:extLst>
                </a:gridCol>
                <a:gridCol w="575530">
                  <a:extLst>
                    <a:ext uri="{9D8B030D-6E8A-4147-A177-3AD203B41FA5}">
                      <a16:colId xmlns:a16="http://schemas.microsoft.com/office/drawing/2014/main" val="1539430973"/>
                    </a:ext>
                  </a:extLst>
                </a:gridCol>
                <a:gridCol w="914945">
                  <a:extLst>
                    <a:ext uri="{9D8B030D-6E8A-4147-A177-3AD203B41FA5}">
                      <a16:colId xmlns:a16="http://schemas.microsoft.com/office/drawing/2014/main" val="777696444"/>
                    </a:ext>
                  </a:extLst>
                </a:gridCol>
                <a:gridCol w="959217">
                  <a:extLst>
                    <a:ext uri="{9D8B030D-6E8A-4147-A177-3AD203B41FA5}">
                      <a16:colId xmlns:a16="http://schemas.microsoft.com/office/drawing/2014/main" val="3613592483"/>
                    </a:ext>
                  </a:extLst>
                </a:gridCol>
                <a:gridCol w="914945">
                  <a:extLst>
                    <a:ext uri="{9D8B030D-6E8A-4147-A177-3AD203B41FA5}">
                      <a16:colId xmlns:a16="http://schemas.microsoft.com/office/drawing/2014/main" val="35073240"/>
                    </a:ext>
                  </a:extLst>
                </a:gridCol>
                <a:gridCol w="605044">
                  <a:extLst>
                    <a:ext uri="{9D8B030D-6E8A-4147-A177-3AD203B41FA5}">
                      <a16:colId xmlns:a16="http://schemas.microsoft.com/office/drawing/2014/main" val="1527183695"/>
                    </a:ext>
                  </a:extLst>
                </a:gridCol>
                <a:gridCol w="678830">
                  <a:extLst>
                    <a:ext uri="{9D8B030D-6E8A-4147-A177-3AD203B41FA5}">
                      <a16:colId xmlns:a16="http://schemas.microsoft.com/office/drawing/2014/main" val="985343060"/>
                    </a:ext>
                  </a:extLst>
                </a:gridCol>
                <a:gridCol w="678830">
                  <a:extLst>
                    <a:ext uri="{9D8B030D-6E8A-4147-A177-3AD203B41FA5}">
                      <a16:colId xmlns:a16="http://schemas.microsoft.com/office/drawing/2014/main" val="572925155"/>
                    </a:ext>
                  </a:extLst>
                </a:gridCol>
              </a:tblGrid>
              <a:tr h="617220">
                <a:tc>
                  <a:txBody>
                    <a:bodyPr/>
                    <a:lstStyle/>
                    <a:p>
                      <a:pPr algn="l" fontAlgn="b"/>
                      <a:r>
                        <a:rPr lang="en-IE" sz="900" b="1" i="0" u="none" strike="noStrike">
                          <a:solidFill>
                            <a:srgbClr val="FFFFFF"/>
                          </a:solidFill>
                          <a:effectLst/>
                          <a:latin typeface="Aptos Narrow" panose="020B0004020202020204" pitchFamily="34" charset="0"/>
                        </a:rPr>
                        <a:t>HSE Regional Health Area-Location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No. LTCFs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Total </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Management &amp; Administration</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Medical &amp; Dental</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Health &amp; SocialCare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Nursing</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General Support</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a:solidFill>
                            <a:srgbClr val="FFFFFF"/>
                          </a:solidFill>
                          <a:effectLst/>
                          <a:latin typeface="Aptos Narrow" panose="020B0004020202020204" pitchFamily="34" charset="0"/>
                        </a:rPr>
                        <a:t>% Uptake Other Patient &amp; ClientCare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extLst>
                  <a:ext uri="{0D108BD9-81ED-4DB2-BD59-A6C34878D82A}">
                    <a16:rowId xmlns:a16="http://schemas.microsoft.com/office/drawing/2014/main" val="3183933716"/>
                  </a:ext>
                </a:extLst>
              </a:tr>
              <a:tr h="182880">
                <a:tc>
                  <a:txBody>
                    <a:bodyPr/>
                    <a:lstStyle/>
                    <a:p>
                      <a:pPr algn="l" fontAlgn="b"/>
                      <a:r>
                        <a:rPr lang="en-IE" sz="900" b="0" i="0" u="none" strike="noStrike">
                          <a:solidFill>
                            <a:srgbClr val="000000"/>
                          </a:solidFill>
                          <a:effectLst/>
                          <a:latin typeface="Aptos Narrow" panose="020B0004020202020204" pitchFamily="34" charset="0"/>
                        </a:rPr>
                        <a:t>HSE Dublin and Midlands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13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37.1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46.1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71.7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44.0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34.7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38.3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28.5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058655802"/>
                  </a:ext>
                </a:extLst>
              </a:tr>
              <a:tr h="182880">
                <a:tc>
                  <a:txBody>
                    <a:bodyPr/>
                    <a:lstStyle/>
                    <a:p>
                      <a:pPr algn="l" fontAlgn="b"/>
                      <a:r>
                        <a:rPr lang="en-GB" sz="900" b="0" i="0" u="none" strike="noStrike">
                          <a:solidFill>
                            <a:srgbClr val="000000"/>
                          </a:solidFill>
                          <a:effectLst/>
                          <a:latin typeface="Aptos Narrow" panose="020B0004020202020204" pitchFamily="34" charset="0"/>
                        </a:rPr>
                        <a:t>HSE Dublin and North East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49.3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54.0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81.5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65.5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50.3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36.0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42.2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768865171"/>
                  </a:ext>
                </a:extLst>
              </a:tr>
              <a:tr h="182880">
                <a:tc>
                  <a:txBody>
                    <a:bodyPr/>
                    <a:lstStyle/>
                    <a:p>
                      <a:pPr algn="l" fontAlgn="b"/>
                      <a:r>
                        <a:rPr lang="en-GB" sz="900" b="0" i="0" u="none" strike="noStrike">
                          <a:solidFill>
                            <a:srgbClr val="000000"/>
                          </a:solidFill>
                          <a:effectLst/>
                          <a:latin typeface="Aptos Narrow" panose="020B0004020202020204" pitchFamily="34" charset="0"/>
                        </a:rPr>
                        <a:t>HSE Dublin and South East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15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38.8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43.8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dirty="0">
                          <a:solidFill>
                            <a:srgbClr val="BA1F46"/>
                          </a:solidFill>
                          <a:effectLst/>
                          <a:latin typeface="Calibri" panose="020F0502020204030204" pitchFamily="34" charset="0"/>
                        </a:rPr>
                        <a:t>-</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39.9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42.2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41.9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34.5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669723339"/>
                  </a:ext>
                </a:extLst>
              </a:tr>
              <a:tr h="182880">
                <a:tc>
                  <a:txBody>
                    <a:bodyPr/>
                    <a:lstStyle/>
                    <a:p>
                      <a:pPr algn="l" fontAlgn="b"/>
                      <a:r>
                        <a:rPr lang="en-IE" sz="900" b="0" i="0" u="none" strike="noStrike">
                          <a:solidFill>
                            <a:srgbClr val="000000"/>
                          </a:solidFill>
                          <a:effectLst/>
                          <a:latin typeface="Aptos Narrow" panose="020B0004020202020204" pitchFamily="34" charset="0"/>
                        </a:rPr>
                        <a:t>HSE Midwest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29.8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51.6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dirty="0">
                          <a:solidFill>
                            <a:srgbClr val="BA1F46"/>
                          </a:solidFill>
                          <a:effectLst/>
                          <a:latin typeface="Calibri" panose="020F0502020204030204" pitchFamily="34" charset="0"/>
                        </a:rPr>
                        <a:t>-</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28.4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43.0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37.3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18.0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506930102"/>
                  </a:ext>
                </a:extLst>
              </a:tr>
              <a:tr h="182880">
                <a:tc>
                  <a:txBody>
                    <a:bodyPr/>
                    <a:lstStyle/>
                    <a:p>
                      <a:pPr algn="l" fontAlgn="b"/>
                      <a:r>
                        <a:rPr lang="en-IE" sz="900" b="0" i="0" u="none" strike="noStrike">
                          <a:solidFill>
                            <a:srgbClr val="000000"/>
                          </a:solidFill>
                          <a:effectLst/>
                          <a:latin typeface="Aptos Narrow" panose="020B0004020202020204" pitchFamily="34" charset="0"/>
                        </a:rPr>
                        <a:t>HSE South 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15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35.1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41.7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73.7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29.3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33.6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27.0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44.2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78180904"/>
                  </a:ext>
                </a:extLst>
              </a:tr>
              <a:tr h="182880">
                <a:tc>
                  <a:txBody>
                    <a:bodyPr/>
                    <a:lstStyle/>
                    <a:p>
                      <a:pPr algn="l" fontAlgn="b"/>
                      <a:r>
                        <a:rPr lang="en-GB" sz="900" b="0" i="0" u="none" strike="noStrike">
                          <a:solidFill>
                            <a:srgbClr val="000000"/>
                          </a:solidFill>
                          <a:effectLst/>
                          <a:latin typeface="Aptos Narrow" panose="020B0004020202020204" pitchFamily="34" charset="0"/>
                        </a:rPr>
                        <a:t>HSE West and North 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000000"/>
                          </a:solidFill>
                          <a:effectLst/>
                          <a:latin typeface="Calibri" panose="020F0502020204030204" pitchFamily="34" charset="0"/>
                        </a:rPr>
                        <a:t>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21.3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37.2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100.0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12.7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24.6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18.4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1000" b="0" i="0" u="none" strike="noStrike">
                          <a:solidFill>
                            <a:srgbClr val="BA1F46"/>
                          </a:solidFill>
                          <a:effectLst/>
                          <a:latin typeface="Calibri" panose="020F0502020204030204" pitchFamily="34" charset="0"/>
                        </a:rPr>
                        <a:t>21.2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632066586"/>
                  </a:ext>
                </a:extLst>
              </a:tr>
              <a:tr h="182880">
                <a:tc>
                  <a:txBody>
                    <a:bodyPr/>
                    <a:lstStyle/>
                    <a:p>
                      <a:pPr algn="l" fontAlgn="b"/>
                      <a:r>
                        <a:rPr lang="en-IE" sz="900" b="0" i="0" u="none" strike="noStrike">
                          <a:solidFill>
                            <a:srgbClr val="000000"/>
                          </a:solidFill>
                          <a:effectLst/>
                          <a:latin typeface="Aptos Narrow" panose="020B0004020202020204" pitchFamily="34" charset="0"/>
                        </a:rPr>
                        <a:t>Total-private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000000"/>
                          </a:solidFill>
                          <a:effectLst/>
                          <a:latin typeface="Calibri" panose="020F0502020204030204" pitchFamily="34" charset="0"/>
                        </a:rPr>
                        <a:t>69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37.2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46.1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75.2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39.3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39.5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a:solidFill>
                            <a:srgbClr val="BA1F46"/>
                          </a:solidFill>
                          <a:effectLst/>
                          <a:latin typeface="Calibri" panose="020F0502020204030204" pitchFamily="34" charset="0"/>
                        </a:rPr>
                        <a:t>34.5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000" b="1" i="0" u="none" strike="noStrike" dirty="0">
                          <a:solidFill>
                            <a:srgbClr val="BA1F46"/>
                          </a:solidFill>
                          <a:effectLst/>
                          <a:latin typeface="Calibri" panose="020F0502020204030204" pitchFamily="34" charset="0"/>
                        </a:rPr>
                        <a:t>31.1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3395510"/>
                  </a:ext>
                </a:extLst>
              </a:tr>
            </a:tbl>
          </a:graphicData>
        </a:graphic>
      </p:graphicFrame>
    </p:spTree>
    <p:extLst>
      <p:ext uri="{BB962C8B-B14F-4D97-AF65-F5344CB8AC3E}">
        <p14:creationId xmlns:p14="http://schemas.microsoft.com/office/powerpoint/2010/main" val="390420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EC157-FEE0-817A-FBA2-A93214E3451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933F20D-2B38-8C75-41B3-9C4783FD0C94}"/>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11D3F549-0C75-199F-4534-430C3266CD42}"/>
              </a:ext>
            </a:extLst>
          </p:cNvPr>
          <p:cNvSpPr txBox="1">
            <a:spLocks/>
          </p:cNvSpPr>
          <p:nvPr/>
        </p:nvSpPr>
        <p:spPr>
          <a:xfrm>
            <a:off x="1614479" y="188382"/>
            <a:ext cx="2395544" cy="560713"/>
          </a:xfrm>
          <a:prstGeom prst="rect">
            <a:avLst/>
          </a:prstGeom>
        </p:spPr>
        <p:txBody>
          <a:bodyPr vert="horz" lIns="91440" tIns="45720" rIns="91440" bIns="45720" rtlCol="0" anchor="t">
            <a:normAutofit lnSpcReduction="10000"/>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5 of 13</a:t>
            </a:r>
          </a:p>
        </p:txBody>
      </p:sp>
      <p:cxnSp>
        <p:nvCxnSpPr>
          <p:cNvPr id="14" name="Straight Connector 13">
            <a:extLst>
              <a:ext uri="{FF2B5EF4-FFF2-40B4-BE49-F238E27FC236}">
                <a16:creationId xmlns:a16="http://schemas.microsoft.com/office/drawing/2014/main" id="{89075C71-AB91-86CD-D772-EB02D74D5967}"/>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062F579A-E4B0-D806-A1AE-A7FA8AC028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FD60E22A-03C6-F2D0-A1AF-00A513E6A0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B0F30FDD-9D22-B1C1-6342-82C023DCE698}"/>
              </a:ext>
            </a:extLst>
          </p:cNvPr>
          <p:cNvSpPr txBox="1"/>
          <p:nvPr/>
        </p:nvSpPr>
        <p:spPr>
          <a:xfrm>
            <a:off x="89700" y="2550693"/>
            <a:ext cx="3989979" cy="1814471"/>
          </a:xfrm>
          <a:prstGeom prst="rect">
            <a:avLst/>
          </a:prstGeom>
          <a:noFill/>
        </p:spPr>
        <p:txBody>
          <a:bodyPr wrap="square">
            <a:spAutoFit/>
          </a:bodyPr>
          <a:lstStyle/>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Uptake was generally higher among management &amp; administration in public RCFs (Figures 3a-3f) compared to private RCFs (Figures 4a-4f, see next slide), and this was also true for other categories of staff, apart from medical &amp; dental staff (see graph left in top-right corner).</a:t>
            </a:r>
          </a:p>
        </p:txBody>
      </p:sp>
      <p:sp>
        <p:nvSpPr>
          <p:cNvPr id="25" name="TextBox 24">
            <a:extLst>
              <a:ext uri="{FF2B5EF4-FFF2-40B4-BE49-F238E27FC236}">
                <a16:creationId xmlns:a16="http://schemas.microsoft.com/office/drawing/2014/main" id="{3F3CF4C3-58F0-DD4B-126F-D9032119725F}"/>
              </a:ext>
            </a:extLst>
          </p:cNvPr>
          <p:cNvSpPr txBox="1"/>
          <p:nvPr/>
        </p:nvSpPr>
        <p:spPr>
          <a:xfrm>
            <a:off x="798421" y="903219"/>
            <a:ext cx="3182715" cy="1564018"/>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different categories of staff type and region </a:t>
            </a:r>
            <a:r>
              <a:rPr lang="en-IE" b="1" kern="100" dirty="0">
                <a:solidFill>
                  <a:schemeClr val="bg1"/>
                </a:solidFill>
                <a:latin typeface="Aptos" panose="020B0004020202020204" pitchFamily="34" charset="0"/>
                <a:cs typeface="Times New Roman" panose="02020603050405020304" pitchFamily="18" charset="0"/>
              </a:rPr>
              <a:t>in </a:t>
            </a:r>
            <a:r>
              <a:rPr lang="en-IE" b="1" kern="100" dirty="0">
                <a:solidFill>
                  <a:srgbClr val="FFFF00"/>
                </a:solidFill>
                <a:latin typeface="Aptos" panose="020B0004020202020204" pitchFamily="34" charset="0"/>
                <a:cs typeface="Times New Roman" panose="02020603050405020304" pitchFamily="18" charset="0"/>
              </a:rPr>
              <a:t>public </a:t>
            </a:r>
            <a:r>
              <a:rPr lang="en-IE" b="1" kern="100" dirty="0">
                <a:solidFill>
                  <a:schemeClr val="bg1"/>
                </a:solidFill>
                <a:latin typeface="Aptos" panose="020B0004020202020204" pitchFamily="34" charset="0"/>
                <a:cs typeface="Times New Roman" panose="02020603050405020304" pitchFamily="18" charset="0"/>
              </a:rPr>
              <a:t>RCFs</a:t>
            </a:r>
            <a:endParaRPr lang="en-IE" sz="1800" b="1" kern="100" dirty="0">
              <a:solidFill>
                <a:schemeClr val="bg1"/>
              </a:solidFill>
              <a:latin typeface="Aptos" panose="020B0004020202020204" pitchFamily="34" charset="0"/>
              <a:cs typeface="Times New Roman" panose="02020603050405020304" pitchFamily="18" charset="0"/>
            </a:endParaRPr>
          </a:p>
        </p:txBody>
      </p:sp>
      <p:pic>
        <p:nvPicPr>
          <p:cNvPr id="26" name="Picture 25">
            <a:extLst>
              <a:ext uri="{FF2B5EF4-FFF2-40B4-BE49-F238E27FC236}">
                <a16:creationId xmlns:a16="http://schemas.microsoft.com/office/drawing/2014/main" id="{DE568FE2-DBDD-112A-ED14-7F94F12302C5}"/>
              </a:ext>
            </a:extLst>
          </p:cNvPr>
          <p:cNvPicPr>
            <a:picLocks noChangeAspect="1"/>
          </p:cNvPicPr>
          <p:nvPr/>
        </p:nvPicPr>
        <p:blipFill rotWithShape="1">
          <a:blip r:embed="rId5"/>
          <a:srcRect l="19780" t="6048" r="17478" b="12714"/>
          <a:stretch/>
        </p:blipFill>
        <p:spPr>
          <a:xfrm>
            <a:off x="286436" y="1027510"/>
            <a:ext cx="477157" cy="660583"/>
          </a:xfrm>
          <a:prstGeom prst="rect">
            <a:avLst/>
          </a:prstGeom>
        </p:spPr>
      </p:pic>
      <p:sp>
        <p:nvSpPr>
          <p:cNvPr id="31" name="TextBox 30">
            <a:extLst>
              <a:ext uri="{FF2B5EF4-FFF2-40B4-BE49-F238E27FC236}">
                <a16:creationId xmlns:a16="http://schemas.microsoft.com/office/drawing/2014/main" id="{9E8B8D1C-0093-AC81-9A59-C9788396A0C9}"/>
              </a:ext>
            </a:extLst>
          </p:cNvPr>
          <p:cNvSpPr txBox="1"/>
          <p:nvPr/>
        </p:nvSpPr>
        <p:spPr>
          <a:xfrm>
            <a:off x="4348616" y="69683"/>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Figures 3a-3f. Uptake among HCWs for the seaso</a:t>
            </a:r>
            <a:r>
              <a:rPr lang="en-IE" sz="1400" b="1" dirty="0">
                <a:solidFill>
                  <a:srgbClr val="BA1F46"/>
                </a:solidFill>
                <a:latin typeface="Calibri" panose="020F0502020204030204" pitchFamily="34" charset="0"/>
                <a:ea typeface="Calibri" panose="020F0502020204030204" pitchFamily="34" charset="0"/>
              </a:rPr>
              <a:t>nal influenza vaccine by </a:t>
            </a:r>
            <a:r>
              <a:rPr lang="en-IE" sz="1400" b="1" u="sng" dirty="0">
                <a:solidFill>
                  <a:srgbClr val="BA1F46"/>
                </a:solidFill>
                <a:latin typeface="Calibri" panose="020F0502020204030204" pitchFamily="34" charset="0"/>
                <a:ea typeface="Calibri" panose="020F0502020204030204" pitchFamily="34" charset="0"/>
              </a:rPr>
              <a:t>public</a:t>
            </a:r>
            <a:r>
              <a:rPr lang="en-IE" sz="1400" b="1" dirty="0">
                <a:solidFill>
                  <a:srgbClr val="BA1F46"/>
                </a:solidFill>
                <a:latin typeface="Calibri" panose="020F0502020204030204" pitchFamily="34" charset="0"/>
                <a:ea typeface="Calibri" panose="020F0502020204030204" pitchFamily="34" charset="0"/>
              </a:rPr>
              <a:t> RCF, region and staff type, 2025-2026 season</a:t>
            </a:r>
          </a:p>
        </p:txBody>
      </p:sp>
      <p:pic>
        <p:nvPicPr>
          <p:cNvPr id="22" name="Picture 21">
            <a:extLst>
              <a:ext uri="{FF2B5EF4-FFF2-40B4-BE49-F238E27FC236}">
                <a16:creationId xmlns:a16="http://schemas.microsoft.com/office/drawing/2014/main" id="{63EDFDF2-AAAD-6693-7FE2-A4FBBE0B049E}"/>
              </a:ext>
            </a:extLst>
          </p:cNvPr>
          <p:cNvPicPr>
            <a:picLocks noChangeAspect="1"/>
          </p:cNvPicPr>
          <p:nvPr/>
        </p:nvPicPr>
        <p:blipFill>
          <a:blip r:embed="rId6"/>
          <a:stretch>
            <a:fillRect/>
          </a:stretch>
        </p:blipFill>
        <p:spPr>
          <a:xfrm>
            <a:off x="4200246" y="495013"/>
            <a:ext cx="7915656" cy="6374892"/>
          </a:xfrm>
          <a:prstGeom prst="rect">
            <a:avLst/>
          </a:prstGeom>
        </p:spPr>
      </p:pic>
    </p:spTree>
    <p:extLst>
      <p:ext uri="{BB962C8B-B14F-4D97-AF65-F5344CB8AC3E}">
        <p14:creationId xmlns:p14="http://schemas.microsoft.com/office/powerpoint/2010/main" val="92302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80D6C-20AC-38E6-6721-0F271F6A2A7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43E8E9C-C598-CE9E-EDD9-20ACCEB56D7A}"/>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952BE848-C9A0-84B2-5BD1-77A807ECDCC9}"/>
              </a:ext>
            </a:extLst>
          </p:cNvPr>
          <p:cNvSpPr txBox="1">
            <a:spLocks/>
          </p:cNvSpPr>
          <p:nvPr/>
        </p:nvSpPr>
        <p:spPr>
          <a:xfrm>
            <a:off x="1614479" y="188382"/>
            <a:ext cx="2395544" cy="614746"/>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6 of 13</a:t>
            </a:r>
          </a:p>
        </p:txBody>
      </p:sp>
      <p:cxnSp>
        <p:nvCxnSpPr>
          <p:cNvPr id="14" name="Straight Connector 13">
            <a:extLst>
              <a:ext uri="{FF2B5EF4-FFF2-40B4-BE49-F238E27FC236}">
                <a16:creationId xmlns:a16="http://schemas.microsoft.com/office/drawing/2014/main" id="{448C505E-51FB-1B4A-02AA-06555428F241}"/>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8ABE0886-8805-4F42-F8B3-92A7052A27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0C7A4DAF-2125-FD38-1C18-D79B8EEE5D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FC9C7C5E-D85D-D746-9E98-266723BE8D48}"/>
              </a:ext>
            </a:extLst>
          </p:cNvPr>
          <p:cNvSpPr txBox="1"/>
          <p:nvPr/>
        </p:nvSpPr>
        <p:spPr>
          <a:xfrm>
            <a:off x="78965" y="2490722"/>
            <a:ext cx="3989979" cy="575670"/>
          </a:xfrm>
          <a:prstGeom prst="rect">
            <a:avLst/>
          </a:prstGeom>
          <a:noFill/>
        </p:spPr>
        <p:txBody>
          <a:bodyPr wrap="square">
            <a:spAutoFit/>
          </a:bodyPr>
          <a:lstStyle/>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Among private RCFs, uptake was highest  in </a:t>
            </a:r>
            <a:r>
              <a:rPr lang="en-IE" sz="1400" dirty="0">
                <a:solidFill>
                  <a:schemeClr val="bg1"/>
                </a:solidFill>
                <a:latin typeface="Aptos" panose="020B0004020202020204" pitchFamily="34" charset="0"/>
              </a:rPr>
              <a:t>medical  and dental staff </a:t>
            </a:r>
            <a:r>
              <a:rPr lang="en-GB" sz="1400" dirty="0">
                <a:solidFill>
                  <a:schemeClr val="bg1"/>
                </a:solidFill>
                <a:latin typeface="Aptos" panose="020B0004020202020204" pitchFamily="34" charset="0"/>
              </a:rPr>
              <a:t>(Figures 4a-4f).</a:t>
            </a:r>
          </a:p>
        </p:txBody>
      </p:sp>
      <p:sp>
        <p:nvSpPr>
          <p:cNvPr id="25" name="TextBox 24">
            <a:extLst>
              <a:ext uri="{FF2B5EF4-FFF2-40B4-BE49-F238E27FC236}">
                <a16:creationId xmlns:a16="http://schemas.microsoft.com/office/drawing/2014/main" id="{C6818DE6-66C9-6E14-B939-3349F0C3C13C}"/>
              </a:ext>
            </a:extLst>
          </p:cNvPr>
          <p:cNvSpPr txBox="1"/>
          <p:nvPr/>
        </p:nvSpPr>
        <p:spPr>
          <a:xfrm>
            <a:off x="728648" y="847603"/>
            <a:ext cx="3182715" cy="1564018"/>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different categories of staff type and region in </a:t>
            </a:r>
            <a:r>
              <a:rPr lang="en-IE" b="1" kern="100" dirty="0">
                <a:solidFill>
                  <a:schemeClr val="accent2">
                    <a:lumMod val="60000"/>
                    <a:lumOff val="40000"/>
                  </a:schemeClr>
                </a:solidFill>
                <a:latin typeface="Aptos" panose="020B0004020202020204" pitchFamily="34" charset="0"/>
                <a:cs typeface="Times New Roman" panose="02020603050405020304" pitchFamily="18" charset="0"/>
              </a:rPr>
              <a:t>private</a:t>
            </a:r>
            <a:r>
              <a:rPr lang="en-IE" b="1" kern="100" dirty="0">
                <a:solidFill>
                  <a:schemeClr val="bg1"/>
                </a:solidFill>
                <a:latin typeface="Aptos" panose="020B0004020202020204" pitchFamily="34" charset="0"/>
                <a:cs typeface="Times New Roman" panose="02020603050405020304" pitchFamily="18" charset="0"/>
              </a:rPr>
              <a:t> RCFs</a:t>
            </a:r>
            <a:endParaRPr lang="en-IE" sz="1800" b="1" kern="100" dirty="0">
              <a:solidFill>
                <a:schemeClr val="bg1"/>
              </a:solidFill>
              <a:latin typeface="Aptos" panose="020B0004020202020204" pitchFamily="34" charset="0"/>
              <a:cs typeface="Times New Roman" panose="02020603050405020304" pitchFamily="18" charset="0"/>
            </a:endParaRPr>
          </a:p>
        </p:txBody>
      </p:sp>
      <p:pic>
        <p:nvPicPr>
          <p:cNvPr id="26" name="Picture 25">
            <a:extLst>
              <a:ext uri="{FF2B5EF4-FFF2-40B4-BE49-F238E27FC236}">
                <a16:creationId xmlns:a16="http://schemas.microsoft.com/office/drawing/2014/main" id="{68FE7AE6-B3E4-977E-E506-2ADD3C8FAE4F}"/>
              </a:ext>
            </a:extLst>
          </p:cNvPr>
          <p:cNvPicPr>
            <a:picLocks noChangeAspect="1"/>
          </p:cNvPicPr>
          <p:nvPr/>
        </p:nvPicPr>
        <p:blipFill rotWithShape="1">
          <a:blip r:embed="rId5"/>
          <a:srcRect l="19780" t="6048" r="17478" b="12714"/>
          <a:stretch/>
        </p:blipFill>
        <p:spPr>
          <a:xfrm>
            <a:off x="181835" y="978215"/>
            <a:ext cx="477157" cy="660583"/>
          </a:xfrm>
          <a:prstGeom prst="rect">
            <a:avLst/>
          </a:prstGeom>
        </p:spPr>
      </p:pic>
      <p:sp>
        <p:nvSpPr>
          <p:cNvPr id="4" name="TextBox 3">
            <a:extLst>
              <a:ext uri="{FF2B5EF4-FFF2-40B4-BE49-F238E27FC236}">
                <a16:creationId xmlns:a16="http://schemas.microsoft.com/office/drawing/2014/main" id="{ECE88EB3-A20D-9FA4-9057-585991706EDA}"/>
              </a:ext>
            </a:extLst>
          </p:cNvPr>
          <p:cNvSpPr txBox="1"/>
          <p:nvPr/>
        </p:nvSpPr>
        <p:spPr>
          <a:xfrm>
            <a:off x="4228048" y="163683"/>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Figures 4a-4f. Uptake among HCWs for the seaso</a:t>
            </a:r>
            <a:r>
              <a:rPr lang="en-IE" sz="1400" b="1" dirty="0">
                <a:solidFill>
                  <a:srgbClr val="BA1F46"/>
                </a:solidFill>
                <a:latin typeface="Calibri" panose="020F0502020204030204" pitchFamily="34" charset="0"/>
                <a:ea typeface="Calibri" panose="020F0502020204030204" pitchFamily="34" charset="0"/>
              </a:rPr>
              <a:t>nal influenza vaccine by </a:t>
            </a:r>
            <a:r>
              <a:rPr lang="en-IE" sz="1400" b="1" u="sng" dirty="0">
                <a:solidFill>
                  <a:srgbClr val="BA1F46"/>
                </a:solidFill>
                <a:latin typeface="Calibri" panose="020F0502020204030204" pitchFamily="34" charset="0"/>
                <a:ea typeface="Calibri" panose="020F0502020204030204" pitchFamily="34" charset="0"/>
              </a:rPr>
              <a:t>non-HSE/private </a:t>
            </a:r>
            <a:r>
              <a:rPr lang="en-IE" sz="1400" b="1" dirty="0">
                <a:solidFill>
                  <a:srgbClr val="BA1F46"/>
                </a:solidFill>
                <a:latin typeface="Calibri" panose="020F0502020204030204" pitchFamily="34" charset="0"/>
                <a:ea typeface="Calibri" panose="020F0502020204030204" pitchFamily="34" charset="0"/>
              </a:rPr>
              <a:t>RCF, region RCF and staff type, 2025-2026 season</a:t>
            </a:r>
          </a:p>
        </p:txBody>
      </p:sp>
      <p:pic>
        <p:nvPicPr>
          <p:cNvPr id="5" name="Picture 4">
            <a:extLst>
              <a:ext uri="{FF2B5EF4-FFF2-40B4-BE49-F238E27FC236}">
                <a16:creationId xmlns:a16="http://schemas.microsoft.com/office/drawing/2014/main" id="{073C62CB-41C5-1D88-DDD1-A59A1F033D4A}"/>
              </a:ext>
            </a:extLst>
          </p:cNvPr>
          <p:cNvPicPr>
            <a:picLocks noChangeAspect="1"/>
          </p:cNvPicPr>
          <p:nvPr/>
        </p:nvPicPr>
        <p:blipFill>
          <a:blip r:embed="rId6"/>
          <a:stretch>
            <a:fillRect/>
          </a:stretch>
        </p:blipFill>
        <p:spPr>
          <a:xfrm>
            <a:off x="4228048" y="686903"/>
            <a:ext cx="7889748" cy="6179820"/>
          </a:xfrm>
          <a:prstGeom prst="rect">
            <a:avLst/>
          </a:prstGeom>
        </p:spPr>
      </p:pic>
    </p:spTree>
    <p:extLst>
      <p:ext uri="{BB962C8B-B14F-4D97-AF65-F5344CB8AC3E}">
        <p14:creationId xmlns:p14="http://schemas.microsoft.com/office/powerpoint/2010/main" val="94005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316EA-FC64-E85E-C5C6-27E3242545E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7581D6D-30B4-4F25-C8D3-333DCEE0B4C1}"/>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1777EF38-4F43-1B0D-9787-3A10896F791C}"/>
              </a:ext>
            </a:extLst>
          </p:cNvPr>
          <p:cNvSpPr txBox="1">
            <a:spLocks/>
          </p:cNvSpPr>
          <p:nvPr/>
        </p:nvSpPr>
        <p:spPr>
          <a:xfrm>
            <a:off x="1614479" y="188382"/>
            <a:ext cx="2395544" cy="525124"/>
          </a:xfrm>
          <a:prstGeom prst="rect">
            <a:avLst/>
          </a:prstGeom>
        </p:spPr>
        <p:txBody>
          <a:bodyPr vert="horz" lIns="91440" tIns="45720" rIns="91440" bIns="45720" rtlCol="0" anchor="t">
            <a:normAutofit lnSpcReduction="10000"/>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7 of 13</a:t>
            </a:r>
          </a:p>
        </p:txBody>
      </p:sp>
      <p:cxnSp>
        <p:nvCxnSpPr>
          <p:cNvPr id="14" name="Straight Connector 13">
            <a:extLst>
              <a:ext uri="{FF2B5EF4-FFF2-40B4-BE49-F238E27FC236}">
                <a16:creationId xmlns:a16="http://schemas.microsoft.com/office/drawing/2014/main" id="{0F31DB09-ABF8-EF33-8F2C-55E330B7BAF0}"/>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F06CCBC4-4167-7947-7EEB-E82467CC5B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BCE0C08A-25DF-A142-C7AB-98665B8757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606D0A04-78BD-7778-C23E-EE8FBF533542}"/>
              </a:ext>
            </a:extLst>
          </p:cNvPr>
          <p:cNvSpPr txBox="1"/>
          <p:nvPr/>
        </p:nvSpPr>
        <p:spPr>
          <a:xfrm>
            <a:off x="94505" y="1815595"/>
            <a:ext cx="3989979" cy="1071191"/>
          </a:xfrm>
          <a:prstGeom prst="rect">
            <a:avLst/>
          </a:prstGeom>
          <a:noFill/>
        </p:spPr>
        <p:txBody>
          <a:bodyPr wrap="square">
            <a:spAutoFit/>
          </a:bodyPr>
          <a:lstStyle/>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No public or private RCF had a seasonal  influenza vaccine uptake that was significantly different  from the overall uptake (Figures 5a, 5b).</a:t>
            </a:r>
          </a:p>
        </p:txBody>
      </p:sp>
      <p:sp>
        <p:nvSpPr>
          <p:cNvPr id="25" name="TextBox 24">
            <a:extLst>
              <a:ext uri="{FF2B5EF4-FFF2-40B4-BE49-F238E27FC236}">
                <a16:creationId xmlns:a16="http://schemas.microsoft.com/office/drawing/2014/main" id="{ACD3C50C-2416-6015-CD56-88CB5FDAB60D}"/>
              </a:ext>
            </a:extLst>
          </p:cNvPr>
          <p:cNvSpPr txBox="1"/>
          <p:nvPr/>
        </p:nvSpPr>
        <p:spPr>
          <a:xfrm>
            <a:off x="817171" y="844303"/>
            <a:ext cx="3182715" cy="971292"/>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by region</a:t>
            </a:r>
          </a:p>
        </p:txBody>
      </p:sp>
      <p:pic>
        <p:nvPicPr>
          <p:cNvPr id="26" name="Picture 25">
            <a:extLst>
              <a:ext uri="{FF2B5EF4-FFF2-40B4-BE49-F238E27FC236}">
                <a16:creationId xmlns:a16="http://schemas.microsoft.com/office/drawing/2014/main" id="{3252A84E-99A3-E3DA-52B8-E66E57F6670B}"/>
              </a:ext>
            </a:extLst>
          </p:cNvPr>
          <p:cNvPicPr>
            <a:picLocks noChangeAspect="1"/>
          </p:cNvPicPr>
          <p:nvPr/>
        </p:nvPicPr>
        <p:blipFill rotWithShape="1">
          <a:blip r:embed="rId5"/>
          <a:srcRect l="19780" t="6048" r="17478" b="12714"/>
          <a:stretch/>
        </p:blipFill>
        <p:spPr>
          <a:xfrm>
            <a:off x="236784" y="995010"/>
            <a:ext cx="477157" cy="660583"/>
          </a:xfrm>
          <a:prstGeom prst="rect">
            <a:avLst/>
          </a:prstGeom>
        </p:spPr>
      </p:pic>
      <p:sp>
        <p:nvSpPr>
          <p:cNvPr id="31" name="TextBox 30">
            <a:extLst>
              <a:ext uri="{FF2B5EF4-FFF2-40B4-BE49-F238E27FC236}">
                <a16:creationId xmlns:a16="http://schemas.microsoft.com/office/drawing/2014/main" id="{8A3C4A54-D2E2-A820-1A17-1EB5FDBFF2E5}"/>
              </a:ext>
            </a:extLst>
          </p:cNvPr>
          <p:cNvSpPr txBox="1"/>
          <p:nvPr/>
        </p:nvSpPr>
        <p:spPr>
          <a:xfrm>
            <a:off x="4348616" y="69683"/>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Figure 5a. Uptake among HCWs for the seaso</a:t>
            </a:r>
            <a:r>
              <a:rPr lang="en-IE" sz="1400" b="1" dirty="0">
                <a:solidFill>
                  <a:srgbClr val="BA1F46"/>
                </a:solidFill>
                <a:latin typeface="Calibri" panose="020F0502020204030204" pitchFamily="34" charset="0"/>
                <a:ea typeface="Calibri" panose="020F0502020204030204" pitchFamily="34" charset="0"/>
              </a:rPr>
              <a:t>nal influenza vaccine by </a:t>
            </a:r>
            <a:r>
              <a:rPr lang="en-IE" sz="1400" b="1" u="sng" dirty="0">
                <a:solidFill>
                  <a:srgbClr val="BA1F46"/>
                </a:solidFill>
                <a:latin typeface="Calibri" panose="020F0502020204030204" pitchFamily="34" charset="0"/>
                <a:ea typeface="Calibri" panose="020F0502020204030204" pitchFamily="34" charset="0"/>
              </a:rPr>
              <a:t>public</a:t>
            </a:r>
            <a:r>
              <a:rPr lang="en-IE" sz="1400" b="1" dirty="0">
                <a:solidFill>
                  <a:srgbClr val="BA1F46"/>
                </a:solidFill>
                <a:latin typeface="Calibri" panose="020F0502020204030204" pitchFamily="34" charset="0"/>
                <a:ea typeface="Calibri" panose="020F0502020204030204" pitchFamily="34" charset="0"/>
              </a:rPr>
              <a:t> RCF and region, 2025-2026 season, with 95% CIs</a:t>
            </a:r>
          </a:p>
        </p:txBody>
      </p:sp>
      <p:sp>
        <p:nvSpPr>
          <p:cNvPr id="5" name="TextBox 4">
            <a:extLst>
              <a:ext uri="{FF2B5EF4-FFF2-40B4-BE49-F238E27FC236}">
                <a16:creationId xmlns:a16="http://schemas.microsoft.com/office/drawing/2014/main" id="{5ED7B4FA-4633-3D02-4452-B728123F0A08}"/>
              </a:ext>
            </a:extLst>
          </p:cNvPr>
          <p:cNvSpPr txBox="1"/>
          <p:nvPr/>
        </p:nvSpPr>
        <p:spPr>
          <a:xfrm>
            <a:off x="4348616" y="3444653"/>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Figure 5b. Uptake among HCWs for the seaso</a:t>
            </a:r>
            <a:r>
              <a:rPr lang="en-IE" sz="1400" b="1" dirty="0">
                <a:solidFill>
                  <a:srgbClr val="BA1F46"/>
                </a:solidFill>
                <a:latin typeface="Calibri" panose="020F0502020204030204" pitchFamily="34" charset="0"/>
                <a:ea typeface="Calibri" panose="020F0502020204030204" pitchFamily="34" charset="0"/>
              </a:rPr>
              <a:t>nal influenza vaccine by </a:t>
            </a:r>
            <a:r>
              <a:rPr lang="en-IE" sz="1400" b="1" u="sng" dirty="0">
                <a:solidFill>
                  <a:srgbClr val="BA1F46"/>
                </a:solidFill>
                <a:latin typeface="Calibri" panose="020F0502020204030204" pitchFamily="34" charset="0"/>
                <a:ea typeface="Calibri" panose="020F0502020204030204" pitchFamily="34" charset="0"/>
              </a:rPr>
              <a:t>private</a:t>
            </a:r>
            <a:r>
              <a:rPr lang="en-IE" sz="1400" b="1" dirty="0">
                <a:solidFill>
                  <a:srgbClr val="BA1F46"/>
                </a:solidFill>
                <a:latin typeface="Calibri" panose="020F0502020204030204" pitchFamily="34" charset="0"/>
                <a:ea typeface="Calibri" panose="020F0502020204030204" pitchFamily="34" charset="0"/>
              </a:rPr>
              <a:t> RCF and region, 2025-2026 season, with 95% CIs</a:t>
            </a:r>
          </a:p>
        </p:txBody>
      </p:sp>
      <p:pic>
        <p:nvPicPr>
          <p:cNvPr id="6" name="Picture 5">
            <a:extLst>
              <a:ext uri="{FF2B5EF4-FFF2-40B4-BE49-F238E27FC236}">
                <a16:creationId xmlns:a16="http://schemas.microsoft.com/office/drawing/2014/main" id="{B6A15141-79C2-C185-91A6-B2B0A235347A}"/>
              </a:ext>
            </a:extLst>
          </p:cNvPr>
          <p:cNvPicPr>
            <a:picLocks noChangeAspect="1"/>
          </p:cNvPicPr>
          <p:nvPr/>
        </p:nvPicPr>
        <p:blipFill>
          <a:blip r:embed="rId6"/>
          <a:stretch>
            <a:fillRect/>
          </a:stretch>
        </p:blipFill>
        <p:spPr>
          <a:xfrm>
            <a:off x="4276349" y="779766"/>
            <a:ext cx="7734300" cy="2478024"/>
          </a:xfrm>
          <a:prstGeom prst="rect">
            <a:avLst/>
          </a:prstGeom>
        </p:spPr>
      </p:pic>
      <p:pic>
        <p:nvPicPr>
          <p:cNvPr id="10" name="Picture 9">
            <a:extLst>
              <a:ext uri="{FF2B5EF4-FFF2-40B4-BE49-F238E27FC236}">
                <a16:creationId xmlns:a16="http://schemas.microsoft.com/office/drawing/2014/main" id="{11F957F5-11FD-5E56-ACC8-774337786288}"/>
              </a:ext>
            </a:extLst>
          </p:cNvPr>
          <p:cNvPicPr>
            <a:picLocks noChangeAspect="1"/>
          </p:cNvPicPr>
          <p:nvPr/>
        </p:nvPicPr>
        <p:blipFill>
          <a:blip r:embed="rId7"/>
          <a:stretch>
            <a:fillRect/>
          </a:stretch>
        </p:blipFill>
        <p:spPr>
          <a:xfrm>
            <a:off x="4218349" y="4074414"/>
            <a:ext cx="7586472" cy="2476500"/>
          </a:xfrm>
          <a:prstGeom prst="rect">
            <a:avLst/>
          </a:prstGeom>
        </p:spPr>
      </p:pic>
    </p:spTree>
    <p:extLst>
      <p:ext uri="{BB962C8B-B14F-4D97-AF65-F5344CB8AC3E}">
        <p14:creationId xmlns:p14="http://schemas.microsoft.com/office/powerpoint/2010/main" val="158410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5315F718-02AC-A809-76D5-DA8376498A74}"/>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5F61A83-179E-459D-88BE-B0F054440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7420EB3D-6B44-C6AB-1A7A-5F78CDB117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16A34265-C2B4-8308-7B92-A99A271C8919}"/>
              </a:ext>
            </a:extLst>
          </p:cNvPr>
          <p:cNvSpPr txBox="1"/>
          <p:nvPr/>
        </p:nvSpPr>
        <p:spPr>
          <a:xfrm>
            <a:off x="20044" y="2243867"/>
            <a:ext cx="3989979" cy="1814471"/>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A mixed trend in seasonal influenza vaccine uptake is evident across in public RCFs in all regions (Figure 6a-6f). Apart from the South West, all regions registered an increase in uptake in 2025-2026, some more so than others, such as Dublin and South East and the Midwest.</a:t>
            </a:r>
          </a:p>
        </p:txBody>
      </p:sp>
      <p:pic>
        <p:nvPicPr>
          <p:cNvPr id="3" name="Graphic 2" descr="Immunity outline">
            <a:extLst>
              <a:ext uri="{FF2B5EF4-FFF2-40B4-BE49-F238E27FC236}">
                <a16:creationId xmlns:a16="http://schemas.microsoft.com/office/drawing/2014/main" id="{BEF102C2-DC82-6984-6910-9F9C214FED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195" y="900357"/>
            <a:ext cx="528596" cy="528596"/>
          </a:xfrm>
          <a:prstGeom prst="rect">
            <a:avLst/>
          </a:prstGeom>
        </p:spPr>
      </p:pic>
      <p:sp>
        <p:nvSpPr>
          <p:cNvPr id="4" name="TextBox 3">
            <a:extLst>
              <a:ext uri="{FF2B5EF4-FFF2-40B4-BE49-F238E27FC236}">
                <a16:creationId xmlns:a16="http://schemas.microsoft.com/office/drawing/2014/main" id="{8895B4B9-EF29-CB59-38AF-E9DEF39E6B22}"/>
              </a:ext>
            </a:extLst>
          </p:cNvPr>
          <p:cNvSpPr txBox="1"/>
          <p:nvPr/>
        </p:nvSpPr>
        <p:spPr>
          <a:xfrm>
            <a:off x="627328" y="900357"/>
            <a:ext cx="3140771" cy="1267655"/>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by region</a:t>
            </a:r>
            <a:r>
              <a:rPr lang="en-IE" b="1" kern="100" dirty="0">
                <a:solidFill>
                  <a:schemeClr val="bg1"/>
                </a:solidFill>
                <a:latin typeface="Aptos" panose="020B0004020202020204" pitchFamily="34" charset="0"/>
                <a:cs typeface="Times New Roman" panose="02020603050405020304" pitchFamily="18" charset="0"/>
              </a:rPr>
              <a:t> in </a:t>
            </a:r>
            <a:r>
              <a:rPr lang="en-IE" b="1" kern="100" dirty="0">
                <a:solidFill>
                  <a:srgbClr val="FFFF00"/>
                </a:solidFill>
                <a:latin typeface="Aptos" panose="020B0004020202020204" pitchFamily="34" charset="0"/>
                <a:cs typeface="Times New Roman" panose="02020603050405020304" pitchFamily="18" charset="0"/>
              </a:rPr>
              <a:t>public </a:t>
            </a:r>
            <a:r>
              <a:rPr lang="en-IE" b="1" kern="100" dirty="0">
                <a:solidFill>
                  <a:schemeClr val="bg1"/>
                </a:solidFill>
                <a:latin typeface="Aptos" panose="020B0004020202020204" pitchFamily="34" charset="0"/>
                <a:cs typeface="Times New Roman" panose="02020603050405020304" pitchFamily="18" charset="0"/>
              </a:rPr>
              <a:t>RCFs</a:t>
            </a:r>
            <a:r>
              <a:rPr lang="en-IE" sz="1800" b="1" kern="100" dirty="0">
                <a:solidFill>
                  <a:schemeClr val="bg1"/>
                </a:solidFill>
                <a:latin typeface="Aptos" panose="020B0004020202020204" pitchFamily="34" charset="0"/>
                <a:cs typeface="Times New Roman" panose="02020603050405020304" pitchFamily="18" charset="0"/>
              </a:rPr>
              <a:t>-Seasonal Trends</a:t>
            </a:r>
          </a:p>
        </p:txBody>
      </p:sp>
      <p:sp>
        <p:nvSpPr>
          <p:cNvPr id="6" name="TextBox 5">
            <a:extLst>
              <a:ext uri="{FF2B5EF4-FFF2-40B4-BE49-F238E27FC236}">
                <a16:creationId xmlns:a16="http://schemas.microsoft.com/office/drawing/2014/main" id="{FD1E1670-209C-448D-BD9E-CD9F590694FA}"/>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Figures 6a-6f. Percentage uptake of seasonal influenza vaccine among HCWs by public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RCF, r</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egion and season, 2011-2012 to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8">
            <a:extLst>
              <a:ext uri="{FF2B5EF4-FFF2-40B4-BE49-F238E27FC236}">
                <a16:creationId xmlns:a16="http://schemas.microsoft.com/office/drawing/2014/main" id="{E43532EF-5827-CB23-539D-FBFB6F978F91}"/>
              </a:ext>
            </a:extLst>
          </p:cNvPr>
          <p:cNvSpPr txBox="1">
            <a:spLocks/>
          </p:cNvSpPr>
          <p:nvPr/>
        </p:nvSpPr>
        <p:spPr>
          <a:xfrm>
            <a:off x="1614479" y="188382"/>
            <a:ext cx="2395544" cy="525124"/>
          </a:xfrm>
          <a:prstGeom prst="rect">
            <a:avLst/>
          </a:prstGeom>
        </p:spPr>
        <p:txBody>
          <a:bodyPr vert="horz" lIns="91440" tIns="45720" rIns="91440" bIns="45720" rtlCol="0" anchor="t">
            <a:normAutofit lnSpcReduction="10000"/>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8 of 15</a:t>
            </a:r>
          </a:p>
        </p:txBody>
      </p:sp>
      <p:pic>
        <p:nvPicPr>
          <p:cNvPr id="16" name="Picture 15">
            <a:extLst>
              <a:ext uri="{FF2B5EF4-FFF2-40B4-BE49-F238E27FC236}">
                <a16:creationId xmlns:a16="http://schemas.microsoft.com/office/drawing/2014/main" id="{7058DC24-922A-DBBF-0FD0-93EBF1240F9B}"/>
              </a:ext>
            </a:extLst>
          </p:cNvPr>
          <p:cNvPicPr>
            <a:picLocks noChangeAspect="1"/>
          </p:cNvPicPr>
          <p:nvPr/>
        </p:nvPicPr>
        <p:blipFill>
          <a:blip r:embed="rId6"/>
          <a:stretch>
            <a:fillRect/>
          </a:stretch>
        </p:blipFill>
        <p:spPr>
          <a:xfrm>
            <a:off x="4282866" y="450178"/>
            <a:ext cx="7687056" cy="6400800"/>
          </a:xfrm>
          <a:prstGeom prst="rect">
            <a:avLst/>
          </a:prstGeom>
        </p:spPr>
      </p:pic>
    </p:spTree>
    <p:extLst>
      <p:ext uri="{BB962C8B-B14F-4D97-AF65-F5344CB8AC3E}">
        <p14:creationId xmlns:p14="http://schemas.microsoft.com/office/powerpoint/2010/main" val="1024187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A6557-9A8F-DD91-0C71-28F97B1E128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F0F6F47-A1DB-451D-6AD9-6F12E32C4F2B}"/>
              </a:ext>
            </a:extLst>
          </p:cNvPr>
          <p:cNvSpPr/>
          <p:nvPr/>
        </p:nvSpPr>
        <p:spPr>
          <a:xfrm>
            <a:off x="-6083" y="0"/>
            <a:ext cx="4181844" cy="6857999"/>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E0DBA25E-E6E3-E150-3DE3-D8A39F7E4BBB}"/>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84624E56-5A6E-2CAF-EAF5-68A945C958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1717D16C-F091-7ED2-7852-49A2885C6C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C1FF8663-DC25-A534-FE77-3AF898FCC6A4}"/>
              </a:ext>
            </a:extLst>
          </p:cNvPr>
          <p:cNvSpPr txBox="1"/>
          <p:nvPr/>
        </p:nvSpPr>
        <p:spPr>
          <a:xfrm>
            <a:off x="89849" y="2241338"/>
            <a:ext cx="3989979" cy="2985433"/>
          </a:xfrm>
          <a:prstGeom prst="rect">
            <a:avLst/>
          </a:prstGeom>
          <a:noFill/>
        </p:spPr>
        <p:txBody>
          <a:bodyPr wrap="square">
            <a:spAutoFit/>
          </a:bodyPr>
          <a:lstStyle/>
          <a:p>
            <a:pPr marL="171450" indent="-171450">
              <a:buFont typeface="Arial" panose="020B0604020202020204" pitchFamily="34" charset="0"/>
              <a:buChar char="•"/>
            </a:pPr>
            <a:r>
              <a:rPr lang="en-GB" sz="1400" dirty="0">
                <a:solidFill>
                  <a:schemeClr val="bg1"/>
                </a:solidFill>
              </a:rPr>
              <a:t>A funnel chart was applied to  the influenza vaccine uptake among HCWs in  the participating RCFs  to identify  the true performance outliers by accounting for differences in RCF size (sample size variation).</a:t>
            </a:r>
          </a:p>
          <a:p>
            <a:pPr marL="171450" marR="0" indent="-171450" algn="l" rtl="0">
              <a:buFont typeface="Arial" panose="020B0604020202020204" pitchFamily="34" charset="0"/>
              <a:buChar char="•"/>
            </a:pPr>
            <a:r>
              <a:rPr lang="en-GB" sz="1400" b="0" i="0" u="none" strike="noStrike" baseline="0" dirty="0">
                <a:solidFill>
                  <a:schemeClr val="bg1"/>
                </a:solidFill>
              </a:rPr>
              <a:t>Four public RCFs reported a seasonal influenza vaccine uptake that was significantly above the </a:t>
            </a:r>
            <a:r>
              <a:rPr lang="en-GB" sz="1400" dirty="0">
                <a:solidFill>
                  <a:schemeClr val="bg1"/>
                </a:solidFill>
              </a:rPr>
              <a:t>overall </a:t>
            </a:r>
            <a:r>
              <a:rPr lang="en-GB" sz="1400" b="0" i="0" u="none" strike="noStrike" baseline="0" dirty="0">
                <a:solidFill>
                  <a:schemeClr val="bg1"/>
                </a:solidFill>
              </a:rPr>
              <a:t>uptake of 42.9% (shown </a:t>
            </a:r>
            <a:r>
              <a:rPr lang="en-GB" sz="1400" dirty="0">
                <a:solidFill>
                  <a:schemeClr val="bg1"/>
                </a:solidFill>
              </a:rPr>
              <a:t>in the graph), (three of which were in the  HSE Dublin &amp; South East region) </a:t>
            </a:r>
            <a:r>
              <a:rPr lang="en-GB" sz="1400" b="0" i="0" u="none" strike="noStrike" baseline="0" dirty="0">
                <a:solidFill>
                  <a:schemeClr val="bg1"/>
                </a:solidFill>
              </a:rPr>
              <a:t>and one was significantly below this level </a:t>
            </a:r>
            <a:r>
              <a:rPr lang="en-GB" sz="1400" dirty="0">
                <a:solidFill>
                  <a:schemeClr val="bg1"/>
                </a:solidFill>
              </a:rPr>
              <a:t>(Figure 7).</a:t>
            </a:r>
          </a:p>
          <a:p>
            <a:pPr marR="0" algn="l" rtl="0"/>
            <a:endParaRPr lang="en-GB" sz="1400" dirty="0">
              <a:solidFill>
                <a:schemeClr val="bg1"/>
              </a:solidFill>
            </a:endParaRPr>
          </a:p>
          <a:p>
            <a:pPr marL="171450" indent="-171450">
              <a:buFont typeface="Arial" panose="020B0604020202020204" pitchFamily="34" charset="0"/>
              <a:buChar char="•"/>
            </a:pPr>
            <a:r>
              <a:rPr lang="en-GB" sz="1000" dirty="0">
                <a:solidFill>
                  <a:schemeClr val="bg1"/>
                </a:solidFill>
              </a:rPr>
              <a:t>See  supplementary notes on slide #26 for explanatory notes about P prime funnel charts</a:t>
            </a:r>
          </a:p>
        </p:txBody>
      </p:sp>
      <p:pic>
        <p:nvPicPr>
          <p:cNvPr id="3" name="Graphic 2" descr="Immunity outline">
            <a:extLst>
              <a:ext uri="{FF2B5EF4-FFF2-40B4-BE49-F238E27FC236}">
                <a16:creationId xmlns:a16="http://schemas.microsoft.com/office/drawing/2014/main" id="{5311F413-CD62-9456-5EF2-9B88660F7C8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7184" y="891089"/>
            <a:ext cx="528596" cy="528596"/>
          </a:xfrm>
          <a:prstGeom prst="rect">
            <a:avLst/>
          </a:prstGeom>
        </p:spPr>
      </p:pic>
      <p:sp>
        <p:nvSpPr>
          <p:cNvPr id="4" name="TextBox 3">
            <a:extLst>
              <a:ext uri="{FF2B5EF4-FFF2-40B4-BE49-F238E27FC236}">
                <a16:creationId xmlns:a16="http://schemas.microsoft.com/office/drawing/2014/main" id="{6A330906-A519-5B3E-6679-0D860651FDC0}"/>
              </a:ext>
            </a:extLst>
          </p:cNvPr>
          <p:cNvSpPr txBox="1"/>
          <p:nvPr/>
        </p:nvSpPr>
        <p:spPr>
          <a:xfrm>
            <a:off x="711139" y="869684"/>
            <a:ext cx="3407613" cy="1267655"/>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SECTION B: </a:t>
            </a:r>
            <a:r>
              <a:rPr lang="en-IE" sz="1800" b="1" kern="100" dirty="0">
                <a:solidFill>
                  <a:schemeClr val="bg1"/>
                </a:solidFill>
                <a:latin typeface="Aptos" panose="020B0004020202020204" pitchFamily="34" charset="0"/>
                <a:cs typeface="Times New Roman" panose="02020603050405020304" pitchFamily="18" charset="0"/>
              </a:rPr>
              <a:t>P prime funnel chart of </a:t>
            </a:r>
            <a:r>
              <a:rPr lang="en-IE" sz="1800" b="1" kern="100" dirty="0">
                <a:solidFill>
                  <a:srgbClr val="FFFF00"/>
                </a:solidFill>
                <a:latin typeface="Aptos" panose="020B0004020202020204" pitchFamily="34" charset="0"/>
                <a:cs typeface="Times New Roman" panose="02020603050405020304" pitchFamily="18" charset="0"/>
              </a:rPr>
              <a:t>public</a:t>
            </a:r>
            <a:r>
              <a:rPr lang="en-IE" sz="1800" b="1" kern="100" dirty="0">
                <a:solidFill>
                  <a:schemeClr val="bg1"/>
                </a:solidFill>
                <a:latin typeface="Aptos" panose="020B0004020202020204" pitchFamily="34" charset="0"/>
                <a:cs typeface="Times New Roman" panose="02020603050405020304" pitchFamily="18" charset="0"/>
              </a:rPr>
              <a:t> RCF-based HCW </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a:t>
            </a:r>
            <a:r>
              <a:rPr lang="en-IE" b="1" kern="100" dirty="0">
                <a:solidFill>
                  <a:schemeClr val="accent5">
                    <a:lumMod val="40000"/>
                    <a:lumOff val="60000"/>
                  </a:schemeClr>
                </a:solidFill>
                <a:latin typeface="Aptos" panose="020B0004020202020204" pitchFamily="34" charset="0"/>
                <a:cs typeface="Times New Roman" panose="02020603050405020304" pitchFamily="18" charset="0"/>
              </a:rPr>
              <a:t>nza </a:t>
            </a:r>
            <a:r>
              <a:rPr lang="en-IE" sz="1800" b="1" kern="100" dirty="0">
                <a:solidFill>
                  <a:schemeClr val="bg1"/>
                </a:solidFill>
                <a:latin typeface="Aptos" panose="020B0004020202020204" pitchFamily="34" charset="0"/>
                <a:cs typeface="Times New Roman" panose="02020603050405020304" pitchFamily="18" charset="0"/>
              </a:rPr>
              <a:t>vaccine uptake</a:t>
            </a:r>
          </a:p>
        </p:txBody>
      </p:sp>
      <p:sp>
        <p:nvSpPr>
          <p:cNvPr id="6" name="TextBox 5">
            <a:extLst>
              <a:ext uri="{FF2B5EF4-FFF2-40B4-BE49-F238E27FC236}">
                <a16:creationId xmlns:a16="http://schemas.microsoft.com/office/drawing/2014/main" id="{4AC6BBBF-4F4F-2B80-800F-A45A638BCA6B}"/>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 7. </a:t>
            </a:r>
            <a:r>
              <a:rPr lang="en-GB"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Funnel chart of percentage uptake of seasonal influenza vaccine among HCWs by public RCF with mean uptake with 95% confidence limits (CL),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8">
            <a:extLst>
              <a:ext uri="{FF2B5EF4-FFF2-40B4-BE49-F238E27FC236}">
                <a16:creationId xmlns:a16="http://schemas.microsoft.com/office/drawing/2014/main" id="{E373974F-40FF-A5FC-CB10-BDEA89FD7911}"/>
              </a:ext>
            </a:extLst>
          </p:cNvPr>
          <p:cNvSpPr txBox="1">
            <a:spLocks/>
          </p:cNvSpPr>
          <p:nvPr/>
        </p:nvSpPr>
        <p:spPr>
          <a:xfrm>
            <a:off x="1614479" y="188382"/>
            <a:ext cx="2395544" cy="577304"/>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9 of 13</a:t>
            </a:r>
          </a:p>
        </p:txBody>
      </p:sp>
      <p:pic>
        <p:nvPicPr>
          <p:cNvPr id="15" name="Picture 14">
            <a:extLst>
              <a:ext uri="{FF2B5EF4-FFF2-40B4-BE49-F238E27FC236}">
                <a16:creationId xmlns:a16="http://schemas.microsoft.com/office/drawing/2014/main" id="{AABE6FBE-0133-438F-55B9-05E56E1808CD}"/>
              </a:ext>
            </a:extLst>
          </p:cNvPr>
          <p:cNvPicPr>
            <a:picLocks noChangeAspect="1"/>
          </p:cNvPicPr>
          <p:nvPr/>
        </p:nvPicPr>
        <p:blipFill>
          <a:blip r:embed="rId6"/>
          <a:stretch>
            <a:fillRect/>
          </a:stretch>
        </p:blipFill>
        <p:spPr>
          <a:xfrm>
            <a:off x="4503846" y="707775"/>
            <a:ext cx="7466076" cy="5849112"/>
          </a:xfrm>
          <a:prstGeom prst="rect">
            <a:avLst/>
          </a:prstGeom>
        </p:spPr>
      </p:pic>
    </p:spTree>
    <p:extLst>
      <p:ext uri="{BB962C8B-B14F-4D97-AF65-F5344CB8AC3E}">
        <p14:creationId xmlns:p14="http://schemas.microsoft.com/office/powerpoint/2010/main" val="232550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E8974-862F-0AB5-A926-BE89DF0BE7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D91A938-F64D-F604-EEC6-C5619152CB4D}"/>
              </a:ext>
            </a:extLst>
          </p:cNvPr>
          <p:cNvSpPr/>
          <p:nvPr/>
        </p:nvSpPr>
        <p:spPr>
          <a:xfrm>
            <a:off x="-6083" y="0"/>
            <a:ext cx="4181844" cy="6857999"/>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BBD70F1F-DE64-F25B-EA97-B92BF1B626FF}"/>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4DE1B782-68B1-3BDB-0E66-7897CD283F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E59FCEBE-C901-CF33-0FA2-FDF95F6B59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D8925699-CE00-E1FB-39E0-9648CB0ED1F5}"/>
              </a:ext>
            </a:extLst>
          </p:cNvPr>
          <p:cNvSpPr txBox="1"/>
          <p:nvPr/>
        </p:nvSpPr>
        <p:spPr>
          <a:xfrm>
            <a:off x="20044" y="2154434"/>
            <a:ext cx="3989979" cy="1446550"/>
          </a:xfrm>
          <a:prstGeom prst="rect">
            <a:avLst/>
          </a:prstGeom>
          <a:noFill/>
        </p:spPr>
        <p:txBody>
          <a:bodyPr wrap="square">
            <a:spAutoFit/>
          </a:bodyPr>
          <a:lstStyle/>
          <a:p>
            <a:pPr marL="171450" marR="0" indent="-171450" algn="l" rtl="0">
              <a:buFont typeface="Arial" panose="020B0604020202020204" pitchFamily="34" charset="0"/>
              <a:buChar char="•"/>
            </a:pPr>
            <a:r>
              <a:rPr lang="en-GB" sz="1400" b="0" i="0" u="none" strike="noStrike" baseline="0" dirty="0">
                <a:solidFill>
                  <a:schemeClr val="bg1"/>
                </a:solidFill>
              </a:rPr>
              <a:t>No private RCF reported a seasonal influenza vaccine uptake that was either significantly  above or below the overall uptake of 37.2% </a:t>
            </a:r>
            <a:r>
              <a:rPr lang="en-GB" sz="1400" dirty="0">
                <a:solidFill>
                  <a:schemeClr val="bg1"/>
                </a:solidFill>
              </a:rPr>
              <a:t>(Figure 8) (indicated in the graph).</a:t>
            </a:r>
            <a:endParaRPr lang="en-GB" sz="1400" b="0" i="0" u="none" strike="noStrike" baseline="0" dirty="0">
              <a:solidFill>
                <a:schemeClr val="bg1"/>
              </a:solidFill>
            </a:endParaRPr>
          </a:p>
          <a:p>
            <a:pPr marR="0" algn="l" rtl="0"/>
            <a:endParaRPr lang="en-GB" sz="1200" dirty="0">
              <a:solidFill>
                <a:schemeClr val="bg1"/>
              </a:solidFill>
            </a:endParaRPr>
          </a:p>
          <a:p>
            <a:pPr marL="171450" indent="-171450">
              <a:buFont typeface="Arial" panose="020B0604020202020204" pitchFamily="34" charset="0"/>
              <a:buChar char="•"/>
            </a:pPr>
            <a:r>
              <a:rPr lang="en-GB" sz="1000" dirty="0">
                <a:solidFill>
                  <a:schemeClr val="bg1"/>
                </a:solidFill>
              </a:rPr>
              <a:t>See  supplementary notes on slide #26 for explanatory notes about P prime funnel charts</a:t>
            </a:r>
            <a:endParaRPr lang="en-IE" sz="1000" dirty="0">
              <a:solidFill>
                <a:schemeClr val="bg1"/>
              </a:solidFill>
            </a:endParaRPr>
          </a:p>
        </p:txBody>
      </p:sp>
      <p:pic>
        <p:nvPicPr>
          <p:cNvPr id="3" name="Graphic 2" descr="Immunity outline">
            <a:extLst>
              <a:ext uri="{FF2B5EF4-FFF2-40B4-BE49-F238E27FC236}">
                <a16:creationId xmlns:a16="http://schemas.microsoft.com/office/drawing/2014/main" id="{64871024-DD8C-FF12-8BF3-0EC67DAA34E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6189" y="812919"/>
            <a:ext cx="528596" cy="528596"/>
          </a:xfrm>
          <a:prstGeom prst="rect">
            <a:avLst/>
          </a:prstGeom>
        </p:spPr>
      </p:pic>
      <p:sp>
        <p:nvSpPr>
          <p:cNvPr id="4" name="TextBox 3">
            <a:extLst>
              <a:ext uri="{FF2B5EF4-FFF2-40B4-BE49-F238E27FC236}">
                <a16:creationId xmlns:a16="http://schemas.microsoft.com/office/drawing/2014/main" id="{985539C0-C2B7-FBF8-B7E7-6F46F5447675}"/>
              </a:ext>
            </a:extLst>
          </p:cNvPr>
          <p:cNvSpPr txBox="1"/>
          <p:nvPr/>
        </p:nvSpPr>
        <p:spPr>
          <a:xfrm>
            <a:off x="728648" y="818650"/>
            <a:ext cx="3407613" cy="1267655"/>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SECTION B: </a:t>
            </a:r>
            <a:r>
              <a:rPr lang="en-IE" sz="1800" b="1" kern="100" dirty="0">
                <a:solidFill>
                  <a:schemeClr val="bg1"/>
                </a:solidFill>
                <a:latin typeface="Aptos" panose="020B0004020202020204" pitchFamily="34" charset="0"/>
                <a:cs typeface="Times New Roman" panose="02020603050405020304" pitchFamily="18" charset="0"/>
              </a:rPr>
              <a:t>P prime funnel chart of </a:t>
            </a:r>
            <a:r>
              <a:rPr lang="en-IE" sz="1800" b="1" kern="100" dirty="0">
                <a:solidFill>
                  <a:schemeClr val="accent2">
                    <a:lumMod val="60000"/>
                    <a:lumOff val="40000"/>
                  </a:schemeClr>
                </a:solidFill>
                <a:latin typeface="Aptos" panose="020B0004020202020204" pitchFamily="34" charset="0"/>
                <a:cs typeface="Times New Roman" panose="02020603050405020304" pitchFamily="18" charset="0"/>
              </a:rPr>
              <a:t>private </a:t>
            </a:r>
            <a:r>
              <a:rPr lang="en-IE" sz="1800" b="1" kern="100" dirty="0">
                <a:solidFill>
                  <a:schemeClr val="bg1"/>
                </a:solidFill>
                <a:latin typeface="Aptos" panose="020B0004020202020204" pitchFamily="34" charset="0"/>
                <a:cs typeface="Times New Roman" panose="02020603050405020304" pitchFamily="18" charset="0"/>
              </a:rPr>
              <a:t>RCF-based HCW </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a:t>
            </a:r>
            <a:r>
              <a:rPr lang="en-IE" b="1" kern="100" dirty="0">
                <a:solidFill>
                  <a:schemeClr val="accent5">
                    <a:lumMod val="40000"/>
                    <a:lumOff val="60000"/>
                  </a:schemeClr>
                </a:solidFill>
                <a:latin typeface="Aptos" panose="020B0004020202020204" pitchFamily="34" charset="0"/>
                <a:cs typeface="Times New Roman" panose="02020603050405020304" pitchFamily="18" charset="0"/>
              </a:rPr>
              <a:t>nza </a:t>
            </a:r>
            <a:r>
              <a:rPr lang="en-IE" sz="1800" b="1" kern="100" dirty="0">
                <a:solidFill>
                  <a:schemeClr val="bg1"/>
                </a:solidFill>
                <a:latin typeface="Aptos" panose="020B0004020202020204" pitchFamily="34" charset="0"/>
                <a:cs typeface="Times New Roman" panose="02020603050405020304" pitchFamily="18" charset="0"/>
              </a:rPr>
              <a:t>vaccine uptake</a:t>
            </a:r>
          </a:p>
        </p:txBody>
      </p:sp>
      <p:sp>
        <p:nvSpPr>
          <p:cNvPr id="6" name="TextBox 5">
            <a:extLst>
              <a:ext uri="{FF2B5EF4-FFF2-40B4-BE49-F238E27FC236}">
                <a16:creationId xmlns:a16="http://schemas.microsoft.com/office/drawing/2014/main" id="{21191CE1-D1FB-F695-330B-2EF6E90D34CD}"/>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 8. </a:t>
            </a:r>
            <a:r>
              <a:rPr lang="en-GB"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Funnel chart of percentage uptake of seasonal influenza vaccine among HCWs by private RCF with mean uptake with 95% confidence limits (CL)</a:t>
            </a:r>
            <a:r>
              <a:rPr lang="en-GB" sz="1400" b="1" dirty="0">
                <a:solidFill>
                  <a:srgbClr val="BA1F46"/>
                </a:solidFill>
                <a:latin typeface="Calibri" panose="020F0502020204030204" pitchFamily="34" charset="0"/>
                <a:ea typeface="Calibri" panose="020F0502020204030204" pitchFamily="34" charset="0"/>
                <a:cs typeface="Calibri" panose="020F0502020204030204" pitchFamily="34" charset="0"/>
              </a:rPr>
              <a:t>,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8">
            <a:extLst>
              <a:ext uri="{FF2B5EF4-FFF2-40B4-BE49-F238E27FC236}">
                <a16:creationId xmlns:a16="http://schemas.microsoft.com/office/drawing/2014/main" id="{BCDDFCBC-385C-02F0-593A-9DACA08B4C80}"/>
              </a:ext>
            </a:extLst>
          </p:cNvPr>
          <p:cNvSpPr txBox="1">
            <a:spLocks/>
          </p:cNvSpPr>
          <p:nvPr/>
        </p:nvSpPr>
        <p:spPr>
          <a:xfrm>
            <a:off x="1614479" y="188382"/>
            <a:ext cx="2395544"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10 of 13</a:t>
            </a:r>
          </a:p>
        </p:txBody>
      </p:sp>
      <p:pic>
        <p:nvPicPr>
          <p:cNvPr id="10" name="Picture 9">
            <a:extLst>
              <a:ext uri="{FF2B5EF4-FFF2-40B4-BE49-F238E27FC236}">
                <a16:creationId xmlns:a16="http://schemas.microsoft.com/office/drawing/2014/main" id="{C081ECD4-7C46-9200-DF2E-5D0B97ABA8A7}"/>
              </a:ext>
            </a:extLst>
          </p:cNvPr>
          <p:cNvPicPr>
            <a:picLocks noChangeAspect="1"/>
          </p:cNvPicPr>
          <p:nvPr/>
        </p:nvPicPr>
        <p:blipFill>
          <a:blip r:embed="rId6"/>
          <a:stretch>
            <a:fillRect/>
          </a:stretch>
        </p:blipFill>
        <p:spPr>
          <a:xfrm>
            <a:off x="4252295" y="707775"/>
            <a:ext cx="7569708" cy="5852160"/>
          </a:xfrm>
          <a:prstGeom prst="rect">
            <a:avLst/>
          </a:prstGeom>
        </p:spPr>
      </p:pic>
    </p:spTree>
    <p:extLst>
      <p:ext uri="{BB962C8B-B14F-4D97-AF65-F5344CB8AC3E}">
        <p14:creationId xmlns:p14="http://schemas.microsoft.com/office/powerpoint/2010/main" val="55143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00D1D-4E64-B039-1945-D6077D4901E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9F6F7BF-F86F-9635-517D-E2503F57A4A2}"/>
              </a:ext>
            </a:extLst>
          </p:cNvPr>
          <p:cNvSpPr/>
          <p:nvPr/>
        </p:nvSpPr>
        <p:spPr>
          <a:xfrm>
            <a:off x="22969"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B4CA1B0E-70EF-70B9-6728-99034F1A72E4}"/>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1C6B77F7-2C7E-960E-1466-D15FDD61D5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7EA684F7-B3C5-3ED3-BF7A-18FC55791A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F1AF549D-7846-D1F0-3AAA-502C701DEC63}"/>
              </a:ext>
            </a:extLst>
          </p:cNvPr>
          <p:cNvSpPr txBox="1"/>
          <p:nvPr/>
        </p:nvSpPr>
        <p:spPr>
          <a:xfrm>
            <a:off x="136315" y="2166433"/>
            <a:ext cx="3989979" cy="1071191"/>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In 2025-2026, no statistical difference in the  uptake of either seasonal influenza by staff compliment size (&lt;100, and 100+) and by RCF funding model (Figure 9) was observed.</a:t>
            </a:r>
          </a:p>
        </p:txBody>
      </p:sp>
      <p:pic>
        <p:nvPicPr>
          <p:cNvPr id="3" name="Graphic 2" descr="Immunity outline">
            <a:extLst>
              <a:ext uri="{FF2B5EF4-FFF2-40B4-BE49-F238E27FC236}">
                <a16:creationId xmlns:a16="http://schemas.microsoft.com/office/drawing/2014/main" id="{6FBBEE0A-3489-BD51-6690-CD6BC9410FB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6315" y="899158"/>
            <a:ext cx="528596" cy="528596"/>
          </a:xfrm>
          <a:prstGeom prst="rect">
            <a:avLst/>
          </a:prstGeom>
        </p:spPr>
      </p:pic>
      <p:sp>
        <p:nvSpPr>
          <p:cNvPr id="6" name="TextBox 5">
            <a:extLst>
              <a:ext uri="{FF2B5EF4-FFF2-40B4-BE49-F238E27FC236}">
                <a16:creationId xmlns:a16="http://schemas.microsoft.com/office/drawing/2014/main" id="{4927D658-E983-524F-0068-6BF39B0D5FFC}"/>
              </a:ext>
            </a:extLst>
          </p:cNvPr>
          <p:cNvSpPr txBox="1"/>
          <p:nvPr/>
        </p:nvSpPr>
        <p:spPr>
          <a:xfrm>
            <a:off x="4228047" y="51665"/>
            <a:ext cx="7811423"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 9. Percentage uptake of  seasonal influenza vaccine among HCWs in public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RCFs b</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y staff compliment size, region</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 </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2025-2026 with 95% CIs</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8">
            <a:extLst>
              <a:ext uri="{FF2B5EF4-FFF2-40B4-BE49-F238E27FC236}">
                <a16:creationId xmlns:a16="http://schemas.microsoft.com/office/drawing/2014/main" id="{5864E8EA-3981-57E1-492C-EE66AA2AF03F}"/>
              </a:ext>
            </a:extLst>
          </p:cNvPr>
          <p:cNvSpPr txBox="1">
            <a:spLocks/>
          </p:cNvSpPr>
          <p:nvPr/>
        </p:nvSpPr>
        <p:spPr>
          <a:xfrm>
            <a:off x="1614479" y="188382"/>
            <a:ext cx="2395544" cy="575420"/>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11 of 13</a:t>
            </a:r>
          </a:p>
        </p:txBody>
      </p:sp>
      <p:sp>
        <p:nvSpPr>
          <p:cNvPr id="5" name="TextBox 4">
            <a:extLst>
              <a:ext uri="{FF2B5EF4-FFF2-40B4-BE49-F238E27FC236}">
                <a16:creationId xmlns:a16="http://schemas.microsoft.com/office/drawing/2014/main" id="{EEB563CB-988B-F4C2-DBEE-A4A9B565EFFE}"/>
              </a:ext>
            </a:extLst>
          </p:cNvPr>
          <p:cNvSpPr txBox="1"/>
          <p:nvPr/>
        </p:nvSpPr>
        <p:spPr>
          <a:xfrm>
            <a:off x="664912" y="831290"/>
            <a:ext cx="3345111" cy="1267655"/>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SECTION C: </a:t>
            </a:r>
            <a:r>
              <a:rPr lang="en-IE"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b="1" kern="100" dirty="0">
                <a:solidFill>
                  <a:schemeClr val="bg1"/>
                </a:solidFill>
                <a:latin typeface="Aptos" panose="020B0004020202020204" pitchFamily="34" charset="0"/>
                <a:cs typeface="Times New Roman" panose="02020603050405020304" pitchFamily="18" charset="0"/>
              </a:rPr>
              <a:t>vaccine uptake by staff compliment size and region</a:t>
            </a:r>
          </a:p>
        </p:txBody>
      </p:sp>
      <p:graphicFrame>
        <p:nvGraphicFramePr>
          <p:cNvPr id="12" name="Chart 11">
            <a:extLst>
              <a:ext uri="{FF2B5EF4-FFF2-40B4-BE49-F238E27FC236}">
                <a16:creationId xmlns:a16="http://schemas.microsoft.com/office/drawing/2014/main" id="{72AF16E3-560D-49C1-90BD-49F21D2BBE6C}"/>
              </a:ext>
            </a:extLst>
          </p:cNvPr>
          <p:cNvGraphicFramePr>
            <a:graphicFrameLocks/>
          </p:cNvGraphicFramePr>
          <p:nvPr>
            <p:extLst>
              <p:ext uri="{D42A27DB-BD31-4B8C-83A1-F6EECF244321}">
                <p14:modId xmlns:p14="http://schemas.microsoft.com/office/powerpoint/2010/main" val="4143123992"/>
              </p:ext>
            </p:extLst>
          </p:nvPr>
        </p:nvGraphicFramePr>
        <p:xfrm>
          <a:off x="4456038" y="763801"/>
          <a:ext cx="7459154" cy="583294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51882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6CF20-85AC-822D-EC43-254648583C1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6E6C41-BE59-F314-AF42-3E6B222A5005}"/>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74B982C2-8A93-EC94-51DE-769044940DF3}"/>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6D1C4169-A203-3AF7-D6A5-876C23ACE8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AC696B5B-DDD9-3135-6590-AF69D027EB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E0A6CCCB-137F-7603-6D2B-BDAFEDED6FE7}"/>
              </a:ext>
            </a:extLst>
          </p:cNvPr>
          <p:cNvSpPr txBox="1"/>
          <p:nvPr/>
        </p:nvSpPr>
        <p:spPr>
          <a:xfrm>
            <a:off x="20043" y="1624429"/>
            <a:ext cx="3989979" cy="1814471"/>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Elderly-older person RCFs accounted for well over half of the survey participants in 2025-2026 (n=105; 43.8%), followed by mental health (n=32; 34.4%) and  by intellectual disability (n=15; 28.9%) (Table 4).</a:t>
            </a:r>
          </a:p>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All 32 of the participating mental health RCFs were HSE managed.</a:t>
            </a:r>
          </a:p>
        </p:txBody>
      </p:sp>
      <p:pic>
        <p:nvPicPr>
          <p:cNvPr id="3" name="Graphic 2" descr="Immunity outline">
            <a:extLst>
              <a:ext uri="{FF2B5EF4-FFF2-40B4-BE49-F238E27FC236}">
                <a16:creationId xmlns:a16="http://schemas.microsoft.com/office/drawing/2014/main" id="{361054B5-0AB7-097F-D4DA-9E3FACADFE4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2421" y="867153"/>
            <a:ext cx="528596" cy="528596"/>
          </a:xfrm>
          <a:prstGeom prst="rect">
            <a:avLst/>
          </a:prstGeom>
        </p:spPr>
      </p:pic>
      <p:sp>
        <p:nvSpPr>
          <p:cNvPr id="6" name="TextBox 5">
            <a:extLst>
              <a:ext uri="{FF2B5EF4-FFF2-40B4-BE49-F238E27FC236}">
                <a16:creationId xmlns:a16="http://schemas.microsoft.com/office/drawing/2014/main" id="{44AFECAA-EC39-BB0A-9C09-F3BCFF4DBD32}"/>
              </a:ext>
            </a:extLst>
          </p:cNvPr>
          <p:cNvSpPr txBox="1"/>
          <p:nvPr/>
        </p:nvSpPr>
        <p:spPr>
          <a:xfrm>
            <a:off x="4228048" y="51665"/>
            <a:ext cx="7741874" cy="32553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Table 4. Number of survey participating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RCFs</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by primary remit and funding model,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8">
            <a:extLst>
              <a:ext uri="{FF2B5EF4-FFF2-40B4-BE49-F238E27FC236}">
                <a16:creationId xmlns:a16="http://schemas.microsoft.com/office/drawing/2014/main" id="{8C9C98B6-BC41-AED3-C908-1BA82BB2DB93}"/>
              </a:ext>
            </a:extLst>
          </p:cNvPr>
          <p:cNvSpPr txBox="1">
            <a:spLocks/>
          </p:cNvSpPr>
          <p:nvPr/>
        </p:nvSpPr>
        <p:spPr>
          <a:xfrm>
            <a:off x="1614479" y="188382"/>
            <a:ext cx="2395544" cy="614746"/>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12 of 13</a:t>
            </a:r>
          </a:p>
        </p:txBody>
      </p:sp>
      <p:graphicFrame>
        <p:nvGraphicFramePr>
          <p:cNvPr id="10" name="Table 9">
            <a:extLst>
              <a:ext uri="{FF2B5EF4-FFF2-40B4-BE49-F238E27FC236}">
                <a16:creationId xmlns:a16="http://schemas.microsoft.com/office/drawing/2014/main" id="{C5F61B42-68B3-5795-0B4A-D70F1348D72B}"/>
              </a:ext>
            </a:extLst>
          </p:cNvPr>
          <p:cNvGraphicFramePr>
            <a:graphicFrameLocks noGrp="1"/>
          </p:cNvGraphicFramePr>
          <p:nvPr>
            <p:extLst>
              <p:ext uri="{D42A27DB-BD31-4B8C-83A1-F6EECF244321}">
                <p14:modId xmlns:p14="http://schemas.microsoft.com/office/powerpoint/2010/main" val="511586674"/>
              </p:ext>
            </p:extLst>
          </p:nvPr>
        </p:nvGraphicFramePr>
        <p:xfrm>
          <a:off x="4403922" y="465674"/>
          <a:ext cx="7131842" cy="2280204"/>
        </p:xfrm>
        <a:graphic>
          <a:graphicData uri="http://schemas.openxmlformats.org/drawingml/2006/table">
            <a:tbl>
              <a:tblPr/>
              <a:tblGrid>
                <a:gridCol w="1911081">
                  <a:extLst>
                    <a:ext uri="{9D8B030D-6E8A-4147-A177-3AD203B41FA5}">
                      <a16:colId xmlns:a16="http://schemas.microsoft.com/office/drawing/2014/main" val="1721140439"/>
                    </a:ext>
                  </a:extLst>
                </a:gridCol>
                <a:gridCol w="643581">
                  <a:extLst>
                    <a:ext uri="{9D8B030D-6E8A-4147-A177-3AD203B41FA5}">
                      <a16:colId xmlns:a16="http://schemas.microsoft.com/office/drawing/2014/main" val="2947762274"/>
                    </a:ext>
                  </a:extLst>
                </a:gridCol>
                <a:gridCol w="1042416">
                  <a:extLst>
                    <a:ext uri="{9D8B030D-6E8A-4147-A177-3AD203B41FA5}">
                      <a16:colId xmlns:a16="http://schemas.microsoft.com/office/drawing/2014/main" val="2197428114"/>
                    </a:ext>
                  </a:extLst>
                </a:gridCol>
                <a:gridCol w="850392">
                  <a:extLst>
                    <a:ext uri="{9D8B030D-6E8A-4147-A177-3AD203B41FA5}">
                      <a16:colId xmlns:a16="http://schemas.microsoft.com/office/drawing/2014/main" val="2248022621"/>
                    </a:ext>
                  </a:extLst>
                </a:gridCol>
                <a:gridCol w="1216152">
                  <a:extLst>
                    <a:ext uri="{9D8B030D-6E8A-4147-A177-3AD203B41FA5}">
                      <a16:colId xmlns:a16="http://schemas.microsoft.com/office/drawing/2014/main" val="2382751251"/>
                    </a:ext>
                  </a:extLst>
                </a:gridCol>
                <a:gridCol w="723336">
                  <a:extLst>
                    <a:ext uri="{9D8B030D-6E8A-4147-A177-3AD203B41FA5}">
                      <a16:colId xmlns:a16="http://schemas.microsoft.com/office/drawing/2014/main" val="3685251877"/>
                    </a:ext>
                  </a:extLst>
                </a:gridCol>
                <a:gridCol w="744884">
                  <a:extLst>
                    <a:ext uri="{9D8B030D-6E8A-4147-A177-3AD203B41FA5}">
                      <a16:colId xmlns:a16="http://schemas.microsoft.com/office/drawing/2014/main" val="564378782"/>
                    </a:ext>
                  </a:extLst>
                </a:gridCol>
              </a:tblGrid>
              <a:tr h="263118">
                <a:tc>
                  <a:txBody>
                    <a:bodyPr/>
                    <a:lstStyle/>
                    <a:p>
                      <a:pPr algn="l" fontAlgn="b"/>
                      <a:r>
                        <a:rPr lang="en-GB" sz="1100" b="1" i="0" u="none" strike="noStrike" dirty="0">
                          <a:solidFill>
                            <a:srgbClr val="FFFFFF"/>
                          </a:solidFill>
                          <a:effectLst/>
                          <a:latin typeface="Aptos Narrow" panose="020B0004020202020204" pitchFamily="34" charset="0"/>
                        </a:rPr>
                        <a:t>Type of LTCF (primary remit)</a:t>
                      </a:r>
                    </a:p>
                  </a:txBody>
                  <a:tcPr marL="7620" marR="7620" marT="7620" marB="0" anchor="b">
                    <a:lnL>
                      <a:noFill/>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solidFill>
                      <a:srgbClr val="BA1F46"/>
                    </a:solidFill>
                  </a:tcPr>
                </a:tc>
                <a:tc>
                  <a:txBody>
                    <a:bodyPr/>
                    <a:lstStyle/>
                    <a:p>
                      <a:pPr algn="r" fontAlgn="b"/>
                      <a:r>
                        <a:rPr lang="en-IE" sz="1100" b="1" i="0" u="none" strike="noStrike" dirty="0">
                          <a:solidFill>
                            <a:srgbClr val="FFFFFF"/>
                          </a:solidFill>
                          <a:effectLst/>
                          <a:latin typeface="Aptos Narrow" panose="020B0004020202020204" pitchFamily="34" charset="0"/>
                        </a:rPr>
                        <a:t>HSE</a:t>
                      </a:r>
                    </a:p>
                  </a:txBody>
                  <a:tcPr marL="7620" marR="7620" marT="762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solidFill>
                      <a:srgbClr val="BA1F46"/>
                    </a:solidFill>
                  </a:tcPr>
                </a:tc>
                <a:tc>
                  <a:txBody>
                    <a:bodyPr/>
                    <a:lstStyle/>
                    <a:p>
                      <a:pPr algn="r" fontAlgn="b"/>
                      <a:r>
                        <a:rPr lang="en-IE" sz="1100" b="1" i="0" u="none" strike="noStrike" dirty="0">
                          <a:solidFill>
                            <a:srgbClr val="FFFFFF"/>
                          </a:solidFill>
                          <a:effectLst/>
                          <a:latin typeface="Aptos Narrow" panose="020B0004020202020204" pitchFamily="34" charset="0"/>
                        </a:rPr>
                        <a:t>% HSE Total</a:t>
                      </a:r>
                    </a:p>
                  </a:txBody>
                  <a:tcPr marL="7620" marR="7620" marT="762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solidFill>
                      <a:srgbClr val="BA1F46"/>
                    </a:solidFill>
                  </a:tcPr>
                </a:tc>
                <a:tc>
                  <a:txBody>
                    <a:bodyPr/>
                    <a:lstStyle/>
                    <a:p>
                      <a:pPr algn="r" fontAlgn="b"/>
                      <a:r>
                        <a:rPr lang="en-IE" sz="1100" b="1" i="0" u="none" strike="noStrike" dirty="0">
                          <a:solidFill>
                            <a:srgbClr val="FFFFFF"/>
                          </a:solidFill>
                          <a:effectLst/>
                          <a:latin typeface="Aptos Narrow" panose="020B0004020202020204" pitchFamily="34" charset="0"/>
                        </a:rPr>
                        <a:t>Non-HSE</a:t>
                      </a:r>
                    </a:p>
                  </a:txBody>
                  <a:tcPr marL="7620" marR="7620" marT="762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solidFill>
                      <a:srgbClr val="BA1F46"/>
                    </a:solidFill>
                  </a:tcPr>
                </a:tc>
                <a:tc>
                  <a:txBody>
                    <a:bodyPr/>
                    <a:lstStyle/>
                    <a:p>
                      <a:pPr algn="r" fontAlgn="b"/>
                      <a:r>
                        <a:rPr lang="en-IE" sz="1100" b="1" i="0" u="none" strike="noStrike" dirty="0">
                          <a:solidFill>
                            <a:srgbClr val="FFFFFF"/>
                          </a:solidFill>
                          <a:effectLst/>
                          <a:latin typeface="Aptos Narrow" panose="020B0004020202020204" pitchFamily="34" charset="0"/>
                        </a:rPr>
                        <a:t>% Non-HSE Total</a:t>
                      </a:r>
                    </a:p>
                  </a:txBody>
                  <a:tcPr marL="7620" marR="7620" marT="762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solidFill>
                      <a:srgbClr val="BA1F46"/>
                    </a:solidFill>
                  </a:tcPr>
                </a:tc>
                <a:tc>
                  <a:txBody>
                    <a:bodyPr/>
                    <a:lstStyle/>
                    <a:p>
                      <a:pPr algn="r" fontAlgn="b"/>
                      <a:r>
                        <a:rPr lang="en-IE" sz="1100" b="1" i="0" u="none" strike="noStrike" dirty="0">
                          <a:solidFill>
                            <a:srgbClr val="FFFFFF"/>
                          </a:solidFill>
                          <a:effectLst/>
                          <a:latin typeface="Aptos Narrow" panose="020B0004020202020204" pitchFamily="34" charset="0"/>
                        </a:rPr>
                        <a:t>Total</a:t>
                      </a:r>
                    </a:p>
                  </a:txBody>
                  <a:tcPr marL="7620" marR="7620" marT="762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solidFill>
                      <a:srgbClr val="BA1F46"/>
                    </a:solidFill>
                  </a:tcPr>
                </a:tc>
                <a:tc>
                  <a:txBody>
                    <a:bodyPr/>
                    <a:lstStyle/>
                    <a:p>
                      <a:pPr algn="r" fontAlgn="b"/>
                      <a:r>
                        <a:rPr lang="en-IE" sz="1100" b="1" i="0" u="none" strike="noStrike" dirty="0">
                          <a:solidFill>
                            <a:srgbClr val="FFFFFF"/>
                          </a:solidFill>
                          <a:effectLst/>
                          <a:latin typeface="Aptos Narrow" panose="020B0004020202020204" pitchFamily="34" charset="0"/>
                        </a:rPr>
                        <a:t>% Total</a:t>
                      </a:r>
                    </a:p>
                  </a:txBody>
                  <a:tcPr marL="7620" marR="7620" marT="7620" marB="0" anchor="b">
                    <a:lnL w="12700" cap="flat" cmpd="sng" algn="ctr">
                      <a:solidFill>
                        <a:schemeClr val="tx1"/>
                      </a:solidFill>
                      <a:prstDash val="sysDot"/>
                      <a:round/>
                      <a:headEnd type="none" w="med" len="med"/>
                      <a:tailEnd type="none" w="med" len="med"/>
                    </a:lnL>
                    <a:lnR>
                      <a:noFill/>
                    </a:lnR>
                    <a:lnT>
                      <a:noFill/>
                    </a:lnT>
                    <a:lnB>
                      <a:noFill/>
                    </a:lnB>
                    <a:lnTlToBr w="12700" cmpd="sng">
                      <a:noFill/>
                      <a:prstDash val="solid"/>
                    </a:lnTlToBr>
                    <a:lnBlToTr w="12700" cmpd="sng">
                      <a:noFill/>
                      <a:prstDash val="solid"/>
                    </a:lnBlToTr>
                    <a:solidFill>
                      <a:srgbClr val="BA1F46"/>
                    </a:solidFill>
                  </a:tcPr>
                </a:tc>
                <a:extLst>
                  <a:ext uri="{0D108BD9-81ED-4DB2-BD59-A6C34878D82A}">
                    <a16:rowId xmlns:a16="http://schemas.microsoft.com/office/drawing/2014/main" val="424201928"/>
                  </a:ext>
                </a:extLst>
              </a:tr>
              <a:tr h="0">
                <a:tc>
                  <a:txBody>
                    <a:bodyPr/>
                    <a:lstStyle/>
                    <a:p>
                      <a:pPr algn="l" fontAlgn="b">
                        <a:buNone/>
                      </a:pPr>
                      <a:r>
                        <a:rPr lang="en-IE" sz="1100" b="0" i="0" u="none" strike="noStrike">
                          <a:solidFill>
                            <a:srgbClr val="000000"/>
                          </a:solidFill>
                          <a:effectLst/>
                          <a:latin typeface="Calibri" panose="020F0502020204030204" pitchFamily="34" charset="0"/>
                        </a:rPr>
                        <a:t>Elderly</a:t>
                      </a:r>
                    </a:p>
                  </a:txBody>
                  <a:tcPr marL="0" marR="0" marT="0" marB="0" anchor="b">
                    <a:lnL>
                      <a:noFill/>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60</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46.2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45</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40.6</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dirty="0">
                          <a:solidFill>
                            <a:srgbClr val="000000"/>
                          </a:solidFill>
                          <a:effectLst/>
                          <a:latin typeface="Calibri" panose="020F0502020204030204" pitchFamily="34" charset="0"/>
                        </a:rPr>
                        <a:t>105</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dirty="0">
                          <a:solidFill>
                            <a:srgbClr val="000000"/>
                          </a:solidFill>
                          <a:effectLst/>
                          <a:latin typeface="Aptos Narrow" panose="020B0004020202020204" pitchFamily="34" charset="0"/>
                        </a:rPr>
                        <a:t>60.7</a:t>
                      </a:r>
                    </a:p>
                  </a:txBody>
                  <a:tcPr marL="7620" marR="7620" marT="7620" marB="0" anchor="b">
                    <a:lnL w="12700" cap="flat" cmpd="sng" algn="ctr">
                      <a:solidFill>
                        <a:schemeClr val="tx1"/>
                      </a:solidFill>
                      <a:prstDash val="sysDot"/>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3138638"/>
                  </a:ext>
                </a:extLst>
              </a:tr>
              <a:tr h="263118">
                <a:tc>
                  <a:txBody>
                    <a:bodyPr/>
                    <a:lstStyle/>
                    <a:p>
                      <a:pPr algn="l" fontAlgn="b">
                        <a:buNone/>
                      </a:pPr>
                      <a:r>
                        <a:rPr lang="en-IE" sz="1100" b="0" i="0" u="none" strike="noStrike">
                          <a:solidFill>
                            <a:srgbClr val="000000"/>
                          </a:solidFill>
                          <a:effectLst/>
                          <a:latin typeface="Calibri" panose="020F0502020204030204" pitchFamily="34" charset="0"/>
                        </a:rPr>
                        <a:t>Mental Health</a:t>
                      </a:r>
                    </a:p>
                  </a:txBody>
                  <a:tcPr marL="0" marR="0" marT="0" marB="0" anchor="b">
                    <a:lnL>
                      <a:noFill/>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32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34.4</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0</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32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dirty="0">
                          <a:solidFill>
                            <a:srgbClr val="000000"/>
                          </a:solidFill>
                          <a:effectLst/>
                          <a:latin typeface="Aptos Narrow" panose="020B0004020202020204" pitchFamily="34" charset="0"/>
                        </a:rPr>
                        <a:t>18.5</a:t>
                      </a:r>
                    </a:p>
                  </a:txBody>
                  <a:tcPr marL="7620" marR="7620" marT="7620" marB="0" anchor="b">
                    <a:lnL w="12700" cap="flat" cmpd="sng" algn="ctr">
                      <a:solidFill>
                        <a:schemeClr val="tx1"/>
                      </a:solidFill>
                      <a:prstDash val="sysDot"/>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13764847"/>
                  </a:ext>
                </a:extLst>
              </a:tr>
              <a:tr h="263118">
                <a:tc>
                  <a:txBody>
                    <a:bodyPr/>
                    <a:lstStyle/>
                    <a:p>
                      <a:pPr algn="l" fontAlgn="b">
                        <a:buNone/>
                      </a:pPr>
                      <a:r>
                        <a:rPr lang="en-IE" sz="1100" b="0" i="0" u="none" strike="noStrike">
                          <a:solidFill>
                            <a:srgbClr val="000000"/>
                          </a:solidFill>
                          <a:effectLst/>
                          <a:latin typeface="Calibri" panose="020F0502020204030204" pitchFamily="34" charset="0"/>
                        </a:rPr>
                        <a:t>Intellectual Disability</a:t>
                      </a:r>
                    </a:p>
                  </a:txBody>
                  <a:tcPr marL="0" marR="0" marT="0" marB="0" anchor="b">
                    <a:lnL>
                      <a:noFill/>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3</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14.3</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12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29.2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dirty="0">
                          <a:solidFill>
                            <a:srgbClr val="000000"/>
                          </a:solidFill>
                          <a:effectLst/>
                          <a:latin typeface="Calibri" panose="020F0502020204030204" pitchFamily="34" charset="0"/>
                        </a:rPr>
                        <a:t>15</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dirty="0">
                          <a:solidFill>
                            <a:srgbClr val="000000"/>
                          </a:solidFill>
                          <a:effectLst/>
                          <a:latin typeface="Aptos Narrow" panose="020B0004020202020204" pitchFamily="34" charset="0"/>
                        </a:rPr>
                        <a:t>8.7</a:t>
                      </a:r>
                    </a:p>
                  </a:txBody>
                  <a:tcPr marL="7620" marR="7620" marT="7620" marB="0" anchor="b">
                    <a:lnL w="12700" cap="flat" cmpd="sng" algn="ctr">
                      <a:solidFill>
                        <a:schemeClr val="tx1"/>
                      </a:solidFill>
                      <a:prstDash val="sysDot"/>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279176947"/>
                  </a:ext>
                </a:extLst>
              </a:tr>
              <a:tr h="263118">
                <a:tc>
                  <a:txBody>
                    <a:bodyPr/>
                    <a:lstStyle/>
                    <a:p>
                      <a:pPr algn="l" fontAlgn="b">
                        <a:buNone/>
                      </a:pPr>
                      <a:r>
                        <a:rPr lang="en-IE" sz="1100" b="0" i="0" u="none" strike="noStrike">
                          <a:solidFill>
                            <a:srgbClr val="000000"/>
                          </a:solidFill>
                          <a:effectLst/>
                          <a:latin typeface="Calibri" panose="020F0502020204030204" pitchFamily="34" charset="0"/>
                        </a:rPr>
                        <a:t>Other Disability</a:t>
                      </a:r>
                    </a:p>
                  </a:txBody>
                  <a:tcPr marL="0" marR="0" marT="0" marB="0" anchor="b">
                    <a:lnL>
                      <a:noFill/>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3</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33.3</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45.2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dirty="0">
                          <a:solidFill>
                            <a:srgbClr val="000000"/>
                          </a:solidFill>
                          <a:effectLst/>
                          <a:latin typeface="Calibri" panose="020F0502020204030204" pitchFamily="34" charset="0"/>
                        </a:rPr>
                        <a:t>5</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Aptos Narrow" panose="020B0004020202020204" pitchFamily="34" charset="0"/>
                        </a:rPr>
                        <a:t>2.9</a:t>
                      </a:r>
                    </a:p>
                  </a:txBody>
                  <a:tcPr marL="7620" marR="7620" marT="7620" marB="0" anchor="b">
                    <a:lnL w="12700" cap="flat" cmpd="sng" algn="ctr">
                      <a:solidFill>
                        <a:schemeClr val="tx1"/>
                      </a:solidFill>
                      <a:prstDash val="sysDot"/>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768954341"/>
                  </a:ext>
                </a:extLst>
              </a:tr>
              <a:tr h="263118">
                <a:tc>
                  <a:txBody>
                    <a:bodyPr/>
                    <a:lstStyle/>
                    <a:p>
                      <a:pPr algn="l" fontAlgn="b">
                        <a:buNone/>
                      </a:pPr>
                      <a:r>
                        <a:rPr lang="en-IE" sz="1100" b="0" i="0" u="none" strike="noStrike">
                          <a:solidFill>
                            <a:srgbClr val="000000"/>
                          </a:solidFill>
                          <a:effectLst/>
                          <a:latin typeface="Calibri" panose="020F0502020204030204" pitchFamily="34" charset="0"/>
                        </a:rPr>
                        <a:t>Hospice Care</a:t>
                      </a:r>
                    </a:p>
                  </a:txBody>
                  <a:tcPr marL="0" marR="0" marT="0" marB="0" anchor="b">
                    <a:lnL>
                      <a:noFill/>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42.3</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52.2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dirty="0">
                          <a:solidFill>
                            <a:srgbClr val="000000"/>
                          </a:solidFill>
                          <a:effectLst/>
                          <a:latin typeface="Calibri" panose="020F0502020204030204" pitchFamily="34" charset="0"/>
                        </a:rPr>
                        <a:t>3</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Aptos Narrow" panose="020B0004020202020204" pitchFamily="34" charset="0"/>
                        </a:rPr>
                        <a:t>1.7</a:t>
                      </a:r>
                    </a:p>
                  </a:txBody>
                  <a:tcPr marL="7620" marR="7620" marT="7620" marB="0" anchor="b">
                    <a:lnL w="12700" cap="flat" cmpd="sng" algn="ctr">
                      <a:solidFill>
                        <a:schemeClr val="tx1"/>
                      </a:solidFill>
                      <a:prstDash val="sysDot"/>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376766159"/>
                  </a:ext>
                </a:extLst>
              </a:tr>
              <a:tr h="263118">
                <a:tc>
                  <a:txBody>
                    <a:bodyPr/>
                    <a:lstStyle/>
                    <a:p>
                      <a:pPr algn="l" fontAlgn="b">
                        <a:buNone/>
                      </a:pPr>
                      <a:r>
                        <a:rPr lang="en-IE" sz="1100" b="0" i="0" u="none" strike="noStrike">
                          <a:solidFill>
                            <a:srgbClr val="000000"/>
                          </a:solidFill>
                          <a:effectLst/>
                          <a:latin typeface="Calibri" panose="020F0502020204030204" pitchFamily="34" charset="0"/>
                        </a:rPr>
                        <a:t>Other Care (not listed above)</a:t>
                      </a:r>
                    </a:p>
                  </a:txBody>
                  <a:tcPr marL="0" marR="0" marT="0" marB="0" anchor="b">
                    <a:lnL>
                      <a:noFill/>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0</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69.2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dirty="0">
                          <a:solidFill>
                            <a:srgbClr val="000000"/>
                          </a:solidFill>
                          <a:effectLst/>
                          <a:latin typeface="Calibri" panose="020F0502020204030204" pitchFamily="34" charset="0"/>
                        </a:rPr>
                        <a:t>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Aptos Narrow" panose="020B0004020202020204" pitchFamily="34" charset="0"/>
                        </a:rPr>
                        <a:t>1.2</a:t>
                      </a:r>
                    </a:p>
                  </a:txBody>
                  <a:tcPr marL="7620" marR="7620" marT="7620" marB="0" anchor="b">
                    <a:lnL w="12700" cap="flat" cmpd="sng" algn="ctr">
                      <a:solidFill>
                        <a:schemeClr val="tx1"/>
                      </a:solidFill>
                      <a:prstDash val="sysDot"/>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75475327"/>
                  </a:ext>
                </a:extLst>
              </a:tr>
              <a:tr h="263118">
                <a:tc>
                  <a:txBody>
                    <a:bodyPr/>
                    <a:lstStyle/>
                    <a:p>
                      <a:pPr algn="l" fontAlgn="b">
                        <a:buNone/>
                      </a:pPr>
                      <a:r>
                        <a:rPr lang="en-IE" sz="1100" b="0" i="0" u="none" strike="noStrike">
                          <a:solidFill>
                            <a:srgbClr val="000000"/>
                          </a:solidFill>
                          <a:effectLst/>
                          <a:latin typeface="Calibri" panose="020F0502020204030204" pitchFamily="34" charset="0"/>
                        </a:rPr>
                        <a:t>Mixed / Combination Care</a:t>
                      </a:r>
                    </a:p>
                  </a:txBody>
                  <a:tcPr marL="0" marR="0" marT="0" marB="0" anchor="b">
                    <a:lnL>
                      <a:noFill/>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5</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29.6</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6</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Calibri" panose="020F0502020204030204" pitchFamily="34" charset="0"/>
                        </a:rPr>
                        <a:t>29.7</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dirty="0">
                          <a:solidFill>
                            <a:srgbClr val="000000"/>
                          </a:solidFill>
                          <a:effectLst/>
                          <a:latin typeface="Calibri" panose="020F0502020204030204" pitchFamily="34" charset="0"/>
                        </a:rPr>
                        <a:t>11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buNone/>
                      </a:pPr>
                      <a:r>
                        <a:rPr lang="en-IE" sz="1100" b="0" i="0" u="none" strike="noStrike">
                          <a:solidFill>
                            <a:srgbClr val="000000"/>
                          </a:solidFill>
                          <a:effectLst/>
                          <a:latin typeface="Aptos Narrow" panose="020B0004020202020204" pitchFamily="34" charset="0"/>
                        </a:rPr>
                        <a:t>6.4</a:t>
                      </a:r>
                    </a:p>
                  </a:txBody>
                  <a:tcPr marL="7620" marR="7620" marT="7620" marB="0" anchor="b">
                    <a:lnL w="12700" cap="flat" cmpd="sng" algn="ctr">
                      <a:solidFill>
                        <a:schemeClr val="tx1"/>
                      </a:solidFill>
                      <a:prstDash val="sysDot"/>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116995814"/>
                  </a:ext>
                </a:extLst>
              </a:tr>
              <a:tr h="263118">
                <a:tc>
                  <a:txBody>
                    <a:bodyPr/>
                    <a:lstStyle/>
                    <a:p>
                      <a:pPr algn="l" fontAlgn="b">
                        <a:buNone/>
                      </a:pPr>
                      <a:r>
                        <a:rPr lang="en-IE" sz="1100" b="1" i="0" u="none" strike="noStrike">
                          <a:solidFill>
                            <a:srgbClr val="000000"/>
                          </a:solidFill>
                          <a:effectLst/>
                          <a:latin typeface="Calibri" panose="020F0502020204030204" pitchFamily="34" charset="0"/>
                        </a:rPr>
                        <a:t>Total</a:t>
                      </a:r>
                    </a:p>
                  </a:txBody>
                  <a:tcPr marL="0" marR="0" marT="0" marB="0" anchor="b">
                    <a:lnL>
                      <a:noFill/>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IE" sz="1100" b="1" i="0" u="none" strike="noStrike">
                          <a:solidFill>
                            <a:srgbClr val="000000"/>
                          </a:solidFill>
                          <a:effectLst/>
                          <a:latin typeface="Calibri" panose="020F0502020204030204" pitchFamily="34" charset="0"/>
                        </a:rPr>
                        <a:t>104</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IE" sz="1100" b="1" i="0" u="none" strike="noStrike" dirty="0">
                          <a:solidFill>
                            <a:srgbClr val="000000"/>
                          </a:solidFill>
                          <a:effectLst/>
                          <a:highlight>
                            <a:srgbClr val="FFFF00"/>
                          </a:highlight>
                          <a:latin typeface="Calibri" panose="020F0502020204030204" pitchFamily="34" charset="0"/>
                        </a:rPr>
                        <a:t>42.9</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IE" sz="1100" b="1" i="0" u="none" strike="noStrike" dirty="0">
                          <a:solidFill>
                            <a:srgbClr val="000000"/>
                          </a:solidFill>
                          <a:effectLst/>
                          <a:latin typeface="Calibri" panose="020F0502020204030204" pitchFamily="34" charset="0"/>
                        </a:rPr>
                        <a:t>69</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IE" sz="1100" b="1" i="0" u="none" strike="noStrike" dirty="0">
                          <a:solidFill>
                            <a:srgbClr val="000000"/>
                          </a:solidFill>
                          <a:effectLst/>
                          <a:highlight>
                            <a:srgbClr val="FFFF00"/>
                          </a:highlight>
                          <a:latin typeface="Calibri" panose="020F0502020204030204" pitchFamily="34" charset="0"/>
                        </a:rPr>
                        <a:t>37.2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IE" sz="1100" b="1" i="0" u="none" strike="noStrike" dirty="0">
                          <a:solidFill>
                            <a:srgbClr val="000000"/>
                          </a:solidFill>
                          <a:effectLst/>
                          <a:latin typeface="Calibri" panose="020F0502020204030204" pitchFamily="34" charset="0"/>
                        </a:rPr>
                        <a:t>173</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IE" sz="1100" b="0" i="0" u="none" strike="noStrike" dirty="0">
                          <a:solidFill>
                            <a:srgbClr val="000000"/>
                          </a:solidFill>
                          <a:effectLst/>
                          <a:latin typeface="Aptos Narrow" panose="020B0004020202020204" pitchFamily="34" charset="0"/>
                        </a:rPr>
                        <a:t>100.0</a:t>
                      </a:r>
                    </a:p>
                  </a:txBody>
                  <a:tcPr marL="7620" marR="7620" marT="7620" marB="0" anchor="b">
                    <a:lnL w="12700" cap="flat" cmpd="sng" algn="ctr">
                      <a:solidFill>
                        <a:schemeClr val="tx1"/>
                      </a:solidFill>
                      <a:prstDash val="sysDot"/>
                      <a:round/>
                      <a:headEnd type="none" w="med" len="med"/>
                      <a:tailEnd type="none" w="med" len="med"/>
                    </a:lnL>
                    <a:lnR>
                      <a:noFill/>
                    </a:lnR>
                    <a:lnT>
                      <a:noFill/>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3074299"/>
                  </a:ext>
                </a:extLst>
              </a:tr>
            </a:tbl>
          </a:graphicData>
        </a:graphic>
      </p:graphicFrame>
      <p:sp>
        <p:nvSpPr>
          <p:cNvPr id="5" name="TextBox 4">
            <a:extLst>
              <a:ext uri="{FF2B5EF4-FFF2-40B4-BE49-F238E27FC236}">
                <a16:creationId xmlns:a16="http://schemas.microsoft.com/office/drawing/2014/main" id="{41AD5FEC-43FD-1114-E7CA-F0E17A984255}"/>
              </a:ext>
            </a:extLst>
          </p:cNvPr>
          <p:cNvSpPr txBox="1"/>
          <p:nvPr/>
        </p:nvSpPr>
        <p:spPr>
          <a:xfrm>
            <a:off x="656236" y="803128"/>
            <a:ext cx="3281374" cy="674928"/>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SECTION </a:t>
            </a:r>
            <a:r>
              <a:rPr lang="en-IE" b="1" kern="100" dirty="0">
                <a:solidFill>
                  <a:schemeClr val="bg1"/>
                </a:solidFill>
                <a:latin typeface="Aptos" panose="020B0004020202020204" pitchFamily="34" charset="0"/>
                <a:cs typeface="Times New Roman" panose="02020603050405020304" pitchFamily="18" charset="0"/>
              </a:rPr>
              <a:t>C</a:t>
            </a:r>
            <a:r>
              <a:rPr lang="en-IE" sz="1800" b="1" kern="100" dirty="0">
                <a:solidFill>
                  <a:schemeClr val="bg1"/>
                </a:solidFill>
                <a:latin typeface="Aptos" panose="020B0004020202020204" pitchFamily="34" charset="0"/>
                <a:cs typeface="Times New Roman" panose="02020603050405020304" pitchFamily="18" charset="0"/>
              </a:rPr>
              <a:t>: </a:t>
            </a:r>
            <a:r>
              <a:rPr lang="en-IE" b="1" kern="100" dirty="0">
                <a:solidFill>
                  <a:schemeClr val="bg1"/>
                </a:solidFill>
                <a:latin typeface="Aptos" panose="020B0004020202020204" pitchFamily="34" charset="0"/>
                <a:cs typeface="Times New Roman" panose="02020603050405020304" pitchFamily="18" charset="0"/>
              </a:rPr>
              <a:t>Primary remit of RCF and funding model</a:t>
            </a:r>
          </a:p>
        </p:txBody>
      </p:sp>
    </p:spTree>
    <p:extLst>
      <p:ext uri="{BB962C8B-B14F-4D97-AF65-F5344CB8AC3E}">
        <p14:creationId xmlns:p14="http://schemas.microsoft.com/office/powerpoint/2010/main" val="2305364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0405B-5CF8-843C-BA3C-5F5018946F2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FC18EF5-1A37-7FE0-7EEB-338C453D1443}"/>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9686F540-C82E-EAB7-F4F0-A5233B755087}"/>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4A2B5890-41C9-E9C9-EA71-77D0708F75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7864FAF7-CEE9-4BFB-A541-014B905A5D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073D102F-A97A-4D2C-209D-51E271DB4F58}"/>
              </a:ext>
            </a:extLst>
          </p:cNvPr>
          <p:cNvSpPr txBox="1"/>
          <p:nvPr/>
        </p:nvSpPr>
        <p:spPr>
          <a:xfrm>
            <a:off x="0" y="1712252"/>
            <a:ext cx="3989979" cy="2557751"/>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400" b="1" kern="100" dirty="0">
                <a:solidFill>
                  <a:schemeClr val="accent5">
                    <a:lumMod val="60000"/>
                    <a:lumOff val="40000"/>
                  </a:schemeClr>
                </a:solidFill>
                <a:latin typeface="Aptos" panose="020B0004020202020204" pitchFamily="34" charset="0"/>
                <a:cs typeface="Times New Roman" panose="02020603050405020304" pitchFamily="18" charset="0"/>
              </a:rPr>
              <a:t>Seasonal influenza </a:t>
            </a:r>
            <a:r>
              <a:rPr lang="en-IE" sz="1400" b="1" kern="100" dirty="0">
                <a:solidFill>
                  <a:schemeClr val="bg1"/>
                </a:solidFill>
                <a:latin typeface="Aptos" panose="020B0004020202020204" pitchFamily="34" charset="0"/>
                <a:cs typeface="Times New Roman" panose="02020603050405020304" pitchFamily="18" charset="0"/>
              </a:rPr>
              <a:t>vaccination: </a:t>
            </a:r>
          </a:p>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The percentage of participating public RCFs that met the national uptake of 75% reached its highest level of 40.8% during the 2020-2021 season when the uptake was 71.4% (Figure 10).</a:t>
            </a:r>
          </a:p>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Since then the percentage meeting that same target has fallen sharply and for the 2025-2026 season, it was 9.6%, which is higher  than the 3.9%  recorded in 2024-2025.</a:t>
            </a:r>
          </a:p>
        </p:txBody>
      </p:sp>
      <p:sp>
        <p:nvSpPr>
          <p:cNvPr id="6" name="TextBox 5">
            <a:extLst>
              <a:ext uri="{FF2B5EF4-FFF2-40B4-BE49-F238E27FC236}">
                <a16:creationId xmlns:a16="http://schemas.microsoft.com/office/drawing/2014/main" id="{39C8B85F-7A08-FA64-D570-1897189A8606}"/>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10</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 Number of participating public RCFs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meeting the national influenza vaccine target by season, 2011-2012 to 2025 -2026 </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8">
            <a:extLst>
              <a:ext uri="{FF2B5EF4-FFF2-40B4-BE49-F238E27FC236}">
                <a16:creationId xmlns:a16="http://schemas.microsoft.com/office/drawing/2014/main" id="{3974DCF9-EADE-EC37-A20F-90536D8C644E}"/>
              </a:ext>
            </a:extLst>
          </p:cNvPr>
          <p:cNvSpPr txBox="1">
            <a:spLocks/>
          </p:cNvSpPr>
          <p:nvPr/>
        </p:nvSpPr>
        <p:spPr>
          <a:xfrm>
            <a:off x="1614479" y="188382"/>
            <a:ext cx="2395544" cy="581061"/>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13 of 13</a:t>
            </a:r>
          </a:p>
        </p:txBody>
      </p:sp>
      <p:sp>
        <p:nvSpPr>
          <p:cNvPr id="12" name="TextBox 11">
            <a:extLst>
              <a:ext uri="{FF2B5EF4-FFF2-40B4-BE49-F238E27FC236}">
                <a16:creationId xmlns:a16="http://schemas.microsoft.com/office/drawing/2014/main" id="{DF2371B2-6E0E-5007-0EA1-3FB4F5C6A8A1}"/>
              </a:ext>
            </a:extLst>
          </p:cNvPr>
          <p:cNvSpPr txBox="1"/>
          <p:nvPr/>
        </p:nvSpPr>
        <p:spPr>
          <a:xfrm>
            <a:off x="692180" y="884502"/>
            <a:ext cx="3078421" cy="674928"/>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SECTION D: </a:t>
            </a:r>
            <a:r>
              <a:rPr lang="en-IE" sz="1800" b="1" kern="100" dirty="0">
                <a:solidFill>
                  <a:schemeClr val="bg1"/>
                </a:solidFill>
                <a:latin typeface="Aptos" panose="020B0004020202020204" pitchFamily="34" charset="0"/>
                <a:cs typeface="Times New Roman" panose="02020603050405020304" pitchFamily="18" charset="0"/>
              </a:rPr>
              <a:t>National  vaccine uptake targets</a:t>
            </a:r>
          </a:p>
        </p:txBody>
      </p:sp>
      <p:pic>
        <p:nvPicPr>
          <p:cNvPr id="3" name="Graphic 2" descr="Immunity outline">
            <a:extLst>
              <a:ext uri="{FF2B5EF4-FFF2-40B4-BE49-F238E27FC236}">
                <a16:creationId xmlns:a16="http://schemas.microsoft.com/office/drawing/2014/main" id="{8D1D3759-4CDF-9121-BD2A-2B30B26F4C4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63584" y="884502"/>
            <a:ext cx="528596" cy="528596"/>
          </a:xfrm>
          <a:prstGeom prst="rect">
            <a:avLst/>
          </a:prstGeom>
        </p:spPr>
      </p:pic>
      <p:pic>
        <p:nvPicPr>
          <p:cNvPr id="9" name="Picture 8">
            <a:extLst>
              <a:ext uri="{FF2B5EF4-FFF2-40B4-BE49-F238E27FC236}">
                <a16:creationId xmlns:a16="http://schemas.microsoft.com/office/drawing/2014/main" id="{17173B5A-7C0E-26D4-060D-4D7BBC5655B7}"/>
              </a:ext>
            </a:extLst>
          </p:cNvPr>
          <p:cNvPicPr>
            <a:picLocks noChangeAspect="1"/>
          </p:cNvPicPr>
          <p:nvPr/>
        </p:nvPicPr>
        <p:blipFill>
          <a:blip r:embed="rId6"/>
          <a:stretch>
            <a:fillRect/>
          </a:stretch>
        </p:blipFill>
        <p:spPr>
          <a:xfrm>
            <a:off x="4403922" y="707775"/>
            <a:ext cx="7461504" cy="5843016"/>
          </a:xfrm>
          <a:prstGeom prst="rect">
            <a:avLst/>
          </a:prstGeom>
        </p:spPr>
      </p:pic>
    </p:spTree>
    <p:extLst>
      <p:ext uri="{BB962C8B-B14F-4D97-AF65-F5344CB8AC3E}">
        <p14:creationId xmlns:p14="http://schemas.microsoft.com/office/powerpoint/2010/main" val="407649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7192" y="0"/>
            <a:ext cx="4130684" cy="6858000"/>
          </a:xfrm>
          <a:prstGeom prst="rect">
            <a:avLst/>
          </a:prstGeom>
          <a:solidFill>
            <a:srgbClr val="9BAAB3"/>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5315F718-02AC-A809-76D5-DA8376498A74}"/>
              </a:ext>
            </a:extLst>
          </p:cNvPr>
          <p:cNvCxnSpPr>
            <a:cxnSpLocks/>
          </p:cNvCxnSpPr>
          <p:nvPr/>
        </p:nvCxnSpPr>
        <p:spPr>
          <a:xfrm>
            <a:off x="14811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5F61A83-179E-459D-88BE-B0F054440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353" y="192582"/>
            <a:ext cx="506570" cy="515193"/>
          </a:xfrm>
          <a:prstGeom prst="rect">
            <a:avLst/>
          </a:prstGeom>
        </p:spPr>
      </p:pic>
      <p:pic>
        <p:nvPicPr>
          <p:cNvPr id="20" name="Picture 19">
            <a:extLst>
              <a:ext uri="{FF2B5EF4-FFF2-40B4-BE49-F238E27FC236}">
                <a16:creationId xmlns:a16="http://schemas.microsoft.com/office/drawing/2014/main" id="{7420EB3D-6B44-C6AB-1A7A-5F78CDB117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774" y="223572"/>
            <a:ext cx="652781" cy="484203"/>
          </a:xfrm>
          <a:prstGeom prst="rect">
            <a:avLst/>
          </a:prstGeom>
        </p:spPr>
      </p:pic>
      <p:cxnSp>
        <p:nvCxnSpPr>
          <p:cNvPr id="26" name="Straight Connector 25">
            <a:extLst>
              <a:ext uri="{FF2B5EF4-FFF2-40B4-BE49-F238E27FC236}">
                <a16:creationId xmlns:a16="http://schemas.microsoft.com/office/drawing/2014/main" id="{F88F9885-648B-8960-9C06-EA47D604A15F}"/>
              </a:ext>
            </a:extLst>
          </p:cNvPr>
          <p:cNvCxnSpPr>
            <a:cxnSpLocks/>
          </p:cNvCxnSpPr>
          <p:nvPr/>
        </p:nvCxnSpPr>
        <p:spPr>
          <a:xfrm>
            <a:off x="8461016" y="1454407"/>
            <a:ext cx="3183642"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B6643923-0413-BA04-14AB-3F6D49C951BF}"/>
              </a:ext>
            </a:extLst>
          </p:cNvPr>
          <p:cNvSpPr/>
          <p:nvPr/>
        </p:nvSpPr>
        <p:spPr>
          <a:xfrm>
            <a:off x="7848601" y="2622789"/>
            <a:ext cx="1307898" cy="2061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5" name="Title 8">
            <a:extLst>
              <a:ext uri="{FF2B5EF4-FFF2-40B4-BE49-F238E27FC236}">
                <a16:creationId xmlns:a16="http://schemas.microsoft.com/office/drawing/2014/main" id="{6989FAF4-C2FC-ECCF-ECC6-3BB433DB3EA2}"/>
              </a:ext>
            </a:extLst>
          </p:cNvPr>
          <p:cNvSpPr txBox="1">
            <a:spLocks/>
          </p:cNvSpPr>
          <p:nvPr/>
        </p:nvSpPr>
        <p:spPr>
          <a:xfrm>
            <a:off x="7191" y="804105"/>
            <a:ext cx="4130685" cy="823772"/>
          </a:xfrm>
          <a:prstGeom prst="rect">
            <a:avLst/>
          </a:prstGeom>
        </p:spPr>
        <p:txBody>
          <a:bodyPr vert="horz" lIns="91440" tIns="45720" rIns="91440" bIns="45720" rtlCol="0" anchor="t">
            <a:normAutofit fontScale="92500" lnSpcReduction="20000"/>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pPr>
              <a:lnSpc>
                <a:spcPct val="150000"/>
              </a:lnSpc>
              <a:spcBef>
                <a:spcPts val="600"/>
              </a:spcBef>
            </a:pPr>
            <a:r>
              <a:rPr lang="en-GB" sz="2000" b="1" dirty="0">
                <a:solidFill>
                  <a:schemeClr val="bg1"/>
                </a:solidFill>
              </a:rPr>
              <a:t>What do I need to know about how the data for this report was collected?</a:t>
            </a:r>
          </a:p>
        </p:txBody>
      </p:sp>
      <p:sp>
        <p:nvSpPr>
          <p:cNvPr id="6" name="TextBox 5">
            <a:extLst>
              <a:ext uri="{FF2B5EF4-FFF2-40B4-BE49-F238E27FC236}">
                <a16:creationId xmlns:a16="http://schemas.microsoft.com/office/drawing/2014/main" id="{D3B41F1B-4BEA-DBAC-61F4-7B29F5B75771}"/>
              </a:ext>
            </a:extLst>
          </p:cNvPr>
          <p:cNvSpPr txBox="1"/>
          <p:nvPr/>
        </p:nvSpPr>
        <p:spPr>
          <a:xfrm>
            <a:off x="23247" y="1638427"/>
            <a:ext cx="4089154" cy="3167534"/>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solidFill>
                  <a:schemeClr val="bg1"/>
                </a:solidFill>
                <a:latin typeface="Aptos" panose="020B0004020202020204" pitchFamily="34" charset="0"/>
                <a:cs typeface="Times New Roman" panose="02020603050405020304" pitchFamily="18" charset="0"/>
              </a:rPr>
              <a:t>Results from HPSC vaccination surveys are subject to both reporting and representation/participation bias</a:t>
            </a:r>
          </a:p>
          <a:p>
            <a:pPr marL="342900" indent="-258763">
              <a:lnSpc>
                <a:spcPct val="107000"/>
              </a:lnSpc>
              <a:spcAft>
                <a:spcPts val="800"/>
              </a:spcAft>
              <a:buClr>
                <a:srgbClr val="002060"/>
              </a:buClr>
              <a:buFont typeface="Symbol" panose="05050102010706020507" pitchFamily="18" charset="2"/>
              <a:buChar char="+"/>
            </a:pPr>
            <a:r>
              <a:rPr lang="en-GB" sz="1200" kern="100" dirty="0">
                <a:solidFill>
                  <a:schemeClr val="bg1"/>
                </a:solidFill>
                <a:latin typeface="Aptos" panose="020B0004020202020204" pitchFamily="34" charset="0"/>
                <a:cs typeface="Times New Roman" panose="02020603050405020304" pitchFamily="18" charset="0"/>
              </a:rPr>
              <a:t>Factors:</a:t>
            </a:r>
          </a:p>
          <a:p>
            <a:pPr marL="800100" lvl="1" indent="-258763">
              <a:lnSpc>
                <a:spcPct val="107000"/>
              </a:lnSpc>
              <a:spcAft>
                <a:spcPts val="800"/>
              </a:spcAft>
              <a:buClr>
                <a:srgbClr val="002060"/>
              </a:buClr>
              <a:buFont typeface="Symbol" panose="05050102010706020507" pitchFamily="18" charset="2"/>
              <a:buChar char="+"/>
            </a:pPr>
            <a:r>
              <a:rPr lang="en-GB" sz="1200" kern="100" dirty="0">
                <a:solidFill>
                  <a:schemeClr val="bg1"/>
                </a:solidFill>
                <a:latin typeface="Aptos" panose="020B0004020202020204" pitchFamily="34" charset="0"/>
                <a:cs typeface="Times New Roman" panose="02020603050405020304" pitchFamily="18" charset="0"/>
              </a:rPr>
              <a:t>Administrative: out of date contact details held by HPSC, high turnover in local reporting staff</a:t>
            </a:r>
          </a:p>
          <a:p>
            <a:pPr marL="800100" lvl="1" indent="-258763">
              <a:lnSpc>
                <a:spcPct val="107000"/>
              </a:lnSpc>
              <a:spcAft>
                <a:spcPts val="800"/>
              </a:spcAft>
              <a:buClr>
                <a:srgbClr val="002060"/>
              </a:buClr>
              <a:buFont typeface="Symbol" panose="05050102010706020507" pitchFamily="18" charset="2"/>
              <a:buChar char="+"/>
            </a:pPr>
            <a:r>
              <a:rPr lang="en-GB" sz="1200" kern="100" dirty="0">
                <a:solidFill>
                  <a:schemeClr val="bg1"/>
                </a:solidFill>
                <a:latin typeface="Aptos" panose="020B0004020202020204" pitchFamily="34" charset="0"/>
                <a:cs typeface="Times New Roman" panose="02020603050405020304" pitchFamily="18" charset="0"/>
              </a:rPr>
              <a:t>Technical: Lack of IT hardware, software, knowhow by local staff, online access</a:t>
            </a:r>
          </a:p>
          <a:p>
            <a:pPr marL="800100" lvl="1" indent="-258763">
              <a:lnSpc>
                <a:spcPct val="107000"/>
              </a:lnSpc>
              <a:spcAft>
                <a:spcPts val="800"/>
              </a:spcAft>
              <a:buClr>
                <a:srgbClr val="002060"/>
              </a:buClr>
              <a:buFont typeface="Symbol" panose="05050102010706020507" pitchFamily="18" charset="2"/>
              <a:buChar char="+"/>
            </a:pPr>
            <a:r>
              <a:rPr lang="en-GB" sz="1200" kern="100" dirty="0">
                <a:solidFill>
                  <a:schemeClr val="bg1"/>
                </a:solidFill>
                <a:latin typeface="Aptos" panose="020B0004020202020204" pitchFamily="34" charset="0"/>
                <a:cs typeface="Times New Roman" panose="02020603050405020304" pitchFamily="18" charset="0"/>
              </a:rPr>
              <a:t>Access to data: RCFs not having access to or maintaining their own vaccination records</a:t>
            </a:r>
          </a:p>
          <a:p>
            <a:pPr marL="342900" indent="-258763">
              <a:lnSpc>
                <a:spcPct val="107000"/>
              </a:lnSpc>
              <a:spcAft>
                <a:spcPts val="800"/>
              </a:spcAft>
              <a:buClr>
                <a:srgbClr val="002060"/>
              </a:buClr>
              <a:buFont typeface="Symbol" panose="05050102010706020507" pitchFamily="18" charset="2"/>
              <a:buChar char="+"/>
            </a:pPr>
            <a:r>
              <a:rPr lang="en-GB" sz="1200" kern="100" dirty="0">
                <a:solidFill>
                  <a:schemeClr val="bg1"/>
                </a:solidFill>
                <a:latin typeface="Aptos" panose="020B0004020202020204" pitchFamily="34" charset="0"/>
                <a:cs typeface="Times New Roman" panose="02020603050405020304" pitchFamily="18" charset="0"/>
              </a:rPr>
              <a:t>Judging from the nature of the response to this survey, many RCFs did not  have access to seasonal influenza vaccination  data, in addition, some did not  report their own staff category numbers</a:t>
            </a:r>
          </a:p>
        </p:txBody>
      </p:sp>
      <p:sp>
        <p:nvSpPr>
          <p:cNvPr id="8" name="TextBox 7">
            <a:extLst>
              <a:ext uri="{FF2B5EF4-FFF2-40B4-BE49-F238E27FC236}">
                <a16:creationId xmlns:a16="http://schemas.microsoft.com/office/drawing/2014/main" id="{6A0B5E00-9AD6-50C9-E3AA-ED61DE6FAD39}"/>
              </a:ext>
            </a:extLst>
          </p:cNvPr>
          <p:cNvSpPr txBox="1"/>
          <p:nvPr/>
        </p:nvSpPr>
        <p:spPr>
          <a:xfrm>
            <a:off x="4435722" y="134380"/>
            <a:ext cx="3752256" cy="1860253"/>
          </a:xfrm>
          <a:prstGeom prst="rect">
            <a:avLst/>
          </a:prstGeom>
          <a:noFill/>
        </p:spPr>
        <p:txBody>
          <a:bodyPr wrap="square">
            <a:spAutoFit/>
          </a:bodyPr>
          <a:lstStyle/>
          <a:p>
            <a:pPr>
              <a:lnSpc>
                <a:spcPct val="115000"/>
              </a:lnSpc>
              <a:spcAft>
                <a:spcPts val="1000"/>
              </a:spcAft>
            </a:pPr>
            <a:r>
              <a:rPr lang="en-IE" sz="1400" b="1" dirty="0">
                <a:solidFill>
                  <a:srgbClr val="0C2950"/>
                </a:solidFill>
                <a:effectLst/>
                <a:ea typeface="Calibri" panose="020F0502020204030204" pitchFamily="34" charset="0"/>
                <a:cs typeface="Times New Roman" panose="02020603050405020304" pitchFamily="18" charset="0"/>
              </a:rPr>
              <a:t>There are limitations in these data…</a:t>
            </a:r>
          </a:p>
          <a:p>
            <a:pPr marL="228600" indent="-228600">
              <a:lnSpc>
                <a:spcPct val="115000"/>
              </a:lnSpc>
              <a:spcAft>
                <a:spcPts val="1000"/>
              </a:spcAft>
              <a:buAutoNum type="arabicPeriod"/>
            </a:pPr>
            <a:r>
              <a:rPr lang="en-IE" sz="1200" dirty="0">
                <a:solidFill>
                  <a:srgbClr val="0C2950"/>
                </a:solidFill>
                <a:ea typeface="Calibri" panose="020F0502020204030204" pitchFamily="34" charset="0"/>
                <a:cs typeface="Times New Roman" panose="02020603050405020304" pitchFamily="18" charset="0"/>
              </a:rPr>
              <a:t>Reporting bias</a:t>
            </a:r>
          </a:p>
          <a:p>
            <a:pPr marL="171450" indent="-171450">
              <a:lnSpc>
                <a:spcPct val="115000"/>
              </a:lnSpc>
              <a:spcAft>
                <a:spcPts val="1000"/>
              </a:spcAft>
              <a:buFont typeface="Courier New" panose="02070309020205020404" pitchFamily="49" charset="0"/>
              <a:buChar char="o"/>
            </a:pPr>
            <a:r>
              <a:rPr lang="en-IE" sz="1200" dirty="0">
                <a:effectLst/>
                <a:ea typeface="Calibri" panose="020F0502020204030204" pitchFamily="34" charset="0"/>
                <a:cs typeface="Times New Roman" panose="02020603050405020304" pitchFamily="18" charset="0"/>
              </a:rPr>
              <a:t>RCFs that have access to NIIS/COVAX </a:t>
            </a:r>
            <a:r>
              <a:rPr lang="en-GB" sz="1200" dirty="0">
                <a:effectLst/>
                <a:ea typeface="Calibri" panose="020F0502020204030204" pitchFamily="34" charset="0"/>
                <a:cs typeface="Times New Roman" panose="02020603050405020304" pitchFamily="18" charset="0"/>
              </a:rPr>
              <a:t>dashboard/portal</a:t>
            </a:r>
            <a:r>
              <a:rPr lang="en-IE" sz="1200" dirty="0">
                <a:effectLst/>
                <a:ea typeface="Calibri" panose="020F0502020204030204" pitchFamily="34" charset="0"/>
                <a:cs typeface="Times New Roman" panose="02020603050405020304" pitchFamily="18" charset="0"/>
              </a:rPr>
              <a:t> for vaccination details of their staff or that maintain their own </a:t>
            </a:r>
            <a:r>
              <a:rPr lang="en-IE" sz="1200" dirty="0">
                <a:ea typeface="Calibri" panose="020F0502020204030204" pitchFamily="34" charset="0"/>
                <a:cs typeface="Times New Roman" panose="02020603050405020304" pitchFamily="18" charset="0"/>
              </a:rPr>
              <a:t>staff </a:t>
            </a:r>
            <a:r>
              <a:rPr lang="en-IE" sz="1200" dirty="0">
                <a:effectLst/>
                <a:ea typeface="Calibri" panose="020F0502020204030204" pitchFamily="34" charset="0"/>
                <a:cs typeface="Times New Roman" panose="02020603050405020304" pitchFamily="18" charset="0"/>
              </a:rPr>
              <a:t>vaccination records are more likely to submit a completed survey return. </a:t>
            </a:r>
          </a:p>
        </p:txBody>
      </p:sp>
      <p:sp>
        <p:nvSpPr>
          <p:cNvPr id="10" name="TextBox 9">
            <a:extLst>
              <a:ext uri="{FF2B5EF4-FFF2-40B4-BE49-F238E27FC236}">
                <a16:creationId xmlns:a16="http://schemas.microsoft.com/office/drawing/2014/main" id="{52EF2189-D150-3DE2-872C-DCD17D9B8B39}"/>
              </a:ext>
            </a:extLst>
          </p:cNvPr>
          <p:cNvSpPr txBox="1"/>
          <p:nvPr/>
        </p:nvSpPr>
        <p:spPr>
          <a:xfrm>
            <a:off x="8416498" y="134380"/>
            <a:ext cx="3752255" cy="6332759"/>
          </a:xfrm>
          <a:prstGeom prst="rect">
            <a:avLst/>
          </a:prstGeom>
          <a:noFill/>
        </p:spPr>
        <p:txBody>
          <a:bodyPr wrap="square">
            <a:spAutoFit/>
          </a:bodyPr>
          <a:lstStyle/>
          <a:p>
            <a:pPr>
              <a:lnSpc>
                <a:spcPct val="115000"/>
              </a:lnSpc>
              <a:spcAft>
                <a:spcPts val="1000"/>
              </a:spcAft>
            </a:pPr>
            <a:r>
              <a:rPr lang="en-IE" sz="1200" dirty="0">
                <a:solidFill>
                  <a:srgbClr val="0C2950"/>
                </a:solidFill>
                <a:latin typeface="Arial" panose="020B0604020202020204" pitchFamily="34" charset="0"/>
                <a:ea typeface="Calibri" panose="020F0502020204030204" pitchFamily="34" charset="0"/>
                <a:cs typeface="Times New Roman" panose="02020603050405020304" pitchFamily="18" charset="0"/>
              </a:rPr>
              <a:t>2 </a:t>
            </a:r>
            <a:r>
              <a:rPr lang="en-IE" sz="1200" dirty="0">
                <a:solidFill>
                  <a:srgbClr val="0C2950"/>
                </a:solidFill>
                <a:ea typeface="Calibri" panose="020F0502020204030204" pitchFamily="34" charset="0"/>
                <a:cs typeface="Times New Roman" panose="02020603050405020304" pitchFamily="18" charset="0"/>
              </a:rPr>
              <a:t>. Representation Bias</a:t>
            </a:r>
          </a:p>
          <a:p>
            <a:pPr marL="171450"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According to the HSE service directory in April 2026 there were 21,660 active, services in the country, of which 9,234 has a maximum bed capacity  recorded that was greater than zero:</a:t>
            </a:r>
          </a:p>
          <a:p>
            <a:pPr marL="171450"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Of these 9,234 residential services, 5,128 were children care/Tulsa based and of the remaining 4,105</a:t>
            </a:r>
          </a:p>
          <a:p>
            <a:pPr marL="628650" lvl="1"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796 (19.4%) were elderly/’older person’ based</a:t>
            </a:r>
          </a:p>
          <a:p>
            <a:pPr marL="628650" lvl="1"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2,789 were’ disability’ or ‘disability residential’ (67.9%) (designated centres for adults, children and mix services)</a:t>
            </a:r>
          </a:p>
          <a:p>
            <a:pPr marL="628650" lvl="1"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520 (12.7%) were mental health based</a:t>
            </a:r>
          </a:p>
          <a:p>
            <a:pPr marL="171450"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There is evidence to suggest that participation  in terms of their numbers by</a:t>
            </a:r>
          </a:p>
          <a:p>
            <a:pPr marL="628650" lvl="1"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 elderly/older person RCFs was over-represented (19.4% vs 60.7%; n=105/173 RCFs)</a:t>
            </a:r>
          </a:p>
          <a:p>
            <a:pPr marL="628650" lvl="1"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disability RCFs was under-represented (67.9% vs 11.6% ; n=20/173 RCFs)</a:t>
            </a:r>
          </a:p>
          <a:p>
            <a:pPr marL="628650" lvl="1" indent="-171450">
              <a:lnSpc>
                <a:spcPct val="115000"/>
              </a:lnSpc>
              <a:spcAft>
                <a:spcPts val="1000"/>
              </a:spcAft>
              <a:buFont typeface="Courier New" panose="02070309020205020404" pitchFamily="49" charset="0"/>
              <a:buChar char="o"/>
            </a:pPr>
            <a:r>
              <a:rPr lang="en-IE" sz="1200">
                <a:ea typeface="Calibri" panose="020F0502020204030204" pitchFamily="34" charset="0"/>
                <a:cs typeface="Times New Roman" panose="02020603050405020304" pitchFamily="18" charset="0"/>
              </a:rPr>
              <a:t>by mental health services was somewhat over-represented (12.7% vs 18.5%; n=32/173 RCFs).</a:t>
            </a:r>
          </a:p>
        </p:txBody>
      </p:sp>
      <p:sp>
        <p:nvSpPr>
          <p:cNvPr id="7" name="TextBox 6">
            <a:extLst>
              <a:ext uri="{FF2B5EF4-FFF2-40B4-BE49-F238E27FC236}">
                <a16:creationId xmlns:a16="http://schemas.microsoft.com/office/drawing/2014/main" id="{39E15F12-BD96-FBC8-E48D-9D37C561F034}"/>
              </a:ext>
            </a:extLst>
          </p:cNvPr>
          <p:cNvSpPr txBox="1"/>
          <p:nvPr/>
        </p:nvSpPr>
        <p:spPr>
          <a:xfrm>
            <a:off x="4465355" y="2503010"/>
            <a:ext cx="3752256" cy="2121350"/>
          </a:xfrm>
          <a:prstGeom prst="rect">
            <a:avLst/>
          </a:prstGeom>
          <a:noFill/>
        </p:spPr>
        <p:txBody>
          <a:bodyPr wrap="square">
            <a:spAutoFit/>
          </a:bodyPr>
          <a:lstStyle/>
          <a:p>
            <a:pPr>
              <a:lnSpc>
                <a:spcPct val="115000"/>
              </a:lnSpc>
              <a:spcAft>
                <a:spcPts val="1000"/>
              </a:spcAft>
            </a:pPr>
            <a:r>
              <a:rPr lang="en-IE" sz="1200" dirty="0">
                <a:solidFill>
                  <a:srgbClr val="0C2950"/>
                </a:solidFill>
                <a:latin typeface="Arial" panose="020B0604020202020204" pitchFamily="34" charset="0"/>
                <a:ea typeface="Calibri" panose="020F0502020204030204" pitchFamily="34" charset="0"/>
                <a:cs typeface="Times New Roman" panose="02020603050405020304" pitchFamily="18" charset="0"/>
              </a:rPr>
              <a:t>3. Sources </a:t>
            </a:r>
            <a:r>
              <a:rPr lang="en-IE" sz="1200" dirty="0">
                <a:solidFill>
                  <a:srgbClr val="0C2950"/>
                </a:solidFill>
                <a:ea typeface="Calibri" panose="020F0502020204030204" pitchFamily="34" charset="0"/>
                <a:cs typeface="Times New Roman" panose="02020603050405020304" pitchFamily="18" charset="0"/>
              </a:rPr>
              <a:t>of Information-Limited access to N</a:t>
            </a:r>
            <a:r>
              <a:rPr lang="en-GB" sz="1200" dirty="0">
                <a:solidFill>
                  <a:srgbClr val="0C2950"/>
                </a:solidFill>
                <a:ea typeface="Calibri" panose="020F0502020204030204" pitchFamily="34" charset="0"/>
                <a:cs typeface="Times New Roman" panose="02020603050405020304" pitchFamily="18" charset="0"/>
              </a:rPr>
              <a:t>IIS/COVAX portal or dashboard</a:t>
            </a:r>
            <a:endParaRPr lang="en-IE" sz="1200" dirty="0">
              <a:solidFill>
                <a:srgbClr val="0C2950"/>
              </a:solidFill>
              <a:ea typeface="Calibri" panose="020F0502020204030204" pitchFamily="34" charset="0"/>
              <a:cs typeface="Times New Roman" panose="02020603050405020304" pitchFamily="18" charset="0"/>
            </a:endParaRPr>
          </a:p>
          <a:p>
            <a:pPr marL="171450"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N</a:t>
            </a:r>
            <a:r>
              <a:rPr lang="en-GB" sz="1200" dirty="0">
                <a:ea typeface="Calibri" panose="020F0502020204030204" pitchFamily="34" charset="0"/>
                <a:cs typeface="Times New Roman" panose="02020603050405020304" pitchFamily="18" charset="0"/>
              </a:rPr>
              <a:t>IIS/COVAX </a:t>
            </a:r>
            <a:r>
              <a:rPr lang="en-GB" sz="1200" dirty="0">
                <a:effectLst/>
                <a:ea typeface="Calibri" panose="020F0502020204030204" pitchFamily="34" charset="0"/>
                <a:cs typeface="Times New Roman" panose="02020603050405020304" pitchFamily="18" charset="0"/>
              </a:rPr>
              <a:t>was cited by 17 (9.8%) as a data source exclusively or in combination with others</a:t>
            </a:r>
            <a:r>
              <a:rPr lang="en-GB" sz="1200" dirty="0">
                <a:ea typeface="Calibri" panose="020F0502020204030204" pitchFamily="34" charset="0"/>
                <a:cs typeface="Times New Roman" panose="02020603050405020304" pitchFamily="18" charset="0"/>
              </a:rPr>
              <a:t>, s</a:t>
            </a:r>
            <a:r>
              <a:rPr lang="en-GB" sz="1200" dirty="0">
                <a:effectLst/>
                <a:ea typeface="Calibri" panose="020F0502020204030204" pitchFamily="34" charset="0"/>
                <a:cs typeface="Times New Roman" panose="02020603050405020304" pitchFamily="18" charset="0"/>
              </a:rPr>
              <a:t>uggesting that the remaining 156 had no access to the NIIS/COVAX portal or dashboard or possibly because the quality </a:t>
            </a:r>
            <a:r>
              <a:rPr lang="en-GB" sz="1200" dirty="0">
                <a:ea typeface="Calibri" panose="020F0502020204030204" pitchFamily="34" charset="0"/>
                <a:cs typeface="Times New Roman" panose="02020603050405020304" pitchFamily="18" charset="0"/>
              </a:rPr>
              <a:t>of their own staff vaccination rata sources  was more accurate or that there was no other alternative available to them.</a:t>
            </a:r>
            <a:endParaRPr lang="en-GB" sz="1200" dirty="0">
              <a:effectLst/>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A2783714-3A13-F703-9C70-F8F9C497C89E}"/>
              </a:ext>
            </a:extLst>
          </p:cNvPr>
          <p:cNvSpPr txBox="1"/>
          <p:nvPr/>
        </p:nvSpPr>
        <p:spPr>
          <a:xfrm>
            <a:off x="1481122" y="265513"/>
            <a:ext cx="2472655" cy="369332"/>
          </a:xfrm>
          <a:prstGeom prst="rect">
            <a:avLst/>
          </a:prstGeom>
          <a:noFill/>
        </p:spPr>
        <p:txBody>
          <a:bodyPr wrap="square">
            <a:spAutoFit/>
          </a:bodyPr>
          <a:lstStyle/>
          <a:p>
            <a:pPr marL="0">
              <a:spcAft>
                <a:spcPts val="900"/>
              </a:spcAft>
              <a:buFont typeface="Arial" panose="020B0604020202020204" pitchFamily="34" charset="0"/>
              <a:buChar char="​"/>
            </a:pPr>
            <a:r>
              <a:rPr lang="en-US" b="1" baseline="0" dirty="0">
                <a:solidFill>
                  <a:srgbClr val="0C2950"/>
                </a:solidFill>
              </a:rPr>
              <a:t>Caveats</a:t>
            </a:r>
            <a:endParaRPr lang="en-IE" sz="1800" b="1" baseline="0" dirty="0">
              <a:solidFill>
                <a:schemeClr val="tx1"/>
              </a:solidFill>
            </a:endParaRPr>
          </a:p>
        </p:txBody>
      </p:sp>
      <p:sp>
        <p:nvSpPr>
          <p:cNvPr id="11" name="TextBox 10">
            <a:extLst>
              <a:ext uri="{FF2B5EF4-FFF2-40B4-BE49-F238E27FC236}">
                <a16:creationId xmlns:a16="http://schemas.microsoft.com/office/drawing/2014/main" id="{761CC55C-D7A4-8972-60E3-92B11A39BE23}"/>
              </a:ext>
            </a:extLst>
          </p:cNvPr>
          <p:cNvSpPr txBox="1"/>
          <p:nvPr/>
        </p:nvSpPr>
        <p:spPr>
          <a:xfrm>
            <a:off x="4435722" y="6418667"/>
            <a:ext cx="7471861" cy="276999"/>
          </a:xfrm>
          <a:prstGeom prst="rect">
            <a:avLst/>
          </a:prstGeom>
          <a:noFill/>
        </p:spPr>
        <p:txBody>
          <a:bodyPr wrap="square">
            <a:spAutoFit/>
          </a:bodyPr>
          <a:lstStyle/>
          <a:p>
            <a:r>
              <a:rPr lang="en-GB" sz="1200" kern="100" dirty="0">
                <a:latin typeface="Aptos" panose="020B0004020202020204" pitchFamily="34" charset="0"/>
                <a:cs typeface="Times New Roman" panose="02020603050405020304" pitchFamily="18" charset="0"/>
              </a:rPr>
              <a:t>Note: NIIS/COVAX= HSE National Integrated Information Services (IIS) and COVAX Implementation system</a:t>
            </a:r>
            <a:endParaRPr lang="en-IE" sz="1200" dirty="0"/>
          </a:p>
        </p:txBody>
      </p:sp>
    </p:spTree>
    <p:extLst>
      <p:ext uri="{BB962C8B-B14F-4D97-AF65-F5344CB8AC3E}">
        <p14:creationId xmlns:p14="http://schemas.microsoft.com/office/powerpoint/2010/main" val="91866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24FB2-0CAD-65F5-A033-68C6A8B124B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577C42D-9927-F216-32E6-D5CE02CE9C4D}"/>
              </a:ext>
            </a:extLst>
          </p:cNvPr>
          <p:cNvSpPr/>
          <p:nvPr/>
        </p:nvSpPr>
        <p:spPr>
          <a:xfrm>
            <a:off x="-955" y="0"/>
            <a:ext cx="3881377" cy="6858000"/>
          </a:xfrm>
          <a:prstGeom prst="rect">
            <a:avLst/>
          </a:prstGeom>
          <a:solidFill>
            <a:srgbClr val="00615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8" name="Straight Connector 7">
            <a:extLst>
              <a:ext uri="{FF2B5EF4-FFF2-40B4-BE49-F238E27FC236}">
                <a16:creationId xmlns:a16="http://schemas.microsoft.com/office/drawing/2014/main" id="{B532A7EA-D8F4-0717-8635-D2102059123B}"/>
              </a:ext>
            </a:extLst>
          </p:cNvPr>
          <p:cNvCxnSpPr>
            <a:cxnSpLocks/>
          </p:cNvCxnSpPr>
          <p:nvPr/>
        </p:nvCxnSpPr>
        <p:spPr>
          <a:xfrm>
            <a:off x="15954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5909B8B-5178-AD76-35C6-EBD06EF57E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653" y="192582"/>
            <a:ext cx="506570" cy="515193"/>
          </a:xfrm>
          <a:prstGeom prst="rect">
            <a:avLst/>
          </a:prstGeom>
        </p:spPr>
      </p:pic>
      <p:pic>
        <p:nvPicPr>
          <p:cNvPr id="5" name="Picture 4">
            <a:extLst>
              <a:ext uri="{FF2B5EF4-FFF2-40B4-BE49-F238E27FC236}">
                <a16:creationId xmlns:a16="http://schemas.microsoft.com/office/drawing/2014/main" id="{1277120A-8C48-B78E-DAA9-6DAC056A29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074" y="223572"/>
            <a:ext cx="652781" cy="484203"/>
          </a:xfrm>
          <a:prstGeom prst="rect">
            <a:avLst/>
          </a:prstGeom>
        </p:spPr>
      </p:pic>
      <p:sp>
        <p:nvSpPr>
          <p:cNvPr id="16" name="TextBox 15">
            <a:extLst>
              <a:ext uri="{FF2B5EF4-FFF2-40B4-BE49-F238E27FC236}">
                <a16:creationId xmlns:a16="http://schemas.microsoft.com/office/drawing/2014/main" id="{1D5F7FBB-796F-4D9D-47C0-D070EBEE8AB4}"/>
              </a:ext>
            </a:extLst>
          </p:cNvPr>
          <p:cNvSpPr txBox="1"/>
          <p:nvPr/>
        </p:nvSpPr>
        <p:spPr>
          <a:xfrm>
            <a:off x="4385694" y="267476"/>
            <a:ext cx="3561196" cy="1267655"/>
          </a:xfrm>
          <a:prstGeom prst="rect">
            <a:avLst/>
          </a:prstGeom>
          <a:noFill/>
        </p:spPr>
        <p:txBody>
          <a:bodyPr wrap="square">
            <a:spAutoFit/>
          </a:bodyPr>
          <a:lstStyle/>
          <a:p>
            <a:pPr>
              <a:lnSpc>
                <a:spcPct val="107000"/>
              </a:lnSpc>
            </a:pPr>
            <a:r>
              <a:rPr lang="en-IE" sz="1800" b="1" kern="100" dirty="0">
                <a:solidFill>
                  <a:srgbClr val="0C2950"/>
                </a:solidFill>
                <a:latin typeface="Aptos" panose="020B0004020202020204" pitchFamily="34" charset="0"/>
                <a:cs typeface="Times New Roman" panose="02020603050405020304" pitchFamily="18" charset="0"/>
              </a:rPr>
              <a:t>The recent marked seasonal upward trend in HCW influenza vaccine uptake is a positive move</a:t>
            </a:r>
            <a:endParaRPr lang="en-IE" sz="1200" kern="100" dirty="0">
              <a:solidFill>
                <a:srgbClr val="0C2950"/>
              </a:solidFill>
              <a:latin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FEFBEFA8-3784-BECE-6C11-60EE2398EEB0}"/>
              </a:ext>
            </a:extLst>
          </p:cNvPr>
          <p:cNvSpPr txBox="1"/>
          <p:nvPr/>
        </p:nvSpPr>
        <p:spPr>
          <a:xfrm>
            <a:off x="4209203" y="1533089"/>
            <a:ext cx="3561196" cy="5172570"/>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Between 2020-2021 and 2024-2025, uptake among public RCF-based HCWs fell from 66.3% to 32.8% (For private RCFs the decline was from 60.9% to 37.2%).</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In 2025-2026 however, a marked improvement was noted, increasing to 42.9% among public RCF-based HCWs but remaining unchanged among private RCFs.</a:t>
            </a:r>
          </a:p>
          <a:p>
            <a:pPr marL="342900" indent="-258763">
              <a:lnSpc>
                <a:spcPct val="107000"/>
              </a:lnSpc>
              <a:spcAft>
                <a:spcPts val="800"/>
              </a:spcAft>
              <a:buClr>
                <a:srgbClr val="002060"/>
              </a:buClr>
              <a:buFont typeface="Symbol" panose="05050102010706020507" pitchFamily="18" charset="2"/>
              <a:buChar char="+"/>
            </a:pPr>
            <a:r>
              <a:rPr lang="en-IE" sz="1200" kern="100" dirty="0">
                <a:latin typeface="Aptos" panose="020B0004020202020204" pitchFamily="34" charset="0"/>
                <a:cs typeface="Times New Roman" panose="02020603050405020304" pitchFamily="18" charset="0"/>
              </a:rPr>
              <a:t>This turnaround has occurred on foot of a number of HSE initiatives and the allocation of considerable resources that were designed to arrest and reverse this worrying trend including:</a:t>
            </a:r>
            <a:endParaRPr lang="en-IE" sz="1200" strike="sngStrike" kern="100" dirty="0">
              <a:solidFill>
                <a:srgbClr val="FF0000"/>
              </a:solidFill>
              <a:latin typeface="Aptos" panose="020B0004020202020204" pitchFamily="34" charset="0"/>
              <a:cs typeface="Times New Roman" panose="02020603050405020304" pitchFamily="18" charset="0"/>
            </a:endParaRPr>
          </a:p>
          <a:p>
            <a:pPr marL="800100" lvl="1" indent="-258763">
              <a:lnSpc>
                <a:spcPct val="107000"/>
              </a:lnSpc>
              <a:spcAft>
                <a:spcPts val="800"/>
              </a:spcAft>
              <a:buClr>
                <a:srgbClr val="002060"/>
              </a:buClr>
              <a:buFont typeface="Symbol" panose="05050102010706020507" pitchFamily="18" charset="2"/>
              <a:buChar char="+"/>
            </a:pPr>
            <a:r>
              <a:rPr lang="en-GB" sz="1050" kern="100" dirty="0">
                <a:latin typeface="Aptos" panose="020B0004020202020204" pitchFamily="34" charset="0"/>
                <a:cs typeface="Times New Roman" panose="02020603050405020304" pitchFamily="18" charset="0"/>
              </a:rPr>
              <a:t>On-going development and expansion of the NIIS/COVAX influenza vaccination record system</a:t>
            </a:r>
            <a:endParaRPr lang="en-IE" sz="1050" kern="100" dirty="0">
              <a:latin typeface="Aptos" panose="020B0004020202020204" pitchFamily="34" charset="0"/>
              <a:cs typeface="Times New Roman" panose="02020603050405020304" pitchFamily="18" charset="0"/>
            </a:endParaRPr>
          </a:p>
          <a:p>
            <a:pPr marL="800100" lvl="1" indent="-258763">
              <a:lnSpc>
                <a:spcPct val="107000"/>
              </a:lnSpc>
              <a:spcAft>
                <a:spcPts val="800"/>
              </a:spcAft>
              <a:buClr>
                <a:srgbClr val="002060"/>
              </a:buClr>
              <a:buFont typeface="Symbol" panose="05050102010706020507" pitchFamily="18" charset="2"/>
              <a:buChar char="+"/>
            </a:pPr>
            <a:r>
              <a:rPr lang="en-IE" sz="1050" kern="100" dirty="0">
                <a:latin typeface="Aptos" panose="020B0004020202020204" pitchFamily="34" charset="0"/>
                <a:cs typeface="Times New Roman" panose="02020603050405020304" pitchFamily="18" charset="0"/>
              </a:rPr>
              <a:t>Review and updating of infectious disease infection and control guidelines</a:t>
            </a:r>
          </a:p>
          <a:p>
            <a:pPr marL="800100" lvl="1" indent="-258763">
              <a:lnSpc>
                <a:spcPct val="107000"/>
              </a:lnSpc>
              <a:spcAft>
                <a:spcPts val="800"/>
              </a:spcAft>
              <a:buClr>
                <a:srgbClr val="002060"/>
              </a:buClr>
              <a:buFont typeface="Symbol" panose="05050102010706020507" pitchFamily="18" charset="2"/>
              <a:buChar char="+"/>
            </a:pPr>
            <a:r>
              <a:rPr lang="en-IE" sz="1050" kern="100" dirty="0">
                <a:latin typeface="Aptos" panose="020B0004020202020204" pitchFamily="34" charset="0"/>
                <a:cs typeface="Times New Roman" panose="02020603050405020304" pitchFamily="18" charset="0"/>
              </a:rPr>
              <a:t>Improvements in the monitoring and surveillance of cases and outbreaks, including biostatistical modelling</a:t>
            </a:r>
          </a:p>
          <a:p>
            <a:pPr marL="800100" lvl="1" indent="-258763">
              <a:lnSpc>
                <a:spcPct val="107000"/>
              </a:lnSpc>
              <a:spcAft>
                <a:spcPts val="800"/>
              </a:spcAft>
              <a:buClr>
                <a:srgbClr val="002060"/>
              </a:buClr>
              <a:buFont typeface="Symbol" panose="05050102010706020507" pitchFamily="18" charset="2"/>
              <a:buChar char="+"/>
            </a:pPr>
            <a:r>
              <a:rPr lang="en-IE" sz="1050" kern="100" dirty="0">
                <a:latin typeface="Aptos" panose="020B0004020202020204" pitchFamily="34" charset="0"/>
                <a:cs typeface="Times New Roman" panose="02020603050405020304" pitchFamily="18" charset="0"/>
              </a:rPr>
              <a:t>Concerted social media and communications campaigns to promote the protective health benefits of vaccines</a:t>
            </a:r>
          </a:p>
        </p:txBody>
      </p:sp>
      <p:sp>
        <p:nvSpPr>
          <p:cNvPr id="12" name="TextBox 11">
            <a:extLst>
              <a:ext uri="{FF2B5EF4-FFF2-40B4-BE49-F238E27FC236}">
                <a16:creationId xmlns:a16="http://schemas.microsoft.com/office/drawing/2014/main" id="{EF529D04-2503-84F8-E104-10D12A7BBBBF}"/>
              </a:ext>
            </a:extLst>
          </p:cNvPr>
          <p:cNvSpPr txBox="1"/>
          <p:nvPr/>
        </p:nvSpPr>
        <p:spPr>
          <a:xfrm>
            <a:off x="8275670" y="267476"/>
            <a:ext cx="3561196" cy="1267655"/>
          </a:xfrm>
          <a:prstGeom prst="rect">
            <a:avLst/>
          </a:prstGeom>
          <a:noFill/>
        </p:spPr>
        <p:txBody>
          <a:bodyPr wrap="square">
            <a:spAutoFit/>
          </a:bodyPr>
          <a:lstStyle/>
          <a:p>
            <a:pPr>
              <a:lnSpc>
                <a:spcPct val="107000"/>
              </a:lnSpc>
            </a:pPr>
            <a:r>
              <a:rPr lang="en-GB" b="1" kern="100" dirty="0">
                <a:solidFill>
                  <a:srgbClr val="0C2950"/>
                </a:solidFill>
                <a:latin typeface="Aptos" panose="020B0004020202020204" pitchFamily="34" charset="0"/>
                <a:cs typeface="Times New Roman" panose="02020603050405020304" pitchFamily="18" charset="0"/>
              </a:rPr>
              <a:t>O</a:t>
            </a:r>
            <a:r>
              <a:rPr lang="en-GB" sz="1800" b="1" kern="100" dirty="0">
                <a:solidFill>
                  <a:srgbClr val="0C2950"/>
                </a:solidFill>
                <a:latin typeface="Aptos" panose="020B0004020202020204" pitchFamily="34" charset="0"/>
                <a:cs typeface="Times New Roman" panose="02020603050405020304" pitchFamily="18" charset="0"/>
              </a:rPr>
              <a:t>n-going issues contributing to possible under-reporting of influenza vaccine uptake by HCW place of work </a:t>
            </a:r>
          </a:p>
        </p:txBody>
      </p:sp>
      <p:sp>
        <p:nvSpPr>
          <p:cNvPr id="14" name="TextBox 13">
            <a:extLst>
              <a:ext uri="{FF2B5EF4-FFF2-40B4-BE49-F238E27FC236}">
                <a16:creationId xmlns:a16="http://schemas.microsoft.com/office/drawing/2014/main" id="{6555120A-D96B-4109-22A4-7539E306F390}"/>
              </a:ext>
            </a:extLst>
          </p:cNvPr>
          <p:cNvSpPr txBox="1"/>
          <p:nvPr/>
        </p:nvSpPr>
        <p:spPr>
          <a:xfrm>
            <a:off x="7946890" y="1533089"/>
            <a:ext cx="3940866" cy="4740913"/>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Local RCF managers using the NIIS/COVAX system being unable to validate where staff were working and in what capacity (staff category) if their staff choose to get vaccinated elsewhere, in GP clinics or in pharmacies, for example.</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Local managers not having the means to query/correct inconsistencies and omissions on GP and pharmacy NIIS/COVAX records.</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Training of vaccinators and administrators on the NIIS/COVAX input systems being subject to significant turnover and a lack of consistency in relation to how HCW details are assigned to their correct place of work/vaccination and, to a lesser extent, their staff category type.</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Unlike most hospitals that have their own occupational health departments who organise  vaccination clinics for their staff, RCF managers rely far more on their access to NIIS/COVAX for vaccination  data and are less likely to be in a position to maintain their own staff records whose accuracy depends much on the willingness of staff to disclose their vaccination status.</a:t>
            </a:r>
          </a:p>
        </p:txBody>
      </p:sp>
      <p:sp>
        <p:nvSpPr>
          <p:cNvPr id="4" name="TextBox 3">
            <a:extLst>
              <a:ext uri="{FF2B5EF4-FFF2-40B4-BE49-F238E27FC236}">
                <a16:creationId xmlns:a16="http://schemas.microsoft.com/office/drawing/2014/main" id="{94451D7A-F10A-7B75-27BD-E57ECC3854E8}"/>
              </a:ext>
            </a:extLst>
          </p:cNvPr>
          <p:cNvSpPr txBox="1"/>
          <p:nvPr/>
        </p:nvSpPr>
        <p:spPr>
          <a:xfrm>
            <a:off x="1613640" y="192582"/>
            <a:ext cx="2266775" cy="646331"/>
          </a:xfrm>
          <a:prstGeom prst="rect">
            <a:avLst/>
          </a:prstGeom>
          <a:noFill/>
        </p:spPr>
        <p:txBody>
          <a:bodyPr wrap="square">
            <a:spAutoFit/>
          </a:bodyPr>
          <a:lstStyle/>
          <a:p>
            <a:pPr marL="0">
              <a:spcAft>
                <a:spcPts val="900"/>
              </a:spcAft>
              <a:buFont typeface="Arial" panose="020B0604020202020204" pitchFamily="34" charset="0"/>
              <a:buChar char="​"/>
            </a:pPr>
            <a:r>
              <a:rPr lang="en-US" sz="1800" b="1" dirty="0">
                <a:solidFill>
                  <a:schemeClr val="bg1"/>
                </a:solidFill>
              </a:rPr>
              <a:t>General Conclusions</a:t>
            </a:r>
            <a:endParaRPr lang="en-IE" sz="1800" b="1" baseline="0" dirty="0">
              <a:solidFill>
                <a:schemeClr val="bg1"/>
              </a:solidFill>
            </a:endParaRPr>
          </a:p>
        </p:txBody>
      </p:sp>
      <p:sp>
        <p:nvSpPr>
          <p:cNvPr id="6" name="TextBox 5">
            <a:extLst>
              <a:ext uri="{FF2B5EF4-FFF2-40B4-BE49-F238E27FC236}">
                <a16:creationId xmlns:a16="http://schemas.microsoft.com/office/drawing/2014/main" id="{B613BE22-1BD1-FE8A-B69C-3A51AE3A6ABF}"/>
              </a:ext>
            </a:extLst>
          </p:cNvPr>
          <p:cNvSpPr txBox="1"/>
          <p:nvPr/>
        </p:nvSpPr>
        <p:spPr>
          <a:xfrm>
            <a:off x="70246" y="816566"/>
            <a:ext cx="3738974" cy="1069011"/>
          </a:xfrm>
          <a:prstGeom prst="rect">
            <a:avLst/>
          </a:prstGeom>
          <a:noFill/>
        </p:spPr>
        <p:txBody>
          <a:bodyPr wrap="square">
            <a:spAutoFit/>
          </a:bodyPr>
          <a:lstStyle/>
          <a:p>
            <a:pPr>
              <a:lnSpc>
                <a:spcPct val="107000"/>
              </a:lnSpc>
              <a:spcAft>
                <a:spcPts val="800"/>
              </a:spcAft>
            </a:pPr>
            <a:r>
              <a:rPr lang="en-GB" sz="2000" b="1" kern="100" dirty="0">
                <a:solidFill>
                  <a:schemeClr val="bg1"/>
                </a:solidFill>
                <a:latin typeface="Aptos" panose="020B0004020202020204" pitchFamily="34" charset="0"/>
                <a:cs typeface="Times New Roman" panose="02020603050405020304" pitchFamily="18" charset="0"/>
              </a:rPr>
              <a:t>What can we interpret from the findings in this report about vaccination?</a:t>
            </a:r>
            <a:endParaRPr lang="en-IE" sz="2000" b="1" kern="100" dirty="0">
              <a:solidFill>
                <a:schemeClr val="bg1"/>
              </a:solidFill>
              <a:latin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DCD3F0EB-0F21-704B-EED4-C16626FE0A7E}"/>
              </a:ext>
            </a:extLst>
          </p:cNvPr>
          <p:cNvSpPr txBox="1"/>
          <p:nvPr/>
        </p:nvSpPr>
        <p:spPr>
          <a:xfrm>
            <a:off x="28039" y="1838133"/>
            <a:ext cx="3781181" cy="3262560"/>
          </a:xfrm>
          <a:prstGeom prst="rect">
            <a:avLst/>
          </a:prstGeom>
          <a:noFill/>
        </p:spPr>
        <p:txBody>
          <a:bodyPr wrap="square">
            <a:spAutoFit/>
          </a:bodyPr>
          <a:lstStyle>
            <a:defPPr>
              <a:defRPr lang="en-US"/>
            </a:defPPr>
            <a:lvl1pPr>
              <a:lnSpc>
                <a:spcPct val="107000"/>
              </a:lnSpc>
              <a:spcAft>
                <a:spcPts val="800"/>
              </a:spcAft>
              <a:defRPr sz="1200" kern="100">
                <a:latin typeface="Aptos" panose="020B0004020202020204" pitchFamily="34" charset="0"/>
                <a:cs typeface="Times New Roman" panose="02020603050405020304" pitchFamily="18" charset="0"/>
              </a:defRPr>
            </a:lvl1pPr>
          </a:lstStyle>
          <a:p>
            <a:pPr marL="285750" indent="-285750">
              <a:buFont typeface="Arial" panose="020B0604020202020204" pitchFamily="34" charset="0"/>
              <a:buChar char="•"/>
            </a:pPr>
            <a:r>
              <a:rPr lang="en-IE" b="1" dirty="0">
                <a:solidFill>
                  <a:schemeClr val="bg1"/>
                </a:solidFill>
              </a:rPr>
              <a:t>Seasonal influenza vaccination</a:t>
            </a:r>
          </a:p>
          <a:p>
            <a:pPr marL="285750" indent="-285750">
              <a:buFont typeface="Arial" panose="020B0604020202020204" pitchFamily="34" charset="0"/>
              <a:buChar char="•"/>
            </a:pPr>
            <a:r>
              <a:rPr lang="en-IE" dirty="0">
                <a:solidFill>
                  <a:schemeClr val="bg1"/>
                </a:solidFill>
              </a:rPr>
              <a:t>The recent increase in the uptake of the seasonal influenza vaccine among RCF–based HCWs is an encouraging  development.</a:t>
            </a:r>
          </a:p>
          <a:p>
            <a:pPr marL="285750" indent="-285750">
              <a:buFont typeface="Arial" panose="020B0604020202020204" pitchFamily="34" charset="0"/>
              <a:buChar char="•"/>
            </a:pPr>
            <a:r>
              <a:rPr lang="en-IE" dirty="0">
                <a:solidFill>
                  <a:schemeClr val="bg1"/>
                </a:solidFill>
              </a:rPr>
              <a:t>This improvement was widespread in that it occurred across all types of staff, all categories of staff compliment sizes and most regions (except the South West)</a:t>
            </a:r>
          </a:p>
          <a:p>
            <a:pPr marL="285750" indent="-285750">
              <a:buFont typeface="Arial" panose="020B0604020202020204" pitchFamily="34" charset="0"/>
              <a:buChar char="•"/>
            </a:pPr>
            <a:r>
              <a:rPr lang="en-GB" dirty="0">
                <a:solidFill>
                  <a:schemeClr val="bg1"/>
                </a:solidFill>
              </a:rPr>
              <a:t>Only 9.6%</a:t>
            </a:r>
            <a:r>
              <a:rPr lang="en-GB" dirty="0">
                <a:solidFill>
                  <a:srgbClr val="FFFF00"/>
                </a:solidFill>
              </a:rPr>
              <a:t> </a:t>
            </a:r>
            <a:r>
              <a:rPr lang="en-GB" dirty="0">
                <a:solidFill>
                  <a:schemeClr val="bg1"/>
                </a:solidFill>
              </a:rPr>
              <a:t>of all participating RCFs exceeded the national influenza vaccine uptake target of 75% in the most recent 2025-2026 survey </a:t>
            </a:r>
          </a:p>
          <a:p>
            <a:pPr marL="285750" indent="-285750">
              <a:buFont typeface="Arial" panose="020B0604020202020204" pitchFamily="34" charset="0"/>
              <a:buChar char="•"/>
            </a:pPr>
            <a:r>
              <a:rPr lang="en-GB" dirty="0">
                <a:solidFill>
                  <a:schemeClr val="bg1"/>
                </a:solidFill>
              </a:rPr>
              <a:t>Four public RCFs and no private RCF reported an uptake that was significantly above the overall mean percentage uptake.</a:t>
            </a:r>
          </a:p>
        </p:txBody>
      </p:sp>
    </p:spTree>
    <p:extLst>
      <p:ext uri="{BB962C8B-B14F-4D97-AF65-F5344CB8AC3E}">
        <p14:creationId xmlns:p14="http://schemas.microsoft.com/office/powerpoint/2010/main" val="3047554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15427" y="0"/>
            <a:ext cx="3735311" cy="6858000"/>
          </a:xfrm>
          <a:prstGeom prst="rect">
            <a:avLst/>
          </a:prstGeom>
          <a:solidFill>
            <a:srgbClr val="00615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r>
              <a:rPr lang="en-IE" sz="1600" b="1" baseline="0" dirty="0">
                <a:solidFill>
                  <a:schemeClr val="tx1"/>
                </a:solidFill>
              </a:rPr>
              <a:t> </a:t>
            </a:r>
          </a:p>
        </p:txBody>
      </p:sp>
      <p:cxnSp>
        <p:nvCxnSpPr>
          <p:cNvPr id="8" name="Straight Connector 7">
            <a:extLst>
              <a:ext uri="{FF2B5EF4-FFF2-40B4-BE49-F238E27FC236}">
                <a16:creationId xmlns:a16="http://schemas.microsoft.com/office/drawing/2014/main" id="{DF5CD49F-FB93-7457-E645-799D740F2427}"/>
              </a:ext>
            </a:extLst>
          </p:cNvPr>
          <p:cNvCxnSpPr>
            <a:cxnSpLocks/>
          </p:cNvCxnSpPr>
          <p:nvPr/>
        </p:nvCxnSpPr>
        <p:spPr>
          <a:xfrm>
            <a:off x="15954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B953F69-6B56-DDB7-E044-94BBEDCD2C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653" y="192582"/>
            <a:ext cx="506570" cy="515193"/>
          </a:xfrm>
          <a:prstGeom prst="rect">
            <a:avLst/>
          </a:prstGeom>
        </p:spPr>
      </p:pic>
      <p:pic>
        <p:nvPicPr>
          <p:cNvPr id="5" name="Picture 4">
            <a:extLst>
              <a:ext uri="{FF2B5EF4-FFF2-40B4-BE49-F238E27FC236}">
                <a16:creationId xmlns:a16="http://schemas.microsoft.com/office/drawing/2014/main" id="{8C6BC744-8BE6-CE38-B568-09611B5E54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074" y="223572"/>
            <a:ext cx="652781" cy="484203"/>
          </a:xfrm>
          <a:prstGeom prst="rect">
            <a:avLst/>
          </a:prstGeom>
        </p:spPr>
      </p:pic>
      <p:sp>
        <p:nvSpPr>
          <p:cNvPr id="16" name="TextBox 15">
            <a:extLst>
              <a:ext uri="{FF2B5EF4-FFF2-40B4-BE49-F238E27FC236}">
                <a16:creationId xmlns:a16="http://schemas.microsoft.com/office/drawing/2014/main" id="{AC10647E-663F-3D28-EB3B-83C28ABEF1C3}"/>
              </a:ext>
            </a:extLst>
          </p:cNvPr>
          <p:cNvSpPr txBox="1"/>
          <p:nvPr/>
        </p:nvSpPr>
        <p:spPr>
          <a:xfrm>
            <a:off x="3945995" y="132574"/>
            <a:ext cx="3561196" cy="674928"/>
          </a:xfrm>
          <a:prstGeom prst="rect">
            <a:avLst/>
          </a:prstGeom>
          <a:noFill/>
        </p:spPr>
        <p:txBody>
          <a:bodyPr wrap="square">
            <a:spAutoFit/>
          </a:bodyPr>
          <a:lstStyle/>
          <a:p>
            <a:pPr>
              <a:lnSpc>
                <a:spcPct val="107000"/>
              </a:lnSpc>
            </a:pPr>
            <a:r>
              <a:rPr lang="en-IE" sz="1800" b="1" kern="100" dirty="0">
                <a:solidFill>
                  <a:srgbClr val="0C2950"/>
                </a:solidFill>
                <a:latin typeface="Aptos" panose="020B0004020202020204" pitchFamily="34" charset="0"/>
                <a:cs typeface="Times New Roman" panose="02020603050405020304" pitchFamily="18" charset="0"/>
              </a:rPr>
              <a:t>Underlying factors that impact vaccine uptake</a:t>
            </a:r>
            <a:endParaRPr lang="en-IE" sz="1200" kern="100" dirty="0">
              <a:solidFill>
                <a:srgbClr val="0C2950"/>
              </a:solidFill>
              <a:latin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CB077CC8-FC69-2A4A-DC8A-14B287EDDC34}"/>
              </a:ext>
            </a:extLst>
          </p:cNvPr>
          <p:cNvSpPr txBox="1"/>
          <p:nvPr/>
        </p:nvSpPr>
        <p:spPr>
          <a:xfrm>
            <a:off x="3673179" y="968201"/>
            <a:ext cx="3751029" cy="1073627"/>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Bridging the gap between actual and reported uptake is an on-going technical challenge for any data collection process, but as long as it is undertaken consistently over time, the trends observed in this survey are probably genuine. </a:t>
            </a:r>
          </a:p>
        </p:txBody>
      </p:sp>
      <p:sp>
        <p:nvSpPr>
          <p:cNvPr id="12" name="TextBox 11">
            <a:extLst>
              <a:ext uri="{FF2B5EF4-FFF2-40B4-BE49-F238E27FC236}">
                <a16:creationId xmlns:a16="http://schemas.microsoft.com/office/drawing/2014/main" id="{F94AD5CE-DC9E-4C8C-EE91-CB882E283268}"/>
              </a:ext>
            </a:extLst>
          </p:cNvPr>
          <p:cNvSpPr txBox="1"/>
          <p:nvPr/>
        </p:nvSpPr>
        <p:spPr>
          <a:xfrm>
            <a:off x="8219705" y="128209"/>
            <a:ext cx="3561196" cy="674928"/>
          </a:xfrm>
          <a:prstGeom prst="rect">
            <a:avLst/>
          </a:prstGeom>
          <a:noFill/>
        </p:spPr>
        <p:txBody>
          <a:bodyPr wrap="square">
            <a:spAutoFit/>
          </a:bodyPr>
          <a:lstStyle/>
          <a:p>
            <a:pPr>
              <a:lnSpc>
                <a:spcPct val="107000"/>
              </a:lnSpc>
            </a:pPr>
            <a:r>
              <a:rPr lang="en-GB" sz="1800" b="1" kern="100" dirty="0">
                <a:solidFill>
                  <a:srgbClr val="0C2950"/>
                </a:solidFill>
                <a:latin typeface="Aptos" panose="020B0004020202020204" pitchFamily="34" charset="0"/>
                <a:cs typeface="Times New Roman" panose="02020603050405020304" pitchFamily="18" charset="0"/>
              </a:rPr>
              <a:t>Implications of low vaccine uptake among RCF-based HCWs</a:t>
            </a:r>
          </a:p>
        </p:txBody>
      </p:sp>
      <p:sp>
        <p:nvSpPr>
          <p:cNvPr id="14" name="TextBox 13">
            <a:extLst>
              <a:ext uri="{FF2B5EF4-FFF2-40B4-BE49-F238E27FC236}">
                <a16:creationId xmlns:a16="http://schemas.microsoft.com/office/drawing/2014/main" id="{12FBCC8C-C0FD-1570-358E-CAF25150ED7B}"/>
              </a:ext>
            </a:extLst>
          </p:cNvPr>
          <p:cNvSpPr txBox="1"/>
          <p:nvPr/>
        </p:nvSpPr>
        <p:spPr>
          <a:xfrm>
            <a:off x="7946890" y="838913"/>
            <a:ext cx="4157592" cy="2954783"/>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Although RCFs are not subject to the same level of winter related overcrowding as acute hospitals, unvaccinated RCF-based HCWs are nevertheless vulnerable to season influenza infections, which can impact on the quality of care provided to residents during those months  because of absent staff due to illness.</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For the forthcoming  2026/2027 vaccination season, the National Immunisation Advisory Committee (NIAC), in July 2026, recommended that HCWs Healthcare workers, including those who are pregnant,  receive the influenza vaccine ‘for their own protection and to protect patients who may have a suboptimal response to influenza vaccinations’. </a:t>
            </a:r>
          </a:p>
        </p:txBody>
      </p:sp>
      <p:sp>
        <p:nvSpPr>
          <p:cNvPr id="9" name="TextBox 8">
            <a:extLst>
              <a:ext uri="{FF2B5EF4-FFF2-40B4-BE49-F238E27FC236}">
                <a16:creationId xmlns:a16="http://schemas.microsoft.com/office/drawing/2014/main" id="{5A17C479-D962-82F3-DAF0-EC67B91F21F1}"/>
              </a:ext>
            </a:extLst>
          </p:cNvPr>
          <p:cNvSpPr txBox="1"/>
          <p:nvPr/>
        </p:nvSpPr>
        <p:spPr>
          <a:xfrm>
            <a:off x="-97205" y="1968581"/>
            <a:ext cx="3209913" cy="4638321"/>
          </a:xfrm>
          <a:prstGeom prst="rect">
            <a:avLst/>
          </a:prstGeom>
          <a:noFill/>
        </p:spPr>
        <p:txBody>
          <a:bodyPr wrap="square">
            <a:spAutoFit/>
          </a:bodyPr>
          <a:lstStyle>
            <a:defPPr>
              <a:defRPr lang="en-US"/>
            </a:defPPr>
            <a:lvl1pPr>
              <a:lnSpc>
                <a:spcPct val="107000"/>
              </a:lnSpc>
              <a:spcAft>
                <a:spcPts val="800"/>
              </a:spcAft>
              <a:defRPr sz="1200" kern="100">
                <a:latin typeface="Aptos" panose="020B0004020202020204" pitchFamily="34" charset="0"/>
                <a:cs typeface="Times New Roman" panose="02020603050405020304" pitchFamily="18" charset="0"/>
              </a:defRPr>
            </a:lvl1pPr>
          </a:lstStyle>
          <a:p>
            <a:pPr marL="285750" indent="-285750">
              <a:buFont typeface="Arial" panose="020B0604020202020204" pitchFamily="34" charset="0"/>
              <a:buChar char="•"/>
            </a:pPr>
            <a:r>
              <a:rPr lang="en-GB" dirty="0">
                <a:solidFill>
                  <a:schemeClr val="bg1"/>
                </a:solidFill>
              </a:rPr>
              <a:t>The marked improvement in the uptake of the seasonal influenza vaccine among RCF-based HCWs is positive step and stems largely from the considerable resources and efforts that have been ploughed into addressing a downward trend for some time. </a:t>
            </a:r>
          </a:p>
          <a:p>
            <a:pPr marL="285750" indent="-285750">
              <a:buFont typeface="Arial" panose="020B0604020202020204" pitchFamily="34" charset="0"/>
              <a:buChar char="•"/>
            </a:pPr>
            <a:r>
              <a:rPr lang="en-GB" dirty="0">
                <a:solidFill>
                  <a:schemeClr val="bg1"/>
                </a:solidFill>
              </a:rPr>
              <a:t>The fact that RCFs face greater challenges in organising clinics for staff and gaining access to data on NIIS/COVAX portal /dashboards probably accounts why uptake among RCF-based HCWs is lower compared to hospital-based ones.</a:t>
            </a:r>
          </a:p>
          <a:p>
            <a:pPr marL="285750" indent="-285750">
              <a:buFont typeface="Arial" panose="020B0604020202020204" pitchFamily="34" charset="0"/>
              <a:buChar char="•"/>
            </a:pPr>
            <a:r>
              <a:rPr lang="en-GB" dirty="0">
                <a:solidFill>
                  <a:schemeClr val="bg1"/>
                </a:solidFill>
              </a:rPr>
              <a:t>The likelihood that the key performance target of 75% for  seasonal influenza vaccine uptake will be reached in the next few seasons is low without  further concerted public health efforts, significant input of additional resources, including financial, and a turnaround in vaccine hesitancy by HCWs generally.</a:t>
            </a:r>
          </a:p>
        </p:txBody>
      </p:sp>
      <p:sp>
        <p:nvSpPr>
          <p:cNvPr id="7" name="TextBox 6">
            <a:extLst>
              <a:ext uri="{FF2B5EF4-FFF2-40B4-BE49-F238E27FC236}">
                <a16:creationId xmlns:a16="http://schemas.microsoft.com/office/drawing/2014/main" id="{D2FECB75-C90B-8B7B-ECE3-6D6517F2E625}"/>
              </a:ext>
            </a:extLst>
          </p:cNvPr>
          <p:cNvSpPr txBox="1"/>
          <p:nvPr/>
        </p:nvSpPr>
        <p:spPr>
          <a:xfrm>
            <a:off x="4061419" y="2047018"/>
            <a:ext cx="3416009" cy="674928"/>
          </a:xfrm>
          <a:prstGeom prst="rect">
            <a:avLst/>
          </a:prstGeom>
          <a:noFill/>
        </p:spPr>
        <p:txBody>
          <a:bodyPr wrap="square">
            <a:spAutoFit/>
          </a:bodyPr>
          <a:lstStyle/>
          <a:p>
            <a:pPr>
              <a:lnSpc>
                <a:spcPct val="107000"/>
              </a:lnSpc>
            </a:pPr>
            <a:r>
              <a:rPr lang="en-IE" sz="1800" b="1" kern="100" dirty="0">
                <a:solidFill>
                  <a:srgbClr val="0C2950"/>
                </a:solidFill>
                <a:latin typeface="Aptos" panose="020B0004020202020204" pitchFamily="34" charset="0"/>
                <a:cs typeface="Times New Roman" panose="02020603050405020304" pitchFamily="18" charset="0"/>
              </a:rPr>
              <a:t>Local RCF operational activities </a:t>
            </a:r>
            <a:endParaRPr lang="en-IE" sz="1200" kern="100" dirty="0">
              <a:solidFill>
                <a:srgbClr val="0C2950"/>
              </a:solidFill>
              <a:latin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1ADD03DE-11D2-DF3D-A04D-DF2FBC8EB07C}"/>
              </a:ext>
            </a:extLst>
          </p:cNvPr>
          <p:cNvSpPr txBox="1"/>
          <p:nvPr/>
        </p:nvSpPr>
        <p:spPr>
          <a:xfrm>
            <a:off x="3763221" y="2721946"/>
            <a:ext cx="3842134" cy="1468864"/>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Most RCF based HCWs are vaccinated by  HSE team clinics, or in their local GP clinic or pharmacy, so unless local management have access to the NIIS/COVAX portal/dashboards and unless they maintain their own vaccination records, they have no means whatsoever of knowing or reporting on what their staff uptake is.</a:t>
            </a:r>
          </a:p>
        </p:txBody>
      </p:sp>
      <p:sp>
        <p:nvSpPr>
          <p:cNvPr id="13" name="TextBox 12">
            <a:extLst>
              <a:ext uri="{FF2B5EF4-FFF2-40B4-BE49-F238E27FC236}">
                <a16:creationId xmlns:a16="http://schemas.microsoft.com/office/drawing/2014/main" id="{E1A91C42-AE60-2FD4-7A39-E3F63CE4D096}"/>
              </a:ext>
            </a:extLst>
          </p:cNvPr>
          <p:cNvSpPr txBox="1"/>
          <p:nvPr/>
        </p:nvSpPr>
        <p:spPr>
          <a:xfrm>
            <a:off x="8219705" y="3853346"/>
            <a:ext cx="3561196" cy="674928"/>
          </a:xfrm>
          <a:prstGeom prst="rect">
            <a:avLst/>
          </a:prstGeom>
          <a:noFill/>
        </p:spPr>
        <p:txBody>
          <a:bodyPr wrap="square">
            <a:spAutoFit/>
          </a:bodyPr>
          <a:lstStyle/>
          <a:p>
            <a:pPr>
              <a:lnSpc>
                <a:spcPct val="107000"/>
              </a:lnSpc>
            </a:pPr>
            <a:r>
              <a:rPr lang="en-IE" sz="1800" b="1" kern="100" dirty="0">
                <a:solidFill>
                  <a:srgbClr val="0C2950"/>
                </a:solidFill>
                <a:latin typeface="Aptos" panose="020B0004020202020204" pitchFamily="34" charset="0"/>
                <a:cs typeface="Times New Roman" panose="02020603050405020304" pitchFamily="18" charset="0"/>
              </a:rPr>
              <a:t>Importance of HPSC vaccine uptake survey</a:t>
            </a:r>
            <a:endParaRPr lang="en-IE" sz="1200" kern="100" dirty="0">
              <a:solidFill>
                <a:srgbClr val="0C2950"/>
              </a:solidFill>
              <a:latin typeface="Aptos" panose="020B000402020202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CB60E576-5E05-2CFE-A02C-634D6AD0FA12}"/>
              </a:ext>
            </a:extLst>
          </p:cNvPr>
          <p:cNvSpPr txBox="1"/>
          <p:nvPr/>
        </p:nvSpPr>
        <p:spPr>
          <a:xfrm>
            <a:off x="7946890" y="4528274"/>
            <a:ext cx="3561196" cy="876009"/>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The survey itself  fulfils a useful purpose as it provides a comprehensive profile of RCF-based HCW uptake that other reports do not provide</a:t>
            </a:r>
          </a:p>
        </p:txBody>
      </p:sp>
      <p:sp>
        <p:nvSpPr>
          <p:cNvPr id="18" name="TextBox 17">
            <a:extLst>
              <a:ext uri="{FF2B5EF4-FFF2-40B4-BE49-F238E27FC236}">
                <a16:creationId xmlns:a16="http://schemas.microsoft.com/office/drawing/2014/main" id="{44714B0B-9540-EC66-7014-181DCE2DF256}"/>
              </a:ext>
            </a:extLst>
          </p:cNvPr>
          <p:cNvSpPr txBox="1"/>
          <p:nvPr/>
        </p:nvSpPr>
        <p:spPr>
          <a:xfrm>
            <a:off x="87518" y="868004"/>
            <a:ext cx="3385523" cy="1069011"/>
          </a:xfrm>
          <a:prstGeom prst="rect">
            <a:avLst/>
          </a:prstGeom>
          <a:noFill/>
        </p:spPr>
        <p:txBody>
          <a:bodyPr wrap="square">
            <a:spAutoFit/>
          </a:bodyPr>
          <a:lstStyle/>
          <a:p>
            <a:pPr>
              <a:lnSpc>
                <a:spcPct val="107000"/>
              </a:lnSpc>
              <a:spcAft>
                <a:spcPts val="800"/>
              </a:spcAft>
            </a:pPr>
            <a:r>
              <a:rPr lang="en-GB" sz="2000" b="1" kern="100" dirty="0">
                <a:solidFill>
                  <a:schemeClr val="bg1"/>
                </a:solidFill>
                <a:latin typeface="Aptos" panose="020B0004020202020204" pitchFamily="34" charset="0"/>
                <a:cs typeface="Times New Roman" panose="02020603050405020304" pitchFamily="18" charset="0"/>
              </a:rPr>
              <a:t>What can we interpret from the findings in this report about vaccination?</a:t>
            </a:r>
            <a:endParaRPr lang="en-IE" sz="2000" b="1" kern="100" dirty="0">
              <a:solidFill>
                <a:schemeClr val="bg1"/>
              </a:solidFill>
              <a:latin typeface="Aptos" panose="020B000402020202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F0BD2C61-9E61-F99A-24E9-6DD7F3EE9D07}"/>
              </a:ext>
            </a:extLst>
          </p:cNvPr>
          <p:cNvSpPr txBox="1"/>
          <p:nvPr/>
        </p:nvSpPr>
        <p:spPr>
          <a:xfrm>
            <a:off x="1613641" y="192582"/>
            <a:ext cx="1725178" cy="646331"/>
          </a:xfrm>
          <a:prstGeom prst="rect">
            <a:avLst/>
          </a:prstGeom>
          <a:noFill/>
        </p:spPr>
        <p:txBody>
          <a:bodyPr wrap="square">
            <a:spAutoFit/>
          </a:bodyPr>
          <a:lstStyle/>
          <a:p>
            <a:pPr marL="0">
              <a:spcAft>
                <a:spcPts val="900"/>
              </a:spcAft>
              <a:buFont typeface="Arial" panose="020B0604020202020204" pitchFamily="34" charset="0"/>
              <a:buChar char="​"/>
            </a:pPr>
            <a:r>
              <a:rPr lang="en-US" sz="1800" b="1" dirty="0">
                <a:solidFill>
                  <a:schemeClr val="bg1"/>
                </a:solidFill>
              </a:rPr>
              <a:t>General Conclusions</a:t>
            </a:r>
            <a:endParaRPr lang="en-IE" sz="1800" b="1" baseline="0" dirty="0">
              <a:solidFill>
                <a:schemeClr val="bg1"/>
              </a:solidFill>
            </a:endParaRPr>
          </a:p>
        </p:txBody>
      </p:sp>
    </p:spTree>
    <p:extLst>
      <p:ext uri="{BB962C8B-B14F-4D97-AF65-F5344CB8AC3E}">
        <p14:creationId xmlns:p14="http://schemas.microsoft.com/office/powerpoint/2010/main" val="58292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2F6E5-CC98-DDD8-0843-6BC9AFAB12D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ABDA2B2-3991-32A9-2405-B6FABCB2D732}"/>
              </a:ext>
            </a:extLst>
          </p:cNvPr>
          <p:cNvSpPr/>
          <p:nvPr/>
        </p:nvSpPr>
        <p:spPr>
          <a:xfrm>
            <a:off x="-955" y="0"/>
            <a:ext cx="3701648" cy="6858000"/>
          </a:xfrm>
          <a:prstGeom prst="rect">
            <a:avLst/>
          </a:prstGeom>
          <a:solidFill>
            <a:srgbClr val="00615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8" name="Straight Connector 7">
            <a:extLst>
              <a:ext uri="{FF2B5EF4-FFF2-40B4-BE49-F238E27FC236}">
                <a16:creationId xmlns:a16="http://schemas.microsoft.com/office/drawing/2014/main" id="{4F3EB16A-9024-309D-54E4-AB31DF5A5457}"/>
              </a:ext>
            </a:extLst>
          </p:cNvPr>
          <p:cNvCxnSpPr>
            <a:cxnSpLocks/>
          </p:cNvCxnSpPr>
          <p:nvPr/>
        </p:nvCxnSpPr>
        <p:spPr>
          <a:xfrm>
            <a:off x="15954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C10C41B-0028-3B5D-B109-1CA7517095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653" y="192582"/>
            <a:ext cx="506570" cy="515193"/>
          </a:xfrm>
          <a:prstGeom prst="rect">
            <a:avLst/>
          </a:prstGeom>
        </p:spPr>
      </p:pic>
      <p:pic>
        <p:nvPicPr>
          <p:cNvPr id="5" name="Picture 4">
            <a:extLst>
              <a:ext uri="{FF2B5EF4-FFF2-40B4-BE49-F238E27FC236}">
                <a16:creationId xmlns:a16="http://schemas.microsoft.com/office/drawing/2014/main" id="{18DAA6FA-5EF4-CB01-844F-46C54266EB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074" y="223572"/>
            <a:ext cx="652781" cy="484203"/>
          </a:xfrm>
          <a:prstGeom prst="rect">
            <a:avLst/>
          </a:prstGeom>
        </p:spPr>
      </p:pic>
      <p:sp>
        <p:nvSpPr>
          <p:cNvPr id="9" name="TextBox 8">
            <a:extLst>
              <a:ext uri="{FF2B5EF4-FFF2-40B4-BE49-F238E27FC236}">
                <a16:creationId xmlns:a16="http://schemas.microsoft.com/office/drawing/2014/main" id="{B5C7F796-B34B-422B-F921-E1AC996F6D20}"/>
              </a:ext>
            </a:extLst>
          </p:cNvPr>
          <p:cNvSpPr txBox="1"/>
          <p:nvPr/>
        </p:nvSpPr>
        <p:spPr>
          <a:xfrm>
            <a:off x="104725" y="1411463"/>
            <a:ext cx="2981394" cy="4079707"/>
          </a:xfrm>
          <a:prstGeom prst="rect">
            <a:avLst/>
          </a:prstGeom>
          <a:noFill/>
        </p:spPr>
        <p:txBody>
          <a:bodyPr wrap="square">
            <a:spAutoFit/>
          </a:bodyPr>
          <a:lstStyle>
            <a:defPPr>
              <a:defRPr lang="en-US"/>
            </a:defPPr>
            <a:lvl1pPr>
              <a:lnSpc>
                <a:spcPct val="107000"/>
              </a:lnSpc>
              <a:spcAft>
                <a:spcPts val="800"/>
              </a:spcAft>
              <a:defRPr sz="1200" kern="100">
                <a:latin typeface="Aptos" panose="020B0004020202020204" pitchFamily="34" charset="0"/>
                <a:cs typeface="Times New Roman" panose="02020603050405020304" pitchFamily="18" charset="0"/>
              </a:defRPr>
            </a:lvl1pPr>
          </a:lstStyle>
          <a:p>
            <a:pPr marL="285750" indent="-285750">
              <a:buFont typeface="Arial" panose="020B0604020202020204" pitchFamily="34" charset="0"/>
              <a:buChar char="•"/>
            </a:pPr>
            <a:r>
              <a:rPr lang="en-GB" sz="1600" dirty="0">
                <a:solidFill>
                  <a:schemeClr val="bg1"/>
                </a:solidFill>
              </a:rPr>
              <a:t>A number of issues  have been highlighted by RCF managers  in relation to the accuracy with which uptake figures are collated  for reporting</a:t>
            </a:r>
          </a:p>
          <a:p>
            <a:pPr marL="285750" indent="-285750">
              <a:buFont typeface="Arial" panose="020B0604020202020204" pitchFamily="34" charset="0"/>
              <a:buChar char="•"/>
            </a:pPr>
            <a:r>
              <a:rPr lang="en-GB" sz="1600" dirty="0">
                <a:solidFill>
                  <a:schemeClr val="bg1"/>
                </a:solidFill>
              </a:rPr>
              <a:t>Increasing RCF survey participation/reporting</a:t>
            </a:r>
          </a:p>
          <a:p>
            <a:pPr marL="285750" indent="-285750">
              <a:buFont typeface="Arial" panose="020B0604020202020204" pitchFamily="34" charset="0"/>
              <a:buChar char="•"/>
            </a:pPr>
            <a:r>
              <a:rPr lang="en-GB" sz="1600" dirty="0">
                <a:solidFill>
                  <a:schemeClr val="bg1"/>
                </a:solidFill>
              </a:rPr>
              <a:t>Role of Research help gain insights that can guide more effective public health strategies</a:t>
            </a:r>
          </a:p>
          <a:p>
            <a:pPr marL="285750" indent="-285750">
              <a:buFont typeface="Arial" panose="020B0604020202020204" pitchFamily="34" charset="0"/>
              <a:buChar char="•"/>
            </a:pPr>
            <a:r>
              <a:rPr lang="en-IE" sz="1600" dirty="0">
                <a:solidFill>
                  <a:schemeClr val="bg1"/>
                </a:solidFill>
              </a:rPr>
              <a:t>Ensure HCW status is accurately captured on NIIS</a:t>
            </a:r>
            <a:endParaRPr lang="en-GB" sz="1600" dirty="0">
              <a:solidFill>
                <a:schemeClr val="bg1"/>
              </a:solidFill>
            </a:endParaRPr>
          </a:p>
        </p:txBody>
      </p:sp>
      <p:sp>
        <p:nvSpPr>
          <p:cNvPr id="7" name="TextBox 6">
            <a:extLst>
              <a:ext uri="{FF2B5EF4-FFF2-40B4-BE49-F238E27FC236}">
                <a16:creationId xmlns:a16="http://schemas.microsoft.com/office/drawing/2014/main" id="{03F33E78-BFC4-85F0-0E9A-316C7F7B6A2F}"/>
              </a:ext>
            </a:extLst>
          </p:cNvPr>
          <p:cNvSpPr txBox="1"/>
          <p:nvPr/>
        </p:nvSpPr>
        <p:spPr>
          <a:xfrm>
            <a:off x="4174342" y="990698"/>
            <a:ext cx="3561196" cy="283154"/>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endParaRPr lang="en-GB" sz="1200" kern="100" dirty="0">
              <a:latin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CDEC4347-2B90-247A-A774-815F2989FF65}"/>
              </a:ext>
            </a:extLst>
          </p:cNvPr>
          <p:cNvSpPr txBox="1"/>
          <p:nvPr/>
        </p:nvSpPr>
        <p:spPr>
          <a:xfrm>
            <a:off x="3700693" y="443412"/>
            <a:ext cx="3837144" cy="3657796"/>
          </a:xfrm>
          <a:prstGeom prst="rect">
            <a:avLst/>
          </a:prstGeom>
          <a:noFill/>
        </p:spPr>
        <p:txBody>
          <a:bodyPr wrap="square">
            <a:spAutoFit/>
          </a:bodyPr>
          <a:lstStyle/>
          <a:p>
            <a:pPr marL="84137">
              <a:lnSpc>
                <a:spcPct val="107000"/>
              </a:lnSpc>
              <a:spcAft>
                <a:spcPts val="800"/>
              </a:spcAft>
              <a:buClr>
                <a:srgbClr val="002060"/>
              </a:buClr>
            </a:pPr>
            <a:r>
              <a:rPr lang="en-IE" sz="1200" b="1" kern="100" dirty="0">
                <a:solidFill>
                  <a:srgbClr val="0C2950"/>
                </a:solidFill>
                <a:latin typeface="Aptos" panose="020B0004020202020204" pitchFamily="34" charset="0"/>
                <a:cs typeface="Times New Roman" panose="02020603050405020304" pitchFamily="18" charset="0"/>
              </a:rPr>
              <a:t>Addressing data reporting/ validation  concerns</a:t>
            </a:r>
          </a:p>
          <a:p>
            <a:pPr marL="84137">
              <a:lnSpc>
                <a:spcPct val="107000"/>
              </a:lnSpc>
              <a:spcAft>
                <a:spcPts val="800"/>
              </a:spcAft>
              <a:buClr>
                <a:srgbClr val="002060"/>
              </a:buClr>
            </a:pPr>
            <a:r>
              <a:rPr lang="en-IE" sz="1200" kern="100" dirty="0">
                <a:latin typeface="Aptos" panose="020B0004020202020204" pitchFamily="34" charset="0"/>
                <a:cs typeface="Times New Roman" panose="02020603050405020304" pitchFamily="18" charset="0"/>
              </a:rPr>
              <a:t>A number of issues has been raised during the 2024-2025 season and unfortunately some persist including the need for </a:t>
            </a:r>
            <a:endParaRPr lang="en-IE" sz="1000" kern="100" dirty="0">
              <a:latin typeface="Aptos" panose="020B0004020202020204" pitchFamily="34" charset="0"/>
              <a:cs typeface="Times New Roman" panose="02020603050405020304" pitchFamily="18" charset="0"/>
            </a:endParaRP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Data providers to access one single source of information,  rather than a range of different data sources, in order to compile an accurate  set of staff uptake figures that can then be reported.</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Agreement among data providers that denominator values (eligible staff counts) are taken from the same point in time, for example, either from the beginning of the winter vaccination campaign or at the end of it.</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Greater consistency with which HCW job titles are assigned  by data providers to their correct HSE official category of staff </a:t>
            </a:r>
          </a:p>
        </p:txBody>
      </p:sp>
      <p:sp>
        <p:nvSpPr>
          <p:cNvPr id="11" name="TextBox 10">
            <a:extLst>
              <a:ext uri="{FF2B5EF4-FFF2-40B4-BE49-F238E27FC236}">
                <a16:creationId xmlns:a16="http://schemas.microsoft.com/office/drawing/2014/main" id="{2B939A25-47F7-17D3-949E-BED1003D657C}"/>
              </a:ext>
            </a:extLst>
          </p:cNvPr>
          <p:cNvSpPr txBox="1"/>
          <p:nvPr/>
        </p:nvSpPr>
        <p:spPr>
          <a:xfrm>
            <a:off x="8052091" y="515747"/>
            <a:ext cx="3934864" cy="3467744"/>
          </a:xfrm>
          <a:prstGeom prst="rect">
            <a:avLst/>
          </a:prstGeom>
          <a:noFill/>
        </p:spPr>
        <p:txBody>
          <a:bodyPr wrap="square">
            <a:spAutoFit/>
          </a:bodyPr>
          <a:lstStyle/>
          <a:p>
            <a:pPr marL="84137">
              <a:lnSpc>
                <a:spcPct val="107000"/>
              </a:lnSpc>
              <a:spcAft>
                <a:spcPts val="800"/>
              </a:spcAft>
              <a:buClr>
                <a:srgbClr val="002060"/>
              </a:buClr>
            </a:pPr>
            <a:r>
              <a:rPr lang="en-IE" sz="1200" b="1" kern="100" dirty="0">
                <a:solidFill>
                  <a:srgbClr val="0C2950"/>
                </a:solidFill>
                <a:latin typeface="Aptos" panose="020B0004020202020204" pitchFamily="34" charset="0"/>
                <a:cs typeface="Times New Roman" panose="02020603050405020304" pitchFamily="18" charset="0"/>
              </a:rPr>
              <a:t>Increasing RCF survey participation/reporting</a:t>
            </a:r>
            <a:endParaRPr lang="en-IE" sz="1000" kern="100" dirty="0">
              <a:solidFill>
                <a:srgbClr val="0C2950"/>
              </a:solidFill>
              <a:latin typeface="Aptos" panose="020B0004020202020204" pitchFamily="34" charset="0"/>
              <a:cs typeface="Times New Roman" panose="02020603050405020304" pitchFamily="18" charset="0"/>
            </a:endParaRP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Compared to hospitals, RCFs face additional reporting challenges</a:t>
            </a:r>
          </a:p>
          <a:p>
            <a:pPr marL="800100" lvl="1"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Smaller  compliment sizes and higher turnover of staff</a:t>
            </a:r>
          </a:p>
          <a:p>
            <a:pPr marL="800100" lvl="1"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Limited IT resources and less familiarity with online surveys etc</a:t>
            </a:r>
          </a:p>
          <a:p>
            <a:pPr marL="800100" lvl="1"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Limited access to NIIS/COVAX portal and vaccination dashboards</a:t>
            </a:r>
          </a:p>
          <a:p>
            <a:pPr marL="800100" lvl="1"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Limited resources to build and maintain  their  own staff vaccination records</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Access to NIIS/COVAX resources should be granted to all RCFs, including private ones, in relation to their staff  influenza vaccination uptake counts</a:t>
            </a:r>
          </a:p>
        </p:txBody>
      </p:sp>
      <p:sp>
        <p:nvSpPr>
          <p:cNvPr id="12" name="TextBox 11">
            <a:extLst>
              <a:ext uri="{FF2B5EF4-FFF2-40B4-BE49-F238E27FC236}">
                <a16:creationId xmlns:a16="http://schemas.microsoft.com/office/drawing/2014/main" id="{E7FEBFD3-4452-A59B-1293-640E11524550}"/>
              </a:ext>
            </a:extLst>
          </p:cNvPr>
          <p:cNvSpPr txBox="1"/>
          <p:nvPr/>
        </p:nvSpPr>
        <p:spPr>
          <a:xfrm>
            <a:off x="205045" y="857300"/>
            <a:ext cx="3125384" cy="410369"/>
          </a:xfrm>
          <a:prstGeom prst="rect">
            <a:avLst/>
          </a:prstGeom>
          <a:noFill/>
        </p:spPr>
        <p:txBody>
          <a:bodyPr wrap="square">
            <a:spAutoFit/>
          </a:bodyPr>
          <a:lstStyle/>
          <a:p>
            <a:pPr>
              <a:lnSpc>
                <a:spcPct val="107000"/>
              </a:lnSpc>
              <a:spcAft>
                <a:spcPts val="800"/>
              </a:spcAft>
            </a:pPr>
            <a:r>
              <a:rPr lang="en-GB" sz="2000" b="1" kern="100" dirty="0">
                <a:solidFill>
                  <a:schemeClr val="bg1"/>
                </a:solidFill>
                <a:latin typeface="Aptos" panose="020B0004020202020204" pitchFamily="34" charset="0"/>
                <a:cs typeface="Times New Roman" panose="02020603050405020304" pitchFamily="18" charset="0"/>
              </a:rPr>
              <a:t>Recommendations </a:t>
            </a:r>
          </a:p>
        </p:txBody>
      </p:sp>
      <p:sp>
        <p:nvSpPr>
          <p:cNvPr id="13" name="TextBox 12">
            <a:extLst>
              <a:ext uri="{FF2B5EF4-FFF2-40B4-BE49-F238E27FC236}">
                <a16:creationId xmlns:a16="http://schemas.microsoft.com/office/drawing/2014/main" id="{773624AF-D337-A45E-84FA-AB3FA32B8A79}"/>
              </a:ext>
            </a:extLst>
          </p:cNvPr>
          <p:cNvSpPr txBox="1"/>
          <p:nvPr/>
        </p:nvSpPr>
        <p:spPr>
          <a:xfrm>
            <a:off x="8052091" y="4174719"/>
            <a:ext cx="4144943" cy="1373838"/>
          </a:xfrm>
          <a:prstGeom prst="rect">
            <a:avLst/>
          </a:prstGeom>
          <a:noFill/>
        </p:spPr>
        <p:txBody>
          <a:bodyPr wrap="square">
            <a:spAutoFit/>
          </a:bodyPr>
          <a:lstStyle/>
          <a:p>
            <a:pPr marL="84137">
              <a:lnSpc>
                <a:spcPct val="107000"/>
              </a:lnSpc>
              <a:spcAft>
                <a:spcPts val="800"/>
              </a:spcAft>
              <a:buClr>
                <a:srgbClr val="002060"/>
              </a:buClr>
            </a:pPr>
            <a:r>
              <a:rPr lang="en-GB" sz="1200" b="1" kern="100" dirty="0">
                <a:solidFill>
                  <a:srgbClr val="002060"/>
                </a:solidFill>
                <a:latin typeface="Aptos" panose="020B0004020202020204" pitchFamily="34" charset="0"/>
                <a:cs typeface="Times New Roman" panose="02020603050405020304" pitchFamily="18" charset="0"/>
              </a:rPr>
              <a:t>Role of Research help gain insights that can guide more effective public health strategies</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There is a need for a more in-depth understanding of the personal, cultural, and contextual factors influencing HCWs' vaccination decisions and underlying barriers to vaccination</a:t>
            </a:r>
          </a:p>
        </p:txBody>
      </p:sp>
      <p:sp>
        <p:nvSpPr>
          <p:cNvPr id="6" name="TextBox 5">
            <a:extLst>
              <a:ext uri="{FF2B5EF4-FFF2-40B4-BE49-F238E27FC236}">
                <a16:creationId xmlns:a16="http://schemas.microsoft.com/office/drawing/2014/main" id="{04482AD0-B875-40FD-0628-44BA59AE19AD}"/>
              </a:ext>
            </a:extLst>
          </p:cNvPr>
          <p:cNvSpPr txBox="1"/>
          <p:nvPr/>
        </p:nvSpPr>
        <p:spPr>
          <a:xfrm>
            <a:off x="1613641" y="192582"/>
            <a:ext cx="1725178" cy="646331"/>
          </a:xfrm>
          <a:prstGeom prst="rect">
            <a:avLst/>
          </a:prstGeom>
          <a:noFill/>
        </p:spPr>
        <p:txBody>
          <a:bodyPr wrap="square">
            <a:spAutoFit/>
          </a:bodyPr>
          <a:lstStyle/>
          <a:p>
            <a:pPr marL="0">
              <a:spcAft>
                <a:spcPts val="900"/>
              </a:spcAft>
              <a:buFont typeface="Arial" panose="020B0604020202020204" pitchFamily="34" charset="0"/>
              <a:buChar char="​"/>
            </a:pPr>
            <a:r>
              <a:rPr lang="en-US" sz="1800" b="1" dirty="0">
                <a:solidFill>
                  <a:schemeClr val="bg1"/>
                </a:solidFill>
              </a:rPr>
              <a:t>General Conclusions</a:t>
            </a:r>
            <a:endParaRPr lang="en-IE" sz="1800" b="1" baseline="0" dirty="0">
              <a:solidFill>
                <a:schemeClr val="bg1"/>
              </a:solidFill>
            </a:endParaRPr>
          </a:p>
        </p:txBody>
      </p:sp>
    </p:spTree>
    <p:extLst>
      <p:ext uri="{BB962C8B-B14F-4D97-AF65-F5344CB8AC3E}">
        <p14:creationId xmlns:p14="http://schemas.microsoft.com/office/powerpoint/2010/main" val="233936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955" y="0"/>
            <a:ext cx="4057869" cy="6858000"/>
          </a:xfrm>
          <a:prstGeom prst="rect">
            <a:avLst/>
          </a:prstGeom>
          <a:solidFill>
            <a:srgbClr val="B3D0CB"/>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9" name="Title 8">
            <a:extLst>
              <a:ext uri="{FF2B5EF4-FFF2-40B4-BE49-F238E27FC236}">
                <a16:creationId xmlns:a16="http://schemas.microsoft.com/office/drawing/2014/main" id="{06AC8681-EE8E-4AFB-99FE-A68081B8326A}"/>
              </a:ext>
            </a:extLst>
          </p:cNvPr>
          <p:cNvSpPr>
            <a:spLocks noGrp="1"/>
          </p:cNvSpPr>
          <p:nvPr>
            <p:ph type="title"/>
          </p:nvPr>
        </p:nvSpPr>
        <p:spPr>
          <a:xfrm>
            <a:off x="1523122" y="192582"/>
            <a:ext cx="2533791" cy="823772"/>
          </a:xfrm>
        </p:spPr>
        <p:txBody>
          <a:bodyPr>
            <a:normAutofit/>
          </a:bodyPr>
          <a:lstStyle/>
          <a:p>
            <a:r>
              <a:rPr lang="en-US" sz="2000" b="1" dirty="0">
                <a:solidFill>
                  <a:srgbClr val="0C2950"/>
                </a:solidFill>
              </a:rPr>
              <a:t>Appendices (continued)</a:t>
            </a:r>
          </a:p>
        </p:txBody>
      </p:sp>
      <p:cxnSp>
        <p:nvCxnSpPr>
          <p:cNvPr id="8" name="Straight Connector 7">
            <a:extLst>
              <a:ext uri="{FF2B5EF4-FFF2-40B4-BE49-F238E27FC236}">
                <a16:creationId xmlns:a16="http://schemas.microsoft.com/office/drawing/2014/main" id="{DF5CD49F-FB93-7457-E645-799D740F2427}"/>
              </a:ext>
            </a:extLst>
          </p:cNvPr>
          <p:cNvCxnSpPr>
            <a:cxnSpLocks/>
          </p:cNvCxnSpPr>
          <p:nvPr/>
        </p:nvCxnSpPr>
        <p:spPr>
          <a:xfrm>
            <a:off x="14811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B953F69-6B56-DDB7-E044-94BBEDCD2C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353" y="192582"/>
            <a:ext cx="506570" cy="515193"/>
          </a:xfrm>
          <a:prstGeom prst="rect">
            <a:avLst/>
          </a:prstGeom>
        </p:spPr>
      </p:pic>
      <p:pic>
        <p:nvPicPr>
          <p:cNvPr id="5" name="Picture 4">
            <a:extLst>
              <a:ext uri="{FF2B5EF4-FFF2-40B4-BE49-F238E27FC236}">
                <a16:creationId xmlns:a16="http://schemas.microsoft.com/office/drawing/2014/main" id="{8C6BC744-8BE6-CE38-B568-09611B5E54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774" y="223572"/>
            <a:ext cx="652781" cy="484203"/>
          </a:xfrm>
          <a:prstGeom prst="rect">
            <a:avLst/>
          </a:prstGeom>
        </p:spPr>
      </p:pic>
      <p:sp>
        <p:nvSpPr>
          <p:cNvPr id="7" name="TextBox 6">
            <a:extLst>
              <a:ext uri="{FF2B5EF4-FFF2-40B4-BE49-F238E27FC236}">
                <a16:creationId xmlns:a16="http://schemas.microsoft.com/office/drawing/2014/main" id="{47DEF38A-1866-14D7-8704-9FE70784BA56}"/>
              </a:ext>
            </a:extLst>
          </p:cNvPr>
          <p:cNvSpPr txBox="1"/>
          <p:nvPr/>
        </p:nvSpPr>
        <p:spPr>
          <a:xfrm>
            <a:off x="68345" y="1016354"/>
            <a:ext cx="3815496" cy="1477328"/>
          </a:xfrm>
          <a:prstGeom prst="rect">
            <a:avLst/>
          </a:prstGeom>
          <a:noFill/>
        </p:spPr>
        <p:txBody>
          <a:bodyPr wrap="square">
            <a:spAutoFit/>
          </a:bodyPr>
          <a:lstStyle/>
          <a:p>
            <a:r>
              <a:rPr lang="en-IE" sz="1800" b="1" dirty="0">
                <a:effectLst/>
                <a:ea typeface="Calibri" panose="020F0502020204030204" pitchFamily="34" charset="0"/>
              </a:rPr>
              <a:t>Appendix 1 : List </a:t>
            </a:r>
            <a:r>
              <a:rPr lang="en-IE" b="1" dirty="0">
                <a:ea typeface="Calibri" panose="020F0502020204030204" pitchFamily="34" charset="0"/>
              </a:rPr>
              <a:t>of participating RCFs in the 2025-2026 survey with details of their eligible and vaccinated staff numbers for both seasonal influenza</a:t>
            </a:r>
            <a:endParaRPr lang="en-IE" dirty="0"/>
          </a:p>
        </p:txBody>
      </p:sp>
      <p:sp>
        <p:nvSpPr>
          <p:cNvPr id="16" name="TextBox 15">
            <a:extLst>
              <a:ext uri="{FF2B5EF4-FFF2-40B4-BE49-F238E27FC236}">
                <a16:creationId xmlns:a16="http://schemas.microsoft.com/office/drawing/2014/main" id="{D71AB120-58E9-2534-6029-61E73BA60890}"/>
              </a:ext>
            </a:extLst>
          </p:cNvPr>
          <p:cNvSpPr txBox="1"/>
          <p:nvPr/>
        </p:nvSpPr>
        <p:spPr>
          <a:xfrm>
            <a:off x="4319592" y="1267834"/>
            <a:ext cx="3815496" cy="707630"/>
          </a:xfrm>
          <a:prstGeom prst="rect">
            <a:avLst/>
          </a:prstGeom>
          <a:noFill/>
        </p:spPr>
        <p:txBody>
          <a:bodyPr wrap="square" anchor="ctr">
            <a:spAutoFit/>
          </a:bodyPr>
          <a:lstStyle/>
          <a:p>
            <a:pPr marL="171450" indent="-171450" algn="just">
              <a:lnSpc>
                <a:spcPct val="150000"/>
              </a:lnSpc>
              <a:spcAft>
                <a:spcPts val="1000"/>
              </a:spcAft>
              <a:buFont typeface="Arial" panose="020B0604020202020204" pitchFamily="34" charset="0"/>
              <a:buChar char="•"/>
            </a:pPr>
            <a:r>
              <a:rPr lang="en-GB" sz="1400" dirty="0">
                <a:ea typeface="Calibri" panose="020F0502020204030204" pitchFamily="34" charset="0"/>
                <a:cs typeface="Calibri" panose="020F0502020204030204" pitchFamily="34" charset="0"/>
              </a:rPr>
              <a:t>173 reporting RCFs submitted online survey returns</a:t>
            </a:r>
          </a:p>
        </p:txBody>
      </p:sp>
      <p:sp>
        <p:nvSpPr>
          <p:cNvPr id="12" name="TextBox 11">
            <a:extLst>
              <a:ext uri="{FF2B5EF4-FFF2-40B4-BE49-F238E27FC236}">
                <a16:creationId xmlns:a16="http://schemas.microsoft.com/office/drawing/2014/main" id="{14B0CE0C-9016-6B3A-C838-3297B9506E6B}"/>
              </a:ext>
            </a:extLst>
          </p:cNvPr>
          <p:cNvSpPr txBox="1"/>
          <p:nvPr/>
        </p:nvSpPr>
        <p:spPr>
          <a:xfrm>
            <a:off x="8240151" y="944669"/>
            <a:ext cx="3883504" cy="1353960"/>
          </a:xfrm>
          <a:prstGeom prst="rect">
            <a:avLst/>
          </a:prstGeom>
          <a:noFill/>
        </p:spPr>
        <p:txBody>
          <a:bodyPr wrap="square">
            <a:spAutoFit/>
          </a:bodyPr>
          <a:lstStyle/>
          <a:p>
            <a:pPr marL="171450" indent="-171450">
              <a:lnSpc>
                <a:spcPct val="150000"/>
              </a:lnSpc>
              <a:buFont typeface="Arial" panose="020B0604020202020204" pitchFamily="34" charset="0"/>
              <a:buChar char="•"/>
            </a:pPr>
            <a:r>
              <a:rPr lang="en-IE" sz="1400" kern="100" dirty="0">
                <a:latin typeface="Aptos" panose="020B0004020202020204" pitchFamily="34" charset="0"/>
                <a:cs typeface="Times New Roman" panose="02020603050405020304" pitchFamily="18" charset="0"/>
              </a:rPr>
              <a:t>An excel file listing of the </a:t>
            </a:r>
            <a:r>
              <a:rPr lang="en-GB" sz="1400" kern="100" dirty="0">
                <a:latin typeface="Aptos" panose="020B0004020202020204" pitchFamily="34" charset="0"/>
                <a:cs typeface="Times New Roman" panose="02020603050405020304" pitchFamily="18" charset="0"/>
              </a:rPr>
              <a:t>participating RCFs in the 2025-2026  survey with details of the eligible and influenza (flu) vaccinated staff  by HSE category is available to download </a:t>
            </a:r>
            <a:r>
              <a:rPr lang="en-GB" sz="1400" kern="100" dirty="0">
                <a:solidFill>
                  <a:srgbClr val="0070C0"/>
                </a:solidFill>
                <a:highlight>
                  <a:srgbClr val="00FFFF"/>
                </a:highlight>
                <a:latin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here</a:t>
            </a:r>
            <a:r>
              <a:rPr lang="en-GB" sz="1400" kern="100" dirty="0">
                <a:solidFill>
                  <a:srgbClr val="0070C0"/>
                </a:solidFill>
                <a:latin typeface="Aptos" panose="020B0004020202020204" pitchFamily="34" charset="0"/>
                <a:cs typeface="Times New Roman" panose="02020603050405020304" pitchFamily="18" charset="0"/>
              </a:rPr>
              <a:t>.</a:t>
            </a:r>
            <a:endParaRPr lang="en-IE" sz="1400" kern="100" dirty="0">
              <a:solidFill>
                <a:srgbClr val="0070C0"/>
              </a:solidFill>
              <a:latin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348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0689D41-DD23-2B34-657E-0E11C57BCEEA}"/>
              </a:ext>
            </a:extLst>
          </p:cNvPr>
          <p:cNvCxnSpPr>
            <a:cxnSpLocks/>
          </p:cNvCxnSpPr>
          <p:nvPr/>
        </p:nvCxnSpPr>
        <p:spPr>
          <a:xfrm>
            <a:off x="4165851" y="1015445"/>
            <a:ext cx="3524253" cy="812"/>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553C69-027F-0AEC-9DEB-5E4D4734B519}"/>
              </a:ext>
            </a:extLst>
          </p:cNvPr>
          <p:cNvCxnSpPr>
            <a:cxnSpLocks/>
          </p:cNvCxnSpPr>
          <p:nvPr/>
        </p:nvCxnSpPr>
        <p:spPr>
          <a:xfrm>
            <a:off x="8461016" y="1016257"/>
            <a:ext cx="3183642"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2764F79-5DA5-4E38-2318-5E6F22729EB6}"/>
              </a:ext>
            </a:extLst>
          </p:cNvPr>
          <p:cNvSpPr txBox="1"/>
          <p:nvPr/>
        </p:nvSpPr>
        <p:spPr>
          <a:xfrm>
            <a:off x="4098912" y="1741661"/>
            <a:ext cx="7478808" cy="480901"/>
          </a:xfrm>
          <a:prstGeom prst="rect">
            <a:avLst/>
          </a:prstGeom>
          <a:noFill/>
        </p:spPr>
        <p:txBody>
          <a:bodyPr wrap="square">
            <a:spAutoFit/>
          </a:bodyPr>
          <a:lstStyle/>
          <a:p>
            <a:pPr>
              <a:lnSpc>
                <a:spcPct val="115000"/>
              </a:lnSpc>
              <a:spcAft>
                <a:spcPts val="1000"/>
              </a:spcAft>
            </a:pPr>
            <a:r>
              <a:rPr lang="en-IE" sz="2400" b="1" kern="0" dirty="0">
                <a:solidFill>
                  <a:srgbClr val="0C2950"/>
                </a:solidFill>
                <a:effectLst/>
                <a:latin typeface="Arial" panose="020B0604020202020204" pitchFamily="34" charset="0"/>
              </a:rPr>
              <a:t>Further information available on HPSC website:</a:t>
            </a:r>
          </a:p>
        </p:txBody>
      </p:sp>
      <p:sp>
        <p:nvSpPr>
          <p:cNvPr id="24" name="TextBox 23">
            <a:extLst>
              <a:ext uri="{FF2B5EF4-FFF2-40B4-BE49-F238E27FC236}">
                <a16:creationId xmlns:a16="http://schemas.microsoft.com/office/drawing/2014/main" id="{2EC239BC-B196-35E8-8993-5BDD312EE53E}"/>
              </a:ext>
            </a:extLst>
          </p:cNvPr>
          <p:cNvSpPr txBox="1"/>
          <p:nvPr/>
        </p:nvSpPr>
        <p:spPr>
          <a:xfrm>
            <a:off x="4098912" y="2270789"/>
            <a:ext cx="7787474" cy="448200"/>
          </a:xfrm>
          <a:prstGeom prst="rect">
            <a:avLst/>
          </a:prstGeom>
          <a:noFill/>
        </p:spPr>
        <p:txBody>
          <a:bodyPr wrap="square">
            <a:spAutoFit/>
          </a:bodyPr>
          <a:lstStyle/>
          <a:p>
            <a:pPr>
              <a:lnSpc>
                <a:spcPct val="115000"/>
              </a:lnSpc>
              <a:spcAft>
                <a:spcPts val="1000"/>
              </a:spcAft>
            </a:pPr>
            <a:r>
              <a:rPr lang="en-IE" sz="1050" b="0" u="sng" kern="0" dirty="0">
                <a:solidFill>
                  <a:srgbClr val="002060"/>
                </a:solidFill>
                <a:effectLst/>
                <a:latin typeface="Arial" panose="020B0604020202020204" pitchFamily="34" charset="0"/>
              </a:rPr>
              <a:t>Link here to survey </a:t>
            </a:r>
            <a:r>
              <a:rPr lang="en-GB" sz="1050" b="0" u="sng" kern="0" dirty="0">
                <a:solidFill>
                  <a:srgbClr val="002060"/>
                </a:solidFill>
                <a:effectLst/>
                <a:latin typeface="Arial" panose="020B0604020202020204" pitchFamily="34" charset="0"/>
              </a:rPr>
              <a:t>reports </a:t>
            </a:r>
            <a:r>
              <a:rPr lang="en-GB" sz="1050" b="0" u="sng" kern="0" dirty="0">
                <a:solidFill>
                  <a:srgbClr val="002060"/>
                </a:solidFill>
                <a:effectLst/>
                <a:latin typeface="Arial" panose="020B0604020202020204" pitchFamily="34" charset="0"/>
                <a:hlinkClick r:id="rId3"/>
              </a:rPr>
              <a:t>on</a:t>
            </a:r>
            <a:r>
              <a:rPr lang="en-GB" sz="1050" b="0" u="sng" kern="0" dirty="0">
                <a:solidFill>
                  <a:srgbClr val="002060"/>
                </a:solidFill>
                <a:effectLst/>
                <a:latin typeface="Arial" panose="020B0604020202020204" pitchFamily="34" charset="0"/>
              </a:rPr>
              <a:t> seasonal influenza vaccine uptake in </a:t>
            </a:r>
            <a:r>
              <a:rPr lang="en-GB" sz="1050" b="0" u="sng" kern="0" dirty="0">
                <a:solidFill>
                  <a:srgbClr val="002060"/>
                </a:solidFill>
                <a:effectLst/>
                <a:latin typeface="Arial" panose="020B0604020202020204" pitchFamily="34" charset="0"/>
                <a:hlinkClick r:id="rId4">
                  <a:extLst>
                    <a:ext uri="{A12FA001-AC4F-418D-AE19-62706E023703}">
                      <ahyp:hlinkClr xmlns:ahyp="http://schemas.microsoft.com/office/drawing/2018/hyperlinkcolor" val="tx"/>
                    </a:ext>
                  </a:extLst>
                </a:hlinkClick>
              </a:rPr>
              <a:t>healthcare</a:t>
            </a:r>
            <a:r>
              <a:rPr lang="en-GB" sz="1050" b="0" u="sng" kern="0" dirty="0">
                <a:solidFill>
                  <a:srgbClr val="002060"/>
                </a:solidFill>
                <a:effectLst/>
                <a:latin typeface="Arial" panose="020B0604020202020204" pitchFamily="34" charset="0"/>
              </a:rPr>
              <a:t> workers and residents of long -term care residential facilities</a:t>
            </a:r>
            <a:endParaRPr lang="en-IE" sz="1050" b="0" u="sng" kern="0" dirty="0">
              <a:solidFill>
                <a:srgbClr val="002060"/>
              </a:solidFill>
              <a:effectLst/>
              <a:latin typeface="Arial" panose="020B0604020202020204" pitchFamily="34" charset="0"/>
            </a:endParaRPr>
          </a:p>
        </p:txBody>
      </p:sp>
      <p:sp>
        <p:nvSpPr>
          <p:cNvPr id="25" name="Rectangle 24">
            <a:extLst>
              <a:ext uri="{FF2B5EF4-FFF2-40B4-BE49-F238E27FC236}">
                <a16:creationId xmlns:a16="http://schemas.microsoft.com/office/drawing/2014/main" id="{83CE13E5-1255-DAAA-3033-BD83DF2FB24D}"/>
              </a:ext>
            </a:extLst>
          </p:cNvPr>
          <p:cNvSpPr/>
          <p:nvPr/>
        </p:nvSpPr>
        <p:spPr>
          <a:xfrm>
            <a:off x="-955" y="0"/>
            <a:ext cx="4057869" cy="6858000"/>
          </a:xfrm>
          <a:prstGeom prst="rect">
            <a:avLst/>
          </a:prstGeom>
          <a:solidFill>
            <a:srgbClr val="9BAAB3"/>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27" name="Straight Connector 26">
            <a:extLst>
              <a:ext uri="{FF2B5EF4-FFF2-40B4-BE49-F238E27FC236}">
                <a16:creationId xmlns:a16="http://schemas.microsoft.com/office/drawing/2014/main" id="{9075196A-37E1-8AE5-65ED-F0972883507B}"/>
              </a:ext>
            </a:extLst>
          </p:cNvPr>
          <p:cNvCxnSpPr>
            <a:cxnSpLocks/>
          </p:cNvCxnSpPr>
          <p:nvPr/>
        </p:nvCxnSpPr>
        <p:spPr>
          <a:xfrm>
            <a:off x="14811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B4B10405-BF9F-02E1-2B82-DD20E935FB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353" y="192582"/>
            <a:ext cx="506570" cy="515193"/>
          </a:xfrm>
          <a:prstGeom prst="rect">
            <a:avLst/>
          </a:prstGeom>
        </p:spPr>
      </p:pic>
      <p:pic>
        <p:nvPicPr>
          <p:cNvPr id="30" name="Picture 29">
            <a:extLst>
              <a:ext uri="{FF2B5EF4-FFF2-40B4-BE49-F238E27FC236}">
                <a16:creationId xmlns:a16="http://schemas.microsoft.com/office/drawing/2014/main" id="{570B86C9-A0CC-9293-DC5D-2DDFCD88CA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774" y="223572"/>
            <a:ext cx="652781" cy="484203"/>
          </a:xfrm>
          <a:prstGeom prst="rect">
            <a:avLst/>
          </a:prstGeom>
        </p:spPr>
      </p:pic>
      <p:pic>
        <p:nvPicPr>
          <p:cNvPr id="4" name="Picture 3">
            <a:extLst>
              <a:ext uri="{FF2B5EF4-FFF2-40B4-BE49-F238E27FC236}">
                <a16:creationId xmlns:a16="http://schemas.microsoft.com/office/drawing/2014/main" id="{23440887-0B6E-23CB-DE29-D4F07E05D0BC}"/>
              </a:ext>
            </a:extLst>
          </p:cNvPr>
          <p:cNvPicPr>
            <a:picLocks noChangeAspect="1"/>
          </p:cNvPicPr>
          <p:nvPr/>
        </p:nvPicPr>
        <p:blipFill>
          <a:blip r:embed="rId7"/>
          <a:stretch>
            <a:fillRect/>
          </a:stretch>
        </p:blipFill>
        <p:spPr>
          <a:xfrm>
            <a:off x="4165850" y="3000733"/>
            <a:ext cx="6789196" cy="3698831"/>
          </a:xfrm>
          <a:prstGeom prst="rect">
            <a:avLst/>
          </a:prstGeom>
        </p:spPr>
      </p:pic>
      <p:sp>
        <p:nvSpPr>
          <p:cNvPr id="9" name="Title 8">
            <a:extLst>
              <a:ext uri="{FF2B5EF4-FFF2-40B4-BE49-F238E27FC236}">
                <a16:creationId xmlns:a16="http://schemas.microsoft.com/office/drawing/2014/main" id="{E3AC7D34-EE5D-F291-55E7-6299253A937C}"/>
              </a:ext>
            </a:extLst>
          </p:cNvPr>
          <p:cNvSpPr>
            <a:spLocks noGrp="1"/>
          </p:cNvSpPr>
          <p:nvPr>
            <p:ph type="title"/>
          </p:nvPr>
        </p:nvSpPr>
        <p:spPr>
          <a:xfrm>
            <a:off x="1523122" y="192582"/>
            <a:ext cx="2533791" cy="823772"/>
          </a:xfrm>
        </p:spPr>
        <p:txBody>
          <a:bodyPr>
            <a:normAutofit/>
          </a:bodyPr>
          <a:lstStyle/>
          <a:p>
            <a:pPr marL="0">
              <a:spcAft>
                <a:spcPts val="900"/>
              </a:spcAft>
              <a:buFont typeface="Arial" panose="020B0604020202020204" pitchFamily="34" charset="0"/>
              <a:buChar char="​"/>
            </a:pPr>
            <a:r>
              <a:rPr lang="en-US" sz="2000" b="1" dirty="0">
                <a:solidFill>
                  <a:srgbClr val="0C2950"/>
                </a:solidFill>
              </a:rPr>
              <a:t>Acknowledgements &amp; Further Information</a:t>
            </a:r>
            <a:endParaRPr lang="en-IE" sz="2000" b="1" baseline="0" dirty="0">
              <a:solidFill>
                <a:schemeClr val="tx1"/>
              </a:solidFill>
            </a:endParaRPr>
          </a:p>
        </p:txBody>
      </p:sp>
      <p:sp>
        <p:nvSpPr>
          <p:cNvPr id="2" name="TextBox 1">
            <a:extLst>
              <a:ext uri="{FF2B5EF4-FFF2-40B4-BE49-F238E27FC236}">
                <a16:creationId xmlns:a16="http://schemas.microsoft.com/office/drawing/2014/main" id="{81840EDA-E134-DE0E-3ECE-4AAAA75F867F}"/>
              </a:ext>
            </a:extLst>
          </p:cNvPr>
          <p:cNvSpPr txBox="1"/>
          <p:nvPr/>
        </p:nvSpPr>
        <p:spPr>
          <a:xfrm>
            <a:off x="4098911" y="5458"/>
            <a:ext cx="7248230" cy="1187505"/>
          </a:xfrm>
          <a:prstGeom prst="rect">
            <a:avLst/>
          </a:prstGeom>
          <a:noFill/>
        </p:spPr>
        <p:txBody>
          <a:bodyPr wrap="square">
            <a:spAutoFit/>
          </a:bodyPr>
          <a:lstStyle/>
          <a:p>
            <a:pPr>
              <a:lnSpc>
                <a:spcPct val="115000"/>
              </a:lnSpc>
              <a:spcAft>
                <a:spcPts val="1000"/>
              </a:spcAft>
            </a:pPr>
            <a:r>
              <a:rPr lang="en-IE" sz="2400" b="1" kern="0" dirty="0">
                <a:solidFill>
                  <a:srgbClr val="0C2950"/>
                </a:solidFill>
                <a:effectLst/>
                <a:latin typeface="Arial" panose="020B0604020202020204" pitchFamily="34" charset="0"/>
              </a:rPr>
              <a:t>Acknowledgements</a:t>
            </a:r>
          </a:p>
          <a:p>
            <a:pPr>
              <a:lnSpc>
                <a:spcPct val="115000"/>
              </a:lnSpc>
              <a:spcAft>
                <a:spcPts val="1000"/>
              </a:spcAft>
            </a:pPr>
            <a:r>
              <a:rPr lang="en-GB" sz="1600" b="0" kern="0" dirty="0">
                <a:solidFill>
                  <a:srgbClr val="0C2950"/>
                </a:solidFill>
                <a:effectLst/>
                <a:latin typeface="Arial" panose="020B0604020202020204" pitchFamily="34" charset="0"/>
              </a:rPr>
              <a:t>Thanks to all LTCFs/RCFs that provided information for this report. All gratefully received.</a:t>
            </a:r>
            <a:endParaRPr lang="en-IE" sz="1600" b="1" kern="0" dirty="0">
              <a:solidFill>
                <a:srgbClr val="0C2950"/>
              </a:solidFill>
              <a:effectLst/>
              <a:latin typeface="Arial" panose="020B0604020202020204" pitchFamily="34" charset="0"/>
            </a:endParaRPr>
          </a:p>
        </p:txBody>
      </p:sp>
    </p:spTree>
    <p:extLst>
      <p:ext uri="{BB962C8B-B14F-4D97-AF65-F5344CB8AC3E}">
        <p14:creationId xmlns:p14="http://schemas.microsoft.com/office/powerpoint/2010/main" val="756516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FC4E8-42F0-FE75-C900-B9F027B5FE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819F07F-3CAB-0C08-38A1-44347488432F}"/>
              </a:ext>
            </a:extLst>
          </p:cNvPr>
          <p:cNvSpPr/>
          <p:nvPr/>
        </p:nvSpPr>
        <p:spPr>
          <a:xfrm>
            <a:off x="-1427" y="0"/>
            <a:ext cx="4181844"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highlight>
                <a:srgbClr val="FBAD18"/>
              </a:highlight>
            </a:endParaRPr>
          </a:p>
        </p:txBody>
      </p:sp>
      <p:sp>
        <p:nvSpPr>
          <p:cNvPr id="13" name="Title 8">
            <a:extLst>
              <a:ext uri="{FF2B5EF4-FFF2-40B4-BE49-F238E27FC236}">
                <a16:creationId xmlns:a16="http://schemas.microsoft.com/office/drawing/2014/main" id="{76CEFCA0-E5BF-5730-8DAB-1E58745E87DC}"/>
              </a:ext>
            </a:extLst>
          </p:cNvPr>
          <p:cNvSpPr txBox="1">
            <a:spLocks/>
          </p:cNvSpPr>
          <p:nvPr/>
        </p:nvSpPr>
        <p:spPr>
          <a:xfrm>
            <a:off x="1614479" y="188382"/>
            <a:ext cx="2395544"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1 of 8</a:t>
            </a:r>
          </a:p>
        </p:txBody>
      </p:sp>
      <p:cxnSp>
        <p:nvCxnSpPr>
          <p:cNvPr id="14" name="Straight Connector 13">
            <a:extLst>
              <a:ext uri="{FF2B5EF4-FFF2-40B4-BE49-F238E27FC236}">
                <a16:creationId xmlns:a16="http://schemas.microsoft.com/office/drawing/2014/main" id="{BF857A9F-4084-254C-CC5E-D746640D974B}"/>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871745DA-FA5C-0862-C735-C31C09136B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34121625-6A96-319F-D6A0-2FC90B0E58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25" name="TextBox 24">
            <a:extLst>
              <a:ext uri="{FF2B5EF4-FFF2-40B4-BE49-F238E27FC236}">
                <a16:creationId xmlns:a16="http://schemas.microsoft.com/office/drawing/2014/main" id="{2B053406-E1DA-FAE7-EA19-85C5082D14BC}"/>
              </a:ext>
            </a:extLst>
          </p:cNvPr>
          <p:cNvSpPr txBox="1"/>
          <p:nvPr/>
        </p:nvSpPr>
        <p:spPr>
          <a:xfrm>
            <a:off x="737232" y="942809"/>
            <a:ext cx="3272791" cy="1267655"/>
          </a:xfrm>
          <a:prstGeom prst="rect">
            <a:avLst/>
          </a:prstGeom>
          <a:noFill/>
        </p:spPr>
        <p:txBody>
          <a:bodyPr wrap="square">
            <a:spAutoFit/>
          </a:bodyPr>
          <a:lstStyle/>
          <a:p>
            <a:pPr>
              <a:lnSpc>
                <a:spcPct val="107000"/>
              </a:lnSpc>
            </a:pP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a:t>
            </a:r>
            <a:r>
              <a:rPr lang="en-IE" sz="1800" b="1" kern="100" dirty="0">
                <a:solidFill>
                  <a:srgbClr val="FFFF00"/>
                </a:solidFill>
                <a:latin typeface="Aptos" panose="020B0004020202020204" pitchFamily="34" charset="0"/>
                <a:cs typeface="Times New Roman" panose="02020603050405020304" pitchFamily="18" charset="0"/>
              </a:rPr>
              <a:t>public</a:t>
            </a:r>
            <a:r>
              <a:rPr lang="en-IE" sz="1800" b="1" kern="100" dirty="0">
                <a:solidFill>
                  <a:schemeClr val="bg1"/>
                </a:solidFill>
                <a:latin typeface="Aptos" panose="020B0004020202020204" pitchFamily="34" charset="0"/>
                <a:cs typeface="Times New Roman" panose="02020603050405020304" pitchFamily="18" charset="0"/>
              </a:rPr>
              <a:t> </a:t>
            </a:r>
            <a:r>
              <a:rPr lang="en-IE" b="1" kern="100" dirty="0">
                <a:solidFill>
                  <a:schemeClr val="bg1"/>
                </a:solidFill>
                <a:latin typeface="Aptos" panose="020B0004020202020204" pitchFamily="34" charset="0"/>
                <a:cs typeface="Times New Roman" panose="02020603050405020304" pitchFamily="18" charset="0"/>
              </a:rPr>
              <a:t>and </a:t>
            </a:r>
            <a:r>
              <a:rPr lang="en-IE" b="1" kern="100" dirty="0">
                <a:solidFill>
                  <a:schemeClr val="accent2">
                    <a:lumMod val="60000"/>
                    <a:lumOff val="40000"/>
                  </a:schemeClr>
                </a:solidFill>
                <a:latin typeface="Aptos" panose="020B0004020202020204" pitchFamily="34" charset="0"/>
                <a:cs typeface="Times New Roman" panose="02020603050405020304" pitchFamily="18" charset="0"/>
              </a:rPr>
              <a:t>private</a:t>
            </a:r>
            <a:r>
              <a:rPr lang="en-IE" b="1" kern="100" dirty="0">
                <a:solidFill>
                  <a:schemeClr val="bg1"/>
                </a:solidFill>
                <a:latin typeface="Aptos" panose="020B0004020202020204" pitchFamily="34" charset="0"/>
                <a:cs typeface="Times New Roman" panose="02020603050405020304" pitchFamily="18" charset="0"/>
              </a:rPr>
              <a:t> </a:t>
            </a:r>
            <a:r>
              <a:rPr lang="en-IE" sz="1800" b="1" kern="100" dirty="0">
                <a:solidFill>
                  <a:schemeClr val="bg1"/>
                </a:solidFill>
                <a:latin typeface="Aptos" panose="020B0004020202020204" pitchFamily="34" charset="0"/>
                <a:cs typeface="Times New Roman" panose="02020603050405020304" pitchFamily="18" charset="0"/>
              </a:rPr>
              <a:t>RCF</a:t>
            </a:r>
            <a:r>
              <a:rPr lang="en-IE" b="1" kern="100" dirty="0">
                <a:solidFill>
                  <a:schemeClr val="bg1"/>
                </a:solidFill>
                <a:latin typeface="Aptos" panose="020B0004020202020204" pitchFamily="34" charset="0"/>
                <a:cs typeface="Times New Roman" panose="02020603050405020304" pitchFamily="18" charset="0"/>
              </a:rPr>
              <a:t>-</a:t>
            </a:r>
            <a:r>
              <a:rPr lang="en-IE" sz="1800" b="1" kern="100" dirty="0">
                <a:solidFill>
                  <a:schemeClr val="bg1"/>
                </a:solidFill>
                <a:latin typeface="Aptos" panose="020B0004020202020204" pitchFamily="34" charset="0"/>
                <a:cs typeface="Times New Roman" panose="02020603050405020304" pitchFamily="18" charset="0"/>
              </a:rPr>
              <a:t>based HCWs by region</a:t>
            </a:r>
          </a:p>
        </p:txBody>
      </p:sp>
      <p:pic>
        <p:nvPicPr>
          <p:cNvPr id="26" name="Picture 25">
            <a:extLst>
              <a:ext uri="{FF2B5EF4-FFF2-40B4-BE49-F238E27FC236}">
                <a16:creationId xmlns:a16="http://schemas.microsoft.com/office/drawing/2014/main" id="{B0A0B821-02EE-FFB5-2D07-147075FEEA26}"/>
              </a:ext>
            </a:extLst>
          </p:cNvPr>
          <p:cNvPicPr>
            <a:picLocks noChangeAspect="1"/>
          </p:cNvPicPr>
          <p:nvPr/>
        </p:nvPicPr>
        <p:blipFill rotWithShape="1">
          <a:blip r:embed="rId5"/>
          <a:srcRect l="19780" t="6048" r="17478" b="12714"/>
          <a:stretch/>
        </p:blipFill>
        <p:spPr>
          <a:xfrm>
            <a:off x="222078" y="1031368"/>
            <a:ext cx="477157" cy="660583"/>
          </a:xfrm>
          <a:prstGeom prst="rect">
            <a:avLst/>
          </a:prstGeom>
        </p:spPr>
      </p:pic>
      <p:sp>
        <p:nvSpPr>
          <p:cNvPr id="31" name="TextBox 30">
            <a:extLst>
              <a:ext uri="{FF2B5EF4-FFF2-40B4-BE49-F238E27FC236}">
                <a16:creationId xmlns:a16="http://schemas.microsoft.com/office/drawing/2014/main" id="{22895F51-5010-95BD-7ECD-D7E58A9AD670}"/>
              </a:ext>
            </a:extLst>
          </p:cNvPr>
          <p:cNvSpPr txBox="1"/>
          <p:nvPr/>
        </p:nvSpPr>
        <p:spPr>
          <a:xfrm>
            <a:off x="4348616" y="69683"/>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Supplementary Table 1a. Eligible and vaccinated public RCF-based HCWs for the seaso</a:t>
            </a:r>
            <a:r>
              <a:rPr lang="en-IE" sz="1400" b="1" dirty="0">
                <a:solidFill>
                  <a:srgbClr val="BA1F46"/>
                </a:solidFill>
                <a:latin typeface="Calibri" panose="020F0502020204030204" pitchFamily="34" charset="0"/>
                <a:ea typeface="Calibri" panose="020F0502020204030204" pitchFamily="34" charset="0"/>
              </a:rPr>
              <a:t>nal influenza vaccine by staff type and region, 2024-2025 season</a:t>
            </a:r>
          </a:p>
        </p:txBody>
      </p:sp>
      <p:graphicFrame>
        <p:nvGraphicFramePr>
          <p:cNvPr id="9" name="Table 8">
            <a:extLst>
              <a:ext uri="{FF2B5EF4-FFF2-40B4-BE49-F238E27FC236}">
                <a16:creationId xmlns:a16="http://schemas.microsoft.com/office/drawing/2014/main" id="{A2F2E58A-831A-A2AE-630F-8AECD26CB5C9}"/>
              </a:ext>
            </a:extLst>
          </p:cNvPr>
          <p:cNvGraphicFramePr>
            <a:graphicFrameLocks noGrp="1"/>
          </p:cNvGraphicFramePr>
          <p:nvPr>
            <p:extLst>
              <p:ext uri="{D42A27DB-BD31-4B8C-83A1-F6EECF244321}">
                <p14:modId xmlns:p14="http://schemas.microsoft.com/office/powerpoint/2010/main" val="1891185681"/>
              </p:ext>
            </p:extLst>
          </p:nvPr>
        </p:nvGraphicFramePr>
        <p:xfrm>
          <a:off x="4348616" y="707775"/>
          <a:ext cx="7718007" cy="2202180"/>
        </p:xfrm>
        <a:graphic>
          <a:graphicData uri="http://schemas.openxmlformats.org/drawingml/2006/table">
            <a:tbl>
              <a:tblPr/>
              <a:tblGrid>
                <a:gridCol w="1146890">
                  <a:extLst>
                    <a:ext uri="{9D8B030D-6E8A-4147-A177-3AD203B41FA5}">
                      <a16:colId xmlns:a16="http://schemas.microsoft.com/office/drawing/2014/main" val="3398902456"/>
                    </a:ext>
                  </a:extLst>
                </a:gridCol>
                <a:gridCol w="376030">
                  <a:extLst>
                    <a:ext uri="{9D8B030D-6E8A-4147-A177-3AD203B41FA5}">
                      <a16:colId xmlns:a16="http://schemas.microsoft.com/office/drawing/2014/main" val="4153751738"/>
                    </a:ext>
                  </a:extLst>
                </a:gridCol>
                <a:gridCol w="366629">
                  <a:extLst>
                    <a:ext uri="{9D8B030D-6E8A-4147-A177-3AD203B41FA5}">
                      <a16:colId xmlns:a16="http://schemas.microsoft.com/office/drawing/2014/main" val="2864857531"/>
                    </a:ext>
                  </a:extLst>
                </a:gridCol>
                <a:gridCol w="582846">
                  <a:extLst>
                    <a:ext uri="{9D8B030D-6E8A-4147-A177-3AD203B41FA5}">
                      <a16:colId xmlns:a16="http://schemas.microsoft.com/office/drawing/2014/main" val="3232038037"/>
                    </a:ext>
                  </a:extLst>
                </a:gridCol>
                <a:gridCol w="611048">
                  <a:extLst>
                    <a:ext uri="{9D8B030D-6E8A-4147-A177-3AD203B41FA5}">
                      <a16:colId xmlns:a16="http://schemas.microsoft.com/office/drawing/2014/main" val="3999545081"/>
                    </a:ext>
                  </a:extLst>
                </a:gridCol>
                <a:gridCol w="582846">
                  <a:extLst>
                    <a:ext uri="{9D8B030D-6E8A-4147-A177-3AD203B41FA5}">
                      <a16:colId xmlns:a16="http://schemas.microsoft.com/office/drawing/2014/main" val="1168799734"/>
                    </a:ext>
                  </a:extLst>
                </a:gridCol>
                <a:gridCol w="385430">
                  <a:extLst>
                    <a:ext uri="{9D8B030D-6E8A-4147-A177-3AD203B41FA5}">
                      <a16:colId xmlns:a16="http://schemas.microsoft.com/office/drawing/2014/main" val="3998582285"/>
                    </a:ext>
                  </a:extLst>
                </a:gridCol>
                <a:gridCol w="432434">
                  <a:extLst>
                    <a:ext uri="{9D8B030D-6E8A-4147-A177-3AD203B41FA5}">
                      <a16:colId xmlns:a16="http://schemas.microsoft.com/office/drawing/2014/main" val="323159001"/>
                    </a:ext>
                  </a:extLst>
                </a:gridCol>
                <a:gridCol w="432434">
                  <a:extLst>
                    <a:ext uri="{9D8B030D-6E8A-4147-A177-3AD203B41FA5}">
                      <a16:colId xmlns:a16="http://schemas.microsoft.com/office/drawing/2014/main" val="3022684261"/>
                    </a:ext>
                  </a:extLst>
                </a:gridCol>
                <a:gridCol w="432434">
                  <a:extLst>
                    <a:ext uri="{9D8B030D-6E8A-4147-A177-3AD203B41FA5}">
                      <a16:colId xmlns:a16="http://schemas.microsoft.com/office/drawing/2014/main" val="1295799317"/>
                    </a:ext>
                  </a:extLst>
                </a:gridCol>
                <a:gridCol w="319625">
                  <a:extLst>
                    <a:ext uri="{9D8B030D-6E8A-4147-A177-3AD203B41FA5}">
                      <a16:colId xmlns:a16="http://schemas.microsoft.com/office/drawing/2014/main" val="1534579198"/>
                    </a:ext>
                  </a:extLst>
                </a:gridCol>
                <a:gridCol w="432434">
                  <a:extLst>
                    <a:ext uri="{9D8B030D-6E8A-4147-A177-3AD203B41FA5}">
                      <a16:colId xmlns:a16="http://schemas.microsoft.com/office/drawing/2014/main" val="4158661014"/>
                    </a:ext>
                  </a:extLst>
                </a:gridCol>
                <a:gridCol w="319625">
                  <a:extLst>
                    <a:ext uri="{9D8B030D-6E8A-4147-A177-3AD203B41FA5}">
                      <a16:colId xmlns:a16="http://schemas.microsoft.com/office/drawing/2014/main" val="3454738833"/>
                    </a:ext>
                  </a:extLst>
                </a:gridCol>
                <a:gridCol w="432434">
                  <a:extLst>
                    <a:ext uri="{9D8B030D-6E8A-4147-A177-3AD203B41FA5}">
                      <a16:colId xmlns:a16="http://schemas.microsoft.com/office/drawing/2014/main" val="3935338110"/>
                    </a:ext>
                  </a:extLst>
                </a:gridCol>
                <a:gridCol w="432434">
                  <a:extLst>
                    <a:ext uri="{9D8B030D-6E8A-4147-A177-3AD203B41FA5}">
                      <a16:colId xmlns:a16="http://schemas.microsoft.com/office/drawing/2014/main" val="3328621397"/>
                    </a:ext>
                  </a:extLst>
                </a:gridCol>
                <a:gridCol w="432434">
                  <a:extLst>
                    <a:ext uri="{9D8B030D-6E8A-4147-A177-3AD203B41FA5}">
                      <a16:colId xmlns:a16="http://schemas.microsoft.com/office/drawing/2014/main" val="720060954"/>
                    </a:ext>
                  </a:extLst>
                </a:gridCol>
              </a:tblGrid>
              <a:tr h="922020">
                <a:tc>
                  <a:txBody>
                    <a:bodyPr/>
                    <a:lstStyle/>
                    <a:p>
                      <a:pPr algn="l" fontAlgn="b"/>
                      <a:r>
                        <a:rPr lang="en-IE" sz="700" b="1" i="0" u="none" strike="noStrike" dirty="0">
                          <a:solidFill>
                            <a:srgbClr val="FFFFFF"/>
                          </a:solidFill>
                          <a:effectLst/>
                          <a:latin typeface="Aptos Narrow" panose="020B0004020202020204" pitchFamily="34" charset="0"/>
                        </a:rPr>
                        <a:t>HSE Regional Health Area-Location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dirty="0">
                          <a:solidFill>
                            <a:srgbClr val="FFFFFF"/>
                          </a:solidFill>
                          <a:effectLst/>
                          <a:latin typeface="Aptos Narrow" panose="020B0004020202020204" pitchFamily="34" charset="0"/>
                        </a:rPr>
                        <a:t>No. LTCFs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dirty="0">
                          <a:solidFill>
                            <a:srgbClr val="FFFFFF"/>
                          </a:solidFill>
                          <a:effectLst/>
                          <a:latin typeface="Aptos Narrow" panose="020B0004020202020204" pitchFamily="34" charset="0"/>
                        </a:rPr>
                        <a:t>Total Eligible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dirty="0">
                          <a:solidFill>
                            <a:srgbClr val="FFFFFF"/>
                          </a:solidFill>
                          <a:effectLst/>
                          <a:latin typeface="Aptos Narrow" panose="020B0004020202020204" pitchFamily="34" charset="0"/>
                        </a:rPr>
                        <a:t>Total Vaccinated</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dirty="0">
                          <a:solidFill>
                            <a:srgbClr val="FFFFFF"/>
                          </a:solidFill>
                          <a:effectLst/>
                          <a:latin typeface="Aptos Narrow" panose="020B0004020202020204" pitchFamily="34" charset="0"/>
                        </a:rPr>
                        <a:t>Eligible Management &amp; Administration</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dirty="0">
                          <a:solidFill>
                            <a:srgbClr val="FFFFFF"/>
                          </a:solidFill>
                          <a:effectLst/>
                          <a:latin typeface="Aptos Narrow" panose="020B0004020202020204" pitchFamily="34" charset="0"/>
                        </a:rPr>
                        <a:t>Vaccinated Management &amp; Administration</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Eligible Medical &amp; Dental</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Vaccinated Medical &amp; Dental</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Eligible Health &amp; SocialCare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Vaccinated Health &amp; SocialCare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Eligible Nursing</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Vaccinated Nursing</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Eligible General Support</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Vaccinated General Support</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Eligible Other Patient &amp; ClientCare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Vaccinated Other Patient &amp; ClientCare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extLst>
                  <a:ext uri="{0D108BD9-81ED-4DB2-BD59-A6C34878D82A}">
                    <a16:rowId xmlns:a16="http://schemas.microsoft.com/office/drawing/2014/main" val="1348447106"/>
                  </a:ext>
                </a:extLst>
              </a:tr>
              <a:tr h="182880">
                <a:tc>
                  <a:txBody>
                    <a:bodyPr/>
                    <a:lstStyle/>
                    <a:p>
                      <a:pPr algn="l" fontAlgn="b"/>
                      <a:r>
                        <a:rPr lang="en-IE" sz="700" b="0" i="0" u="none" strike="noStrike" dirty="0">
                          <a:solidFill>
                            <a:srgbClr val="000000"/>
                          </a:solidFill>
                          <a:effectLst/>
                          <a:latin typeface="Aptos Narrow" panose="020B0004020202020204" pitchFamily="34" charset="0"/>
                        </a:rPr>
                        <a:t>HSE Dublin and Midlands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252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231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139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923633482"/>
                  </a:ext>
                </a:extLst>
              </a:tr>
              <a:tr h="182880">
                <a:tc>
                  <a:txBody>
                    <a:bodyPr/>
                    <a:lstStyle/>
                    <a:p>
                      <a:pPr algn="l" fontAlgn="b"/>
                      <a:r>
                        <a:rPr lang="en-GB" sz="700" b="0" i="0" u="none" strike="noStrike">
                          <a:solidFill>
                            <a:srgbClr val="000000"/>
                          </a:solidFill>
                          <a:effectLst/>
                          <a:latin typeface="Aptos Narrow" panose="020B0004020202020204" pitchFamily="34" charset="0"/>
                        </a:rPr>
                        <a:t>HSE Dublin and North East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103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540531387"/>
                  </a:ext>
                </a:extLst>
              </a:tr>
              <a:tr h="182880">
                <a:tc>
                  <a:txBody>
                    <a:bodyPr/>
                    <a:lstStyle/>
                    <a:p>
                      <a:pPr algn="l" fontAlgn="b"/>
                      <a:r>
                        <a:rPr lang="en-GB" sz="700" b="0" i="0" u="none" strike="noStrike">
                          <a:solidFill>
                            <a:srgbClr val="000000"/>
                          </a:solidFill>
                          <a:effectLst/>
                          <a:latin typeface="Aptos Narrow" panose="020B0004020202020204" pitchFamily="34" charset="0"/>
                        </a:rPr>
                        <a:t>HSE Dublin and South East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1993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999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117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100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237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164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809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337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366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199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364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189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042398706"/>
                  </a:ext>
                </a:extLst>
              </a:tr>
              <a:tr h="182880">
                <a:tc>
                  <a:txBody>
                    <a:bodyPr/>
                    <a:lstStyle/>
                    <a:p>
                      <a:pPr algn="l" fontAlgn="b"/>
                      <a:r>
                        <a:rPr lang="en-IE" sz="700" b="0" i="0" u="none" strike="noStrike">
                          <a:solidFill>
                            <a:srgbClr val="000000"/>
                          </a:solidFill>
                          <a:effectLst/>
                          <a:latin typeface="Aptos Narrow" panose="020B0004020202020204" pitchFamily="34" charset="0"/>
                        </a:rPr>
                        <a:t>HSE Midwest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429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243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217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278651916"/>
                  </a:ext>
                </a:extLst>
              </a:tr>
              <a:tr h="182880">
                <a:tc>
                  <a:txBody>
                    <a:bodyPr/>
                    <a:lstStyle/>
                    <a:p>
                      <a:pPr algn="l" fontAlgn="b"/>
                      <a:r>
                        <a:rPr lang="en-IE" sz="700" b="0" i="0" u="none" strike="noStrike">
                          <a:solidFill>
                            <a:srgbClr val="000000"/>
                          </a:solidFill>
                          <a:effectLst/>
                          <a:latin typeface="Aptos Narrow" panose="020B0004020202020204" pitchFamily="34" charset="0"/>
                        </a:rPr>
                        <a:t>HSE South 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842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364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100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296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242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134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888677851"/>
                  </a:ext>
                </a:extLst>
              </a:tr>
              <a:tr h="182880">
                <a:tc>
                  <a:txBody>
                    <a:bodyPr/>
                    <a:lstStyle/>
                    <a:p>
                      <a:pPr algn="l" fontAlgn="b"/>
                      <a:r>
                        <a:rPr lang="en-GB" sz="700" b="0" i="0" u="none" strike="noStrike">
                          <a:solidFill>
                            <a:srgbClr val="000000"/>
                          </a:solidFill>
                          <a:effectLst/>
                          <a:latin typeface="Aptos Narrow" panose="020B0004020202020204" pitchFamily="34" charset="0"/>
                        </a:rPr>
                        <a:t>HSE West and North 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1279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377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118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473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299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256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102820332"/>
                  </a:ext>
                </a:extLst>
              </a:tr>
              <a:tr h="182880">
                <a:tc>
                  <a:txBody>
                    <a:bodyPr/>
                    <a:lstStyle/>
                    <a:p>
                      <a:pPr algn="l" fontAlgn="b"/>
                      <a:r>
                        <a:rPr lang="en-IE" sz="700" b="0" i="0" u="none" strike="noStrike" dirty="0">
                          <a:solidFill>
                            <a:srgbClr val="000000"/>
                          </a:solidFill>
                          <a:effectLst/>
                          <a:latin typeface="Aptos Narrow" panose="020B0004020202020204" pitchFamily="34" charset="0"/>
                        </a:rPr>
                        <a:t>Total-public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104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5568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2386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406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238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165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83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690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309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2152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842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1070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465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1085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449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1589653"/>
                  </a:ext>
                </a:extLst>
              </a:tr>
            </a:tbl>
          </a:graphicData>
        </a:graphic>
      </p:graphicFrame>
      <p:sp>
        <p:nvSpPr>
          <p:cNvPr id="3" name="TextBox 2">
            <a:extLst>
              <a:ext uri="{FF2B5EF4-FFF2-40B4-BE49-F238E27FC236}">
                <a16:creationId xmlns:a16="http://schemas.microsoft.com/office/drawing/2014/main" id="{06D93781-E493-FA40-4C3D-E54A318A4BB6}"/>
              </a:ext>
            </a:extLst>
          </p:cNvPr>
          <p:cNvSpPr txBox="1"/>
          <p:nvPr/>
        </p:nvSpPr>
        <p:spPr>
          <a:xfrm>
            <a:off x="4348616" y="3024827"/>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Supplementary Table 1b. Eligible and vaccinated private RCF-based HCWs for the seaso</a:t>
            </a:r>
            <a:r>
              <a:rPr lang="en-IE" sz="1400" b="1" dirty="0">
                <a:solidFill>
                  <a:srgbClr val="BA1F46"/>
                </a:solidFill>
                <a:latin typeface="Calibri" panose="020F0502020204030204" pitchFamily="34" charset="0"/>
                <a:ea typeface="Calibri" panose="020F0502020204030204" pitchFamily="34" charset="0"/>
              </a:rPr>
              <a:t>nal influenza vaccine by staff type and region, 2024-2025 season</a:t>
            </a:r>
          </a:p>
        </p:txBody>
      </p:sp>
      <p:graphicFrame>
        <p:nvGraphicFramePr>
          <p:cNvPr id="6" name="Table 5">
            <a:extLst>
              <a:ext uri="{FF2B5EF4-FFF2-40B4-BE49-F238E27FC236}">
                <a16:creationId xmlns:a16="http://schemas.microsoft.com/office/drawing/2014/main" id="{2BB59B47-B1AA-8806-1385-7337A51F5FD0}"/>
              </a:ext>
            </a:extLst>
          </p:cNvPr>
          <p:cNvGraphicFramePr>
            <a:graphicFrameLocks noGrp="1"/>
          </p:cNvGraphicFramePr>
          <p:nvPr>
            <p:extLst>
              <p:ext uri="{D42A27DB-BD31-4B8C-83A1-F6EECF244321}">
                <p14:modId xmlns:p14="http://schemas.microsoft.com/office/powerpoint/2010/main" val="3160433499"/>
              </p:ext>
            </p:extLst>
          </p:nvPr>
        </p:nvGraphicFramePr>
        <p:xfrm>
          <a:off x="4346743" y="3662919"/>
          <a:ext cx="7660823" cy="2196336"/>
        </p:xfrm>
        <a:graphic>
          <a:graphicData uri="http://schemas.openxmlformats.org/drawingml/2006/table">
            <a:tbl>
              <a:tblPr/>
              <a:tblGrid>
                <a:gridCol w="1138393">
                  <a:extLst>
                    <a:ext uri="{9D8B030D-6E8A-4147-A177-3AD203B41FA5}">
                      <a16:colId xmlns:a16="http://schemas.microsoft.com/office/drawing/2014/main" val="3456473127"/>
                    </a:ext>
                  </a:extLst>
                </a:gridCol>
                <a:gridCol w="373244">
                  <a:extLst>
                    <a:ext uri="{9D8B030D-6E8A-4147-A177-3AD203B41FA5}">
                      <a16:colId xmlns:a16="http://schemas.microsoft.com/office/drawing/2014/main" val="62879779"/>
                    </a:ext>
                  </a:extLst>
                </a:gridCol>
                <a:gridCol w="363912">
                  <a:extLst>
                    <a:ext uri="{9D8B030D-6E8A-4147-A177-3AD203B41FA5}">
                      <a16:colId xmlns:a16="http://schemas.microsoft.com/office/drawing/2014/main" val="2287040714"/>
                    </a:ext>
                  </a:extLst>
                </a:gridCol>
                <a:gridCol w="578527">
                  <a:extLst>
                    <a:ext uri="{9D8B030D-6E8A-4147-A177-3AD203B41FA5}">
                      <a16:colId xmlns:a16="http://schemas.microsoft.com/office/drawing/2014/main" val="3950331630"/>
                    </a:ext>
                  </a:extLst>
                </a:gridCol>
                <a:gridCol w="606521">
                  <a:extLst>
                    <a:ext uri="{9D8B030D-6E8A-4147-A177-3AD203B41FA5}">
                      <a16:colId xmlns:a16="http://schemas.microsoft.com/office/drawing/2014/main" val="2446335363"/>
                    </a:ext>
                  </a:extLst>
                </a:gridCol>
                <a:gridCol w="578527">
                  <a:extLst>
                    <a:ext uri="{9D8B030D-6E8A-4147-A177-3AD203B41FA5}">
                      <a16:colId xmlns:a16="http://schemas.microsoft.com/office/drawing/2014/main" val="3935961460"/>
                    </a:ext>
                  </a:extLst>
                </a:gridCol>
                <a:gridCol w="382575">
                  <a:extLst>
                    <a:ext uri="{9D8B030D-6E8A-4147-A177-3AD203B41FA5}">
                      <a16:colId xmlns:a16="http://schemas.microsoft.com/office/drawing/2014/main" val="881992067"/>
                    </a:ext>
                  </a:extLst>
                </a:gridCol>
                <a:gridCol w="429230">
                  <a:extLst>
                    <a:ext uri="{9D8B030D-6E8A-4147-A177-3AD203B41FA5}">
                      <a16:colId xmlns:a16="http://schemas.microsoft.com/office/drawing/2014/main" val="123163255"/>
                    </a:ext>
                  </a:extLst>
                </a:gridCol>
                <a:gridCol w="429230">
                  <a:extLst>
                    <a:ext uri="{9D8B030D-6E8A-4147-A177-3AD203B41FA5}">
                      <a16:colId xmlns:a16="http://schemas.microsoft.com/office/drawing/2014/main" val="859715666"/>
                    </a:ext>
                  </a:extLst>
                </a:gridCol>
                <a:gridCol w="429230">
                  <a:extLst>
                    <a:ext uri="{9D8B030D-6E8A-4147-A177-3AD203B41FA5}">
                      <a16:colId xmlns:a16="http://schemas.microsoft.com/office/drawing/2014/main" val="3590138067"/>
                    </a:ext>
                  </a:extLst>
                </a:gridCol>
                <a:gridCol w="317257">
                  <a:extLst>
                    <a:ext uri="{9D8B030D-6E8A-4147-A177-3AD203B41FA5}">
                      <a16:colId xmlns:a16="http://schemas.microsoft.com/office/drawing/2014/main" val="1594137380"/>
                    </a:ext>
                  </a:extLst>
                </a:gridCol>
                <a:gridCol w="429230">
                  <a:extLst>
                    <a:ext uri="{9D8B030D-6E8A-4147-A177-3AD203B41FA5}">
                      <a16:colId xmlns:a16="http://schemas.microsoft.com/office/drawing/2014/main" val="993853073"/>
                    </a:ext>
                  </a:extLst>
                </a:gridCol>
                <a:gridCol w="317257">
                  <a:extLst>
                    <a:ext uri="{9D8B030D-6E8A-4147-A177-3AD203B41FA5}">
                      <a16:colId xmlns:a16="http://schemas.microsoft.com/office/drawing/2014/main" val="2350850534"/>
                    </a:ext>
                  </a:extLst>
                </a:gridCol>
                <a:gridCol w="429230">
                  <a:extLst>
                    <a:ext uri="{9D8B030D-6E8A-4147-A177-3AD203B41FA5}">
                      <a16:colId xmlns:a16="http://schemas.microsoft.com/office/drawing/2014/main" val="1737777464"/>
                    </a:ext>
                  </a:extLst>
                </a:gridCol>
                <a:gridCol w="429230">
                  <a:extLst>
                    <a:ext uri="{9D8B030D-6E8A-4147-A177-3AD203B41FA5}">
                      <a16:colId xmlns:a16="http://schemas.microsoft.com/office/drawing/2014/main" val="3933307297"/>
                    </a:ext>
                  </a:extLst>
                </a:gridCol>
                <a:gridCol w="429230">
                  <a:extLst>
                    <a:ext uri="{9D8B030D-6E8A-4147-A177-3AD203B41FA5}">
                      <a16:colId xmlns:a16="http://schemas.microsoft.com/office/drawing/2014/main" val="626617719"/>
                    </a:ext>
                  </a:extLst>
                </a:gridCol>
              </a:tblGrid>
              <a:tr h="916176">
                <a:tc>
                  <a:txBody>
                    <a:bodyPr/>
                    <a:lstStyle/>
                    <a:p>
                      <a:pPr algn="l" fontAlgn="b"/>
                      <a:r>
                        <a:rPr lang="en-IE" sz="700" b="1" i="0" u="none" strike="noStrike" dirty="0">
                          <a:solidFill>
                            <a:srgbClr val="FFFFFF"/>
                          </a:solidFill>
                          <a:effectLst/>
                          <a:latin typeface="Aptos Narrow" panose="020B0004020202020204" pitchFamily="34" charset="0"/>
                        </a:rPr>
                        <a:t>HSE Regional Health Area-Location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dirty="0">
                          <a:solidFill>
                            <a:srgbClr val="FFFFFF"/>
                          </a:solidFill>
                          <a:effectLst/>
                          <a:latin typeface="Aptos Narrow" panose="020B0004020202020204" pitchFamily="34" charset="0"/>
                        </a:rPr>
                        <a:t>No. LTCFs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dirty="0">
                          <a:solidFill>
                            <a:srgbClr val="FFFFFF"/>
                          </a:solidFill>
                          <a:effectLst/>
                          <a:latin typeface="Aptos Narrow" panose="020B0004020202020204" pitchFamily="34" charset="0"/>
                        </a:rPr>
                        <a:t>Total Eligible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dirty="0">
                          <a:solidFill>
                            <a:srgbClr val="FFFFFF"/>
                          </a:solidFill>
                          <a:effectLst/>
                          <a:latin typeface="Aptos Narrow" panose="020B0004020202020204" pitchFamily="34" charset="0"/>
                        </a:rPr>
                        <a:t>Total Vaccinated</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dirty="0">
                          <a:solidFill>
                            <a:srgbClr val="FFFFFF"/>
                          </a:solidFill>
                          <a:effectLst/>
                          <a:latin typeface="Aptos Narrow" panose="020B0004020202020204" pitchFamily="34" charset="0"/>
                        </a:rPr>
                        <a:t>Eligible Management &amp; Administration</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Vaccinated Management &amp; Administration</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Eligible Medical &amp; Dental</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Vaccinated Medical &amp; Dental</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Eligible Health &amp; SocialCare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Vaccinated Health &amp; SocialCare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Eligible Nursing</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Vaccinated Nursing</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Eligible General Support</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Vaccinated General Support</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Eligible Other Patient &amp; ClientCare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700" b="1" i="0" u="none" strike="noStrike">
                          <a:solidFill>
                            <a:srgbClr val="FFFFFF"/>
                          </a:solidFill>
                          <a:effectLst/>
                          <a:latin typeface="Aptos Narrow" panose="020B0004020202020204" pitchFamily="34" charset="0"/>
                        </a:rPr>
                        <a:t>Vaccinated Other Patient &amp; ClientCare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extLst>
                  <a:ext uri="{0D108BD9-81ED-4DB2-BD59-A6C34878D82A}">
                    <a16:rowId xmlns:a16="http://schemas.microsoft.com/office/drawing/2014/main" val="3768000307"/>
                  </a:ext>
                </a:extLst>
              </a:tr>
              <a:tr h="182880">
                <a:tc>
                  <a:txBody>
                    <a:bodyPr/>
                    <a:lstStyle/>
                    <a:p>
                      <a:pPr algn="l" fontAlgn="b"/>
                      <a:r>
                        <a:rPr lang="en-IE" sz="700" b="0" i="0" u="none" strike="noStrike">
                          <a:solidFill>
                            <a:srgbClr val="000000"/>
                          </a:solidFill>
                          <a:effectLst/>
                          <a:latin typeface="Aptos Narrow" panose="020B0004020202020204" pitchFamily="34" charset="0"/>
                        </a:rPr>
                        <a:t>HSE Dublin and Midlands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3084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1143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334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534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235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874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303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436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167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846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241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367819602"/>
                  </a:ext>
                </a:extLst>
              </a:tr>
              <a:tr h="182880">
                <a:tc>
                  <a:txBody>
                    <a:bodyPr/>
                    <a:lstStyle/>
                    <a:p>
                      <a:pPr algn="l" fontAlgn="b"/>
                      <a:r>
                        <a:rPr lang="en-GB" sz="700" b="0" i="0" u="none" strike="noStrike">
                          <a:solidFill>
                            <a:srgbClr val="000000"/>
                          </a:solidFill>
                          <a:effectLst/>
                          <a:latin typeface="Aptos Narrow" panose="020B0004020202020204" pitchFamily="34" charset="0"/>
                        </a:rPr>
                        <a:t>HSE Dublin and North East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1203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593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541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272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256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108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619183805"/>
                  </a:ext>
                </a:extLst>
              </a:tr>
              <a:tr h="182880">
                <a:tc>
                  <a:txBody>
                    <a:bodyPr/>
                    <a:lstStyle/>
                    <a:p>
                      <a:pPr algn="l" fontAlgn="b"/>
                      <a:r>
                        <a:rPr lang="en-GB" sz="700" b="0" i="0" u="none" strike="noStrike">
                          <a:solidFill>
                            <a:srgbClr val="000000"/>
                          </a:solidFill>
                          <a:effectLst/>
                          <a:latin typeface="Aptos Narrow" panose="020B0004020202020204" pitchFamily="34" charset="0"/>
                        </a:rPr>
                        <a:t>HSE Dublin and South East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1527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592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293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303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167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620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838013423"/>
                  </a:ext>
                </a:extLst>
              </a:tr>
              <a:tr h="182880">
                <a:tc>
                  <a:txBody>
                    <a:bodyPr/>
                    <a:lstStyle/>
                    <a:p>
                      <a:pPr algn="l" fontAlgn="b"/>
                      <a:r>
                        <a:rPr lang="en-IE" sz="700" b="0" i="0" u="none" strike="noStrike">
                          <a:solidFill>
                            <a:srgbClr val="000000"/>
                          </a:solidFill>
                          <a:effectLst/>
                          <a:latin typeface="Aptos Narrow" panose="020B0004020202020204" pitchFamily="34" charset="0"/>
                        </a:rPr>
                        <a:t>HSE Midwest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978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291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109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233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423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111237337"/>
                  </a:ext>
                </a:extLst>
              </a:tr>
              <a:tr h="182880">
                <a:tc>
                  <a:txBody>
                    <a:bodyPr/>
                    <a:lstStyle/>
                    <a:p>
                      <a:pPr algn="l" fontAlgn="b"/>
                      <a:r>
                        <a:rPr lang="en-IE" sz="700" b="0" i="0" u="none" strike="noStrike">
                          <a:solidFill>
                            <a:srgbClr val="000000"/>
                          </a:solidFill>
                          <a:effectLst/>
                          <a:latin typeface="Aptos Narrow" panose="020B0004020202020204" pitchFamily="34" charset="0"/>
                        </a:rPr>
                        <a:t>HSE South 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1335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468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191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345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348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312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138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374995443"/>
                  </a:ext>
                </a:extLst>
              </a:tr>
              <a:tr h="182880">
                <a:tc>
                  <a:txBody>
                    <a:bodyPr/>
                    <a:lstStyle/>
                    <a:p>
                      <a:pPr algn="l" fontAlgn="b"/>
                      <a:r>
                        <a:rPr lang="en-GB" sz="700" b="0" i="0" u="none" strike="noStrike">
                          <a:solidFill>
                            <a:srgbClr val="000000"/>
                          </a:solidFill>
                          <a:effectLst/>
                          <a:latin typeface="Aptos Narrow" panose="020B0004020202020204" pitchFamily="34" charset="0"/>
                        </a:rPr>
                        <a:t>HSE West and North West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418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102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137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624430560"/>
                  </a:ext>
                </a:extLst>
              </a:tr>
              <a:tr h="182880">
                <a:tc>
                  <a:txBody>
                    <a:bodyPr/>
                    <a:lstStyle/>
                    <a:p>
                      <a:pPr algn="l" fontAlgn="b"/>
                      <a:r>
                        <a:rPr lang="en-IE" sz="700" b="0" i="0" u="none" strike="noStrike">
                          <a:solidFill>
                            <a:srgbClr val="000000"/>
                          </a:solidFill>
                          <a:effectLst/>
                          <a:latin typeface="Aptos Narrow" panose="020B0004020202020204" pitchFamily="34" charset="0"/>
                        </a:rPr>
                        <a:t>Total-private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69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8545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3176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816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376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109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82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1345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528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2271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898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1410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486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2594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806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9723006"/>
                  </a:ext>
                </a:extLst>
              </a:tr>
            </a:tbl>
          </a:graphicData>
        </a:graphic>
      </p:graphicFrame>
    </p:spTree>
    <p:extLst>
      <p:ext uri="{BB962C8B-B14F-4D97-AF65-F5344CB8AC3E}">
        <p14:creationId xmlns:p14="http://schemas.microsoft.com/office/powerpoint/2010/main" val="351847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54560-BCF9-B9CD-2869-1D5C1BB4C50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DF18AEB-8F0E-6656-9197-9CEB07C498EB}"/>
              </a:ext>
            </a:extLst>
          </p:cNvPr>
          <p:cNvSpPr/>
          <p:nvPr/>
        </p:nvSpPr>
        <p:spPr>
          <a:xfrm>
            <a:off x="-1427" y="0"/>
            <a:ext cx="4181844"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5E0C2EC5-3E34-7FE3-8352-27F9ADE96AE2}"/>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0772F9A9-5C4B-A594-466A-85C6337E6C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9EB3BA9E-3BCE-4C07-F2E3-1C6DED0832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B9B538DE-DCCA-9D5B-FBD0-C4AF728FE9C3}"/>
              </a:ext>
            </a:extLst>
          </p:cNvPr>
          <p:cNvSpPr txBox="1"/>
          <p:nvPr/>
        </p:nvSpPr>
        <p:spPr>
          <a:xfrm>
            <a:off x="109763" y="2446777"/>
            <a:ext cx="3989979" cy="1814471"/>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No obvious difference in seasonal influenza vaccine uptake between the different categories of staff compliment sizes in public RCFs is discernible over the course of the seasons since 2011-2012 (Supplementary Figure 1), all show an improvement in uptake however, in 2025-2026</a:t>
            </a:r>
          </a:p>
        </p:txBody>
      </p:sp>
      <p:pic>
        <p:nvPicPr>
          <p:cNvPr id="3" name="Graphic 2" descr="Immunity outline">
            <a:extLst>
              <a:ext uri="{FF2B5EF4-FFF2-40B4-BE49-F238E27FC236}">
                <a16:creationId xmlns:a16="http://schemas.microsoft.com/office/drawing/2014/main" id="{FB3EAEE1-FEB1-7F77-17B2-9CCB1057C08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7758" y="1049165"/>
            <a:ext cx="528596" cy="528596"/>
          </a:xfrm>
          <a:prstGeom prst="rect">
            <a:avLst/>
          </a:prstGeom>
        </p:spPr>
      </p:pic>
      <p:sp>
        <p:nvSpPr>
          <p:cNvPr id="4" name="TextBox 3">
            <a:extLst>
              <a:ext uri="{FF2B5EF4-FFF2-40B4-BE49-F238E27FC236}">
                <a16:creationId xmlns:a16="http://schemas.microsoft.com/office/drawing/2014/main" id="{AD2AE1FB-EDF0-AD36-7873-DBA4AF0439FD}"/>
              </a:ext>
            </a:extLst>
          </p:cNvPr>
          <p:cNvSpPr txBox="1"/>
          <p:nvPr/>
        </p:nvSpPr>
        <p:spPr>
          <a:xfrm>
            <a:off x="783473" y="1049165"/>
            <a:ext cx="3140771" cy="1267655"/>
          </a:xfrm>
          <a:prstGeom prst="rect">
            <a:avLst/>
          </a:prstGeom>
          <a:noFill/>
        </p:spPr>
        <p:txBody>
          <a:bodyPr wrap="square">
            <a:spAutoFit/>
          </a:bodyPr>
          <a:lstStyle/>
          <a:p>
            <a:pPr>
              <a:lnSpc>
                <a:spcPct val="107000"/>
              </a:lnSpc>
            </a:pPr>
            <a:r>
              <a:rPr lang="en-IE"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 </a:t>
            </a:r>
            <a:r>
              <a:rPr lang="en-IE" sz="1800" b="1" kern="100" dirty="0">
                <a:solidFill>
                  <a:schemeClr val="bg1"/>
                </a:solidFill>
                <a:latin typeface="Aptos" panose="020B0004020202020204" pitchFamily="34" charset="0"/>
                <a:cs typeface="Times New Roman" panose="02020603050405020304" pitchFamily="18" charset="0"/>
              </a:rPr>
              <a:t>vaccine uptake by staff compliment </a:t>
            </a:r>
            <a:r>
              <a:rPr lang="en-IE" b="1" kern="100" dirty="0">
                <a:solidFill>
                  <a:schemeClr val="bg1"/>
                </a:solidFill>
                <a:latin typeface="Aptos" panose="020B0004020202020204" pitchFamily="34" charset="0"/>
                <a:cs typeface="Times New Roman" panose="02020603050405020304" pitchFamily="18" charset="0"/>
              </a:rPr>
              <a:t>size in </a:t>
            </a:r>
            <a:r>
              <a:rPr lang="en-IE" b="1" kern="100" dirty="0">
                <a:solidFill>
                  <a:srgbClr val="FFFF00"/>
                </a:solidFill>
                <a:latin typeface="Aptos" panose="020B0004020202020204" pitchFamily="34" charset="0"/>
                <a:cs typeface="Times New Roman" panose="02020603050405020304" pitchFamily="18" charset="0"/>
              </a:rPr>
              <a:t>public</a:t>
            </a:r>
            <a:r>
              <a:rPr lang="en-IE" b="1" kern="100" dirty="0">
                <a:solidFill>
                  <a:schemeClr val="bg1"/>
                </a:solidFill>
                <a:latin typeface="Aptos" panose="020B0004020202020204" pitchFamily="34" charset="0"/>
                <a:cs typeface="Times New Roman" panose="02020603050405020304" pitchFamily="18" charset="0"/>
              </a:rPr>
              <a:t> RCFs-Seasonal Trends</a:t>
            </a:r>
            <a:endParaRPr lang="en-IE" sz="1800" b="1" kern="100" dirty="0">
              <a:solidFill>
                <a:schemeClr val="bg1"/>
              </a:solidFill>
              <a:latin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4C54227-4A2C-61E5-09B8-0CD681D7475D}"/>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latin typeface="Calibri" panose="020F0502020204030204" pitchFamily="34" charset="0"/>
                <a:ea typeface="Calibri" panose="020F0502020204030204" pitchFamily="34" charset="0"/>
              </a:rPr>
              <a:t>Supplementary Figure 1</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 Percentage uptake of  seasonal influenza vaccine among HCWs in pub</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lic RCFs b</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y staff compliment size and season, 2011-2012 to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8">
            <a:extLst>
              <a:ext uri="{FF2B5EF4-FFF2-40B4-BE49-F238E27FC236}">
                <a16:creationId xmlns:a16="http://schemas.microsoft.com/office/drawing/2014/main" id="{2BC06D33-9267-56CD-8513-6F6E2A201095}"/>
              </a:ext>
            </a:extLst>
          </p:cNvPr>
          <p:cNvSpPr txBox="1">
            <a:spLocks/>
          </p:cNvSpPr>
          <p:nvPr/>
        </p:nvSpPr>
        <p:spPr>
          <a:xfrm>
            <a:off x="1614479" y="188382"/>
            <a:ext cx="2395544"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2 of 8</a:t>
            </a:r>
          </a:p>
        </p:txBody>
      </p:sp>
      <p:pic>
        <p:nvPicPr>
          <p:cNvPr id="10" name="Picture 9">
            <a:extLst>
              <a:ext uri="{FF2B5EF4-FFF2-40B4-BE49-F238E27FC236}">
                <a16:creationId xmlns:a16="http://schemas.microsoft.com/office/drawing/2014/main" id="{67C42EBD-B9DE-83F3-2512-ED78F605659F}"/>
              </a:ext>
            </a:extLst>
          </p:cNvPr>
          <p:cNvPicPr>
            <a:picLocks noChangeAspect="1"/>
          </p:cNvPicPr>
          <p:nvPr/>
        </p:nvPicPr>
        <p:blipFill>
          <a:blip r:embed="rId6"/>
          <a:stretch>
            <a:fillRect/>
          </a:stretch>
        </p:blipFill>
        <p:spPr>
          <a:xfrm>
            <a:off x="4245268" y="619506"/>
            <a:ext cx="7571232" cy="5618988"/>
          </a:xfrm>
          <a:prstGeom prst="rect">
            <a:avLst/>
          </a:prstGeom>
        </p:spPr>
      </p:pic>
    </p:spTree>
    <p:extLst>
      <p:ext uri="{BB962C8B-B14F-4D97-AF65-F5344CB8AC3E}">
        <p14:creationId xmlns:p14="http://schemas.microsoft.com/office/powerpoint/2010/main" val="2087238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3F98F-D3A1-F32F-1CDF-458E4D495E2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AB33190-CFE3-AA36-2830-E092AE8F5593}"/>
              </a:ext>
            </a:extLst>
          </p:cNvPr>
          <p:cNvSpPr/>
          <p:nvPr/>
        </p:nvSpPr>
        <p:spPr>
          <a:xfrm>
            <a:off x="-1427" y="0"/>
            <a:ext cx="4181844"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rgbClr val="C00000"/>
              </a:solidFill>
            </a:endParaRPr>
          </a:p>
        </p:txBody>
      </p:sp>
      <p:cxnSp>
        <p:nvCxnSpPr>
          <p:cNvPr id="14" name="Straight Connector 13">
            <a:extLst>
              <a:ext uri="{FF2B5EF4-FFF2-40B4-BE49-F238E27FC236}">
                <a16:creationId xmlns:a16="http://schemas.microsoft.com/office/drawing/2014/main" id="{E18DDE84-4EEB-13C2-416F-4F5445E4BF64}"/>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91FF4C8A-CAD3-4B54-8BC2-1BE6C13C6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87B2123C-E8BB-A499-2024-EF272BD53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D8F00524-B176-EEE0-7A67-1E51AD6B7E17}"/>
              </a:ext>
            </a:extLst>
          </p:cNvPr>
          <p:cNvSpPr txBox="1"/>
          <p:nvPr/>
        </p:nvSpPr>
        <p:spPr>
          <a:xfrm>
            <a:off x="94505" y="2028943"/>
            <a:ext cx="3989979" cy="2062231"/>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In 2025-2026, seasonal influenza vaccine uptake  was lowest  in the &lt;50 staff size category compared to all the others (50-99 100-149 and &gt;150)  in public RCFs unlike private RCFs where uptake was lowest in the &gt;=150 category (Supplementary Figures 2a,2b), but this difference was not statistically significant.</a:t>
            </a:r>
          </a:p>
        </p:txBody>
      </p:sp>
      <p:pic>
        <p:nvPicPr>
          <p:cNvPr id="3" name="Graphic 2" descr="Immunity outline">
            <a:extLst>
              <a:ext uri="{FF2B5EF4-FFF2-40B4-BE49-F238E27FC236}">
                <a16:creationId xmlns:a16="http://schemas.microsoft.com/office/drawing/2014/main" id="{EBF596A3-D738-5A09-9FB3-5732DD7AFE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7758" y="1049165"/>
            <a:ext cx="528596" cy="528596"/>
          </a:xfrm>
          <a:prstGeom prst="rect">
            <a:avLst/>
          </a:prstGeom>
        </p:spPr>
      </p:pic>
      <p:sp>
        <p:nvSpPr>
          <p:cNvPr id="4" name="TextBox 3">
            <a:extLst>
              <a:ext uri="{FF2B5EF4-FFF2-40B4-BE49-F238E27FC236}">
                <a16:creationId xmlns:a16="http://schemas.microsoft.com/office/drawing/2014/main" id="{20D45E54-04F8-C02B-DB42-1A6E96E374A4}"/>
              </a:ext>
            </a:extLst>
          </p:cNvPr>
          <p:cNvSpPr txBox="1"/>
          <p:nvPr/>
        </p:nvSpPr>
        <p:spPr>
          <a:xfrm>
            <a:off x="607604" y="931347"/>
            <a:ext cx="3140771" cy="971292"/>
          </a:xfrm>
          <a:prstGeom prst="rect">
            <a:avLst/>
          </a:prstGeom>
          <a:noFill/>
        </p:spPr>
        <p:txBody>
          <a:bodyPr wrap="square">
            <a:spAutoFit/>
          </a:bodyPr>
          <a:lstStyle/>
          <a:p>
            <a:pPr>
              <a:lnSpc>
                <a:spcPct val="107000"/>
              </a:lnSpc>
            </a:pPr>
            <a:r>
              <a:rPr lang="en-IE"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 </a:t>
            </a:r>
            <a:r>
              <a:rPr lang="en-IE" sz="1800" b="1" kern="100" dirty="0">
                <a:solidFill>
                  <a:schemeClr val="bg1"/>
                </a:solidFill>
                <a:latin typeface="Aptos" panose="020B0004020202020204" pitchFamily="34" charset="0"/>
                <a:cs typeface="Times New Roman" panose="02020603050405020304" pitchFamily="18" charset="0"/>
              </a:rPr>
              <a:t>vaccine uptake by staff compliment </a:t>
            </a:r>
            <a:r>
              <a:rPr lang="en-IE" b="1" kern="100" dirty="0">
                <a:solidFill>
                  <a:schemeClr val="bg1"/>
                </a:solidFill>
                <a:latin typeface="Aptos" panose="020B0004020202020204" pitchFamily="34" charset="0"/>
                <a:cs typeface="Times New Roman" panose="02020603050405020304" pitchFamily="18" charset="0"/>
              </a:rPr>
              <a:t>size in RCFs</a:t>
            </a:r>
            <a:endParaRPr lang="en-IE" sz="1800" b="1" kern="100" dirty="0">
              <a:solidFill>
                <a:schemeClr val="bg1"/>
              </a:solidFill>
              <a:latin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5F40D51-21DF-EB00-1BC6-8E4AC02A4BAD}"/>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latin typeface="Calibri" panose="020F0502020204030204" pitchFamily="34" charset="0"/>
                <a:ea typeface="Calibri" panose="020F0502020204030204" pitchFamily="34" charset="0"/>
              </a:rPr>
              <a:t>Supplementary Figure 2a</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 Percentage uptake of  seasonal influenza vaccine among HCWs in pub</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lic RCFs b</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y staff compliment size,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AF0C62CE-2813-2427-8FE0-451B35D1B7D2}"/>
              </a:ext>
            </a:extLst>
          </p:cNvPr>
          <p:cNvSpPr txBox="1"/>
          <p:nvPr/>
        </p:nvSpPr>
        <p:spPr>
          <a:xfrm>
            <a:off x="4348616" y="3485251"/>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latin typeface="Calibri" panose="020F0502020204030204" pitchFamily="34" charset="0"/>
                <a:ea typeface="Calibri" panose="020F0502020204030204" pitchFamily="34" charset="0"/>
              </a:rPr>
              <a:t>Supplementary Figure 2b</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 Percentage uptake of  seasonal influenza vaccine among HCWs in private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RCFs b</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y staff compliment size,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8">
            <a:extLst>
              <a:ext uri="{FF2B5EF4-FFF2-40B4-BE49-F238E27FC236}">
                <a16:creationId xmlns:a16="http://schemas.microsoft.com/office/drawing/2014/main" id="{1D206D4C-E69A-CBCD-BCB3-9887BEA645ED}"/>
              </a:ext>
            </a:extLst>
          </p:cNvPr>
          <p:cNvSpPr txBox="1">
            <a:spLocks/>
          </p:cNvSpPr>
          <p:nvPr/>
        </p:nvSpPr>
        <p:spPr>
          <a:xfrm>
            <a:off x="1614479" y="188382"/>
            <a:ext cx="2395544"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3 of 4</a:t>
            </a:r>
          </a:p>
        </p:txBody>
      </p:sp>
      <p:pic>
        <p:nvPicPr>
          <p:cNvPr id="11" name="Picture 10">
            <a:extLst>
              <a:ext uri="{FF2B5EF4-FFF2-40B4-BE49-F238E27FC236}">
                <a16:creationId xmlns:a16="http://schemas.microsoft.com/office/drawing/2014/main" id="{05AB077B-8467-B1D5-2062-AE645E251A8F}"/>
              </a:ext>
            </a:extLst>
          </p:cNvPr>
          <p:cNvPicPr>
            <a:picLocks noChangeAspect="1"/>
          </p:cNvPicPr>
          <p:nvPr/>
        </p:nvPicPr>
        <p:blipFill>
          <a:blip r:embed="rId6"/>
          <a:stretch>
            <a:fillRect/>
          </a:stretch>
        </p:blipFill>
        <p:spPr>
          <a:xfrm>
            <a:off x="4399602" y="807583"/>
            <a:ext cx="7321296" cy="2677668"/>
          </a:xfrm>
          <a:prstGeom prst="rect">
            <a:avLst/>
          </a:prstGeom>
        </p:spPr>
      </p:pic>
      <p:pic>
        <p:nvPicPr>
          <p:cNvPr id="15" name="Picture 14">
            <a:extLst>
              <a:ext uri="{FF2B5EF4-FFF2-40B4-BE49-F238E27FC236}">
                <a16:creationId xmlns:a16="http://schemas.microsoft.com/office/drawing/2014/main" id="{91AAB2A7-CE64-25B5-E3D6-D0EF182F1D82}"/>
              </a:ext>
            </a:extLst>
          </p:cNvPr>
          <p:cNvPicPr>
            <a:picLocks noChangeAspect="1"/>
          </p:cNvPicPr>
          <p:nvPr/>
        </p:nvPicPr>
        <p:blipFill>
          <a:blip r:embed="rId7"/>
          <a:stretch>
            <a:fillRect/>
          </a:stretch>
        </p:blipFill>
        <p:spPr>
          <a:xfrm>
            <a:off x="4348616" y="4202044"/>
            <a:ext cx="7321296" cy="2688336"/>
          </a:xfrm>
          <a:prstGeom prst="rect">
            <a:avLst/>
          </a:prstGeom>
        </p:spPr>
      </p:pic>
    </p:spTree>
    <p:extLst>
      <p:ext uri="{BB962C8B-B14F-4D97-AF65-F5344CB8AC3E}">
        <p14:creationId xmlns:p14="http://schemas.microsoft.com/office/powerpoint/2010/main" val="413920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8510C-B3C3-7C35-4743-D7E5C6D06DD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E2E1657-8000-5CDF-AE1D-5FD4B74B8B23}"/>
              </a:ext>
            </a:extLst>
          </p:cNvPr>
          <p:cNvSpPr/>
          <p:nvPr/>
        </p:nvSpPr>
        <p:spPr>
          <a:xfrm>
            <a:off x="-1427" y="0"/>
            <a:ext cx="4181844"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9918664A-FF3A-2467-96D9-DD98213BAB63}"/>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EDC280F6-D851-C500-6D52-D2A7BC4393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6687C2FD-E314-3FCA-7CA8-B425B5889E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25" name="TextBox 24">
            <a:extLst>
              <a:ext uri="{FF2B5EF4-FFF2-40B4-BE49-F238E27FC236}">
                <a16:creationId xmlns:a16="http://schemas.microsoft.com/office/drawing/2014/main" id="{3115D980-7C2D-CDDB-3712-B8AC8CB600B6}"/>
              </a:ext>
            </a:extLst>
          </p:cNvPr>
          <p:cNvSpPr txBox="1"/>
          <p:nvPr/>
        </p:nvSpPr>
        <p:spPr>
          <a:xfrm>
            <a:off x="746866" y="942809"/>
            <a:ext cx="3182715" cy="971292"/>
          </a:xfrm>
          <a:prstGeom prst="rect">
            <a:avLst/>
          </a:prstGeom>
          <a:noFill/>
        </p:spPr>
        <p:txBody>
          <a:bodyPr wrap="square">
            <a:spAutoFit/>
          </a:bodyPr>
          <a:lstStyle/>
          <a:p>
            <a:pPr>
              <a:lnSpc>
                <a:spcPct val="107000"/>
              </a:lnSpc>
            </a:pPr>
            <a:r>
              <a:rPr lang="en-GB" b="1" kern="100" dirty="0">
                <a:solidFill>
                  <a:schemeClr val="bg1"/>
                </a:solidFill>
                <a:latin typeface="Aptos" panose="020B0004020202020204" pitchFamily="34" charset="0"/>
                <a:cs typeface="Times New Roman" panose="02020603050405020304" pitchFamily="18" charset="0"/>
              </a:rPr>
              <a:t>Explanatory notes about P prime funnel charts on slides #12,13</a:t>
            </a:r>
            <a:endParaRPr lang="en-IE" b="1" kern="100" dirty="0">
              <a:solidFill>
                <a:schemeClr val="bg1"/>
              </a:solidFill>
              <a:latin typeface="Aptos" panose="020B0004020202020204" pitchFamily="34" charset="0"/>
              <a:cs typeface="Times New Roman" panose="02020603050405020304" pitchFamily="18" charset="0"/>
            </a:endParaRPr>
          </a:p>
        </p:txBody>
      </p:sp>
      <p:pic>
        <p:nvPicPr>
          <p:cNvPr id="3" name="Graphic 2" descr="Immunity outline">
            <a:extLst>
              <a:ext uri="{FF2B5EF4-FFF2-40B4-BE49-F238E27FC236}">
                <a16:creationId xmlns:a16="http://schemas.microsoft.com/office/drawing/2014/main" id="{3BC06F70-5F8D-A222-852B-7A507507576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7758" y="1049165"/>
            <a:ext cx="528596" cy="528596"/>
          </a:xfrm>
          <a:prstGeom prst="rect">
            <a:avLst/>
          </a:prstGeom>
        </p:spPr>
      </p:pic>
      <p:sp>
        <p:nvSpPr>
          <p:cNvPr id="10" name="TextBox 9">
            <a:extLst>
              <a:ext uri="{FF2B5EF4-FFF2-40B4-BE49-F238E27FC236}">
                <a16:creationId xmlns:a16="http://schemas.microsoft.com/office/drawing/2014/main" id="{1308FDF7-0A71-F6AA-FBFA-7D251508CF50}"/>
              </a:ext>
            </a:extLst>
          </p:cNvPr>
          <p:cNvSpPr txBox="1"/>
          <p:nvPr/>
        </p:nvSpPr>
        <p:spPr>
          <a:xfrm>
            <a:off x="4545751" y="347556"/>
            <a:ext cx="7250913" cy="5909310"/>
          </a:xfrm>
          <a:prstGeom prst="rect">
            <a:avLst/>
          </a:prstGeom>
          <a:noFill/>
        </p:spPr>
        <p:txBody>
          <a:bodyPr wrap="square">
            <a:spAutoFit/>
          </a:bodyPr>
          <a:lstStyle/>
          <a:p>
            <a:pPr marL="171450" marR="0" indent="-171450" algn="l" rtl="0">
              <a:buFont typeface="Arial" panose="020B0604020202020204" pitchFamily="34" charset="0"/>
              <a:buChar char="•"/>
            </a:pPr>
            <a:r>
              <a:rPr lang="en-GB" sz="1800" b="0" i="0" u="none" strike="noStrike" baseline="0" dirty="0"/>
              <a:t>Eligible RCF staff denominator data used in this graph have been sorted from smallest to highest </a:t>
            </a:r>
          </a:p>
          <a:p>
            <a:pPr marL="171450" marR="0" indent="-171450" algn="l" rtl="0">
              <a:buFont typeface="Arial" panose="020B0604020202020204" pitchFamily="34" charset="0"/>
              <a:buChar char="•"/>
            </a:pPr>
            <a:r>
              <a:rPr lang="en-GB" sz="1800" b="0" i="0" u="none" strike="noStrike" baseline="0" dirty="0"/>
              <a:t>Funnel plots are a form of scatter plot in which observed area rates are plotted against area populations. Control limits are then overlaid on the scatter plot. The control limits represent the expected variation in rates assuming that the only source of variation is stochastic (i.e. having a random probability distribution or pattern that may be analysed statistically, but may not be predicted precisely).</a:t>
            </a:r>
          </a:p>
          <a:p>
            <a:pPr marL="171450" marR="0" indent="-171450" algn="l" rtl="0">
              <a:buFont typeface="Arial" panose="020B0604020202020204" pitchFamily="34" charset="0"/>
              <a:buChar char="•"/>
            </a:pPr>
            <a:r>
              <a:rPr lang="en-GB" sz="1800" b="0" i="0" u="none" strike="noStrike" baseline="0" dirty="0"/>
              <a:t>A p chart is an attributes control chart used with data collected in subgroups of varying sizes such as counties with different population densities. </a:t>
            </a:r>
          </a:p>
          <a:p>
            <a:pPr marL="171450" marR="0" indent="-171450" algn="l" rtl="0">
              <a:buFont typeface="Arial" panose="020B0604020202020204" pitchFamily="34" charset="0"/>
              <a:buChar char="•"/>
            </a:pPr>
            <a:r>
              <a:rPr lang="en-GB" sz="1800" b="0" i="0" u="none" strike="noStrike" baseline="0" dirty="0"/>
              <a:t>A p prime chart is an alternative to the standard P chart when the denominators are large and when there is over or under dispersion in the data. </a:t>
            </a:r>
          </a:p>
          <a:p>
            <a:pPr marL="171450" marR="0" indent="-171450" algn="l" rtl="0">
              <a:buFont typeface="Arial" panose="020B0604020202020204" pitchFamily="34" charset="0"/>
              <a:buChar char="•"/>
            </a:pPr>
            <a:r>
              <a:rPr lang="en-GB" sz="1800" b="0" i="0" u="none" strike="noStrike" baseline="0" dirty="0"/>
              <a:t>A p prime funnel chart is a variation of the p prime chart.</a:t>
            </a:r>
          </a:p>
          <a:p>
            <a:pPr marL="171450" marR="0" indent="-171450" algn="l" rtl="0">
              <a:buFont typeface="Arial" panose="020B0604020202020204" pitchFamily="34" charset="0"/>
              <a:buChar char="•"/>
            </a:pPr>
            <a:r>
              <a:rPr lang="en-GB" sz="1800" b="0" i="0" u="none" strike="noStrike" baseline="0" dirty="0"/>
              <a:t>For more information on SPC charts and funnel plots, please refer to the Quality and Patient Safety Data for Decision Making Toolkit, available here: </a:t>
            </a:r>
            <a:r>
              <a:rPr lang="en-GB" sz="1800" b="0" i="0" u="sng" strike="noStrike" baseline="0" dirty="0">
                <a:solidFill>
                  <a:srgbClr val="0070C0"/>
                </a:solidFill>
                <a:hlinkClick r:id="rId6">
                  <a:extLst>
                    <a:ext uri="{A12FA001-AC4F-418D-AE19-62706E023703}">
                      <ahyp:hlinkClr xmlns:ahyp="http://schemas.microsoft.com/office/drawing/2018/hyperlinkcolor" val="tx"/>
                    </a:ext>
                  </a:extLst>
                </a:hlinkClick>
              </a:rPr>
              <a:t>https://www.lenus.ie/bitstream/handle/10147/635034/Quality%20and%20Patient%20Safety%20Data%20for%20Decision%20Making%20Toolkit.pdf?sequence=10&amp;isAllowed=y</a:t>
            </a:r>
            <a:r>
              <a:rPr lang="en-GB" sz="1800" dirty="0">
                <a:solidFill>
                  <a:srgbClr val="0070C0"/>
                </a:solidFill>
              </a:rPr>
              <a:t>.</a:t>
            </a:r>
            <a:endParaRPr lang="en-IE" sz="1800" dirty="0">
              <a:solidFill>
                <a:srgbClr val="0070C0"/>
              </a:solidFill>
            </a:endParaRPr>
          </a:p>
        </p:txBody>
      </p:sp>
      <p:sp>
        <p:nvSpPr>
          <p:cNvPr id="4" name="Title 8">
            <a:extLst>
              <a:ext uri="{FF2B5EF4-FFF2-40B4-BE49-F238E27FC236}">
                <a16:creationId xmlns:a16="http://schemas.microsoft.com/office/drawing/2014/main" id="{D6795289-608F-C09B-8883-E890A4169847}"/>
              </a:ext>
            </a:extLst>
          </p:cNvPr>
          <p:cNvSpPr txBox="1">
            <a:spLocks/>
          </p:cNvSpPr>
          <p:nvPr/>
        </p:nvSpPr>
        <p:spPr>
          <a:xfrm>
            <a:off x="1614479" y="188382"/>
            <a:ext cx="2395544"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4 of 8</a:t>
            </a:r>
          </a:p>
        </p:txBody>
      </p:sp>
    </p:spTree>
    <p:extLst>
      <p:ext uri="{BB962C8B-B14F-4D97-AF65-F5344CB8AC3E}">
        <p14:creationId xmlns:p14="http://schemas.microsoft.com/office/powerpoint/2010/main" val="322735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9ACB3-C16D-16DE-D351-2D465EEB5B5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DA56371-A254-D01C-EC51-4B048A65067F}"/>
              </a:ext>
            </a:extLst>
          </p:cNvPr>
          <p:cNvSpPr/>
          <p:nvPr/>
        </p:nvSpPr>
        <p:spPr>
          <a:xfrm>
            <a:off x="0" y="-69683"/>
            <a:ext cx="4181844"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5D3F3EC5-6364-2090-3F17-4497AC824268}"/>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6A70001B-A123-7ED2-8B16-5E0CE453DB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BB2EFC40-7F99-F2DE-EDEE-783A1CF87E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920B3BDD-C4BD-A014-17E3-D62DBCF77B6D}"/>
              </a:ext>
            </a:extLst>
          </p:cNvPr>
          <p:cNvSpPr txBox="1"/>
          <p:nvPr/>
        </p:nvSpPr>
        <p:spPr>
          <a:xfrm>
            <a:off x="95932" y="2162916"/>
            <a:ext cx="3989979" cy="2223173"/>
          </a:xfrm>
          <a:prstGeom prst="rect">
            <a:avLst/>
          </a:prstGeom>
          <a:noFill/>
        </p:spPr>
        <p:txBody>
          <a:bodyPr wrap="square">
            <a:spAutoFit/>
          </a:bodyPr>
          <a:lstStyle/>
          <a:p>
            <a:pPr marL="171450" indent="-171450">
              <a:lnSpc>
                <a:spcPct val="115000"/>
              </a:lnSpc>
              <a:buFont typeface="Arial" panose="020B0604020202020204" pitchFamily="34" charset="0"/>
              <a:buChar char="•"/>
            </a:pPr>
            <a:endParaRPr lang="en-GB" sz="1100" dirty="0">
              <a:solidFill>
                <a:schemeClr val="bg1"/>
              </a:solidFill>
              <a:latin typeface="Aptos" panose="020B0004020202020204" pitchFamily="34" charset="0"/>
            </a:endParaRP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Since the 2021-2022 season, the number of eligible staff in the participating RCFs has risen.</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Even though the overall vaccine uptake levels have increased in 2025-2026, the eligible staff count continues to fall as the level of RCF survey participation declines (</a:t>
            </a:r>
            <a:r>
              <a:rPr lang="en-IE" sz="1400" dirty="0">
                <a:solidFill>
                  <a:schemeClr val="bg1"/>
                </a:solidFill>
                <a:ea typeface="Calibri" panose="020F0502020204030204" pitchFamily="34" charset="0"/>
              </a:rPr>
              <a:t>Supplementary </a:t>
            </a:r>
            <a:r>
              <a:rPr lang="en-GB" sz="1400" dirty="0">
                <a:solidFill>
                  <a:schemeClr val="bg1"/>
                </a:solidFill>
                <a:latin typeface="Aptos" panose="020B0004020202020204" pitchFamily="34" charset="0"/>
              </a:rPr>
              <a:t>Figure 3).</a:t>
            </a:r>
          </a:p>
          <a:p>
            <a:pPr marL="171450" indent="-171450">
              <a:lnSpc>
                <a:spcPct val="115000"/>
              </a:lnSpc>
              <a:buFont typeface="Arial" panose="020B0604020202020204" pitchFamily="34" charset="0"/>
              <a:buChar char="•"/>
            </a:pPr>
            <a:endParaRPr lang="en-GB" sz="1200" dirty="0">
              <a:solidFill>
                <a:schemeClr val="bg1"/>
              </a:solidFill>
              <a:latin typeface="Aptos" panose="020B0004020202020204" pitchFamily="34" charset="0"/>
            </a:endParaRPr>
          </a:p>
        </p:txBody>
      </p:sp>
      <p:sp>
        <p:nvSpPr>
          <p:cNvPr id="25" name="TextBox 24">
            <a:extLst>
              <a:ext uri="{FF2B5EF4-FFF2-40B4-BE49-F238E27FC236}">
                <a16:creationId xmlns:a16="http://schemas.microsoft.com/office/drawing/2014/main" id="{B16FC740-D083-5204-CD64-9A705CE035D3}"/>
              </a:ext>
            </a:extLst>
          </p:cNvPr>
          <p:cNvSpPr txBox="1"/>
          <p:nvPr/>
        </p:nvSpPr>
        <p:spPr>
          <a:xfrm>
            <a:off x="728648" y="925810"/>
            <a:ext cx="3182715" cy="1468607"/>
          </a:xfrm>
          <a:prstGeom prst="rect">
            <a:avLst/>
          </a:prstGeom>
          <a:noFill/>
        </p:spPr>
        <p:txBody>
          <a:bodyPr wrap="square">
            <a:spAutoFit/>
          </a:bodyPr>
          <a:lstStyle/>
          <a:p>
            <a:pPr>
              <a:lnSpc>
                <a:spcPct val="107000"/>
              </a:lnSpc>
            </a:pP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a:t>
            </a:r>
            <a:r>
              <a:rPr lang="en-IE" sz="1800" b="1" kern="100" dirty="0">
                <a:solidFill>
                  <a:srgbClr val="FFFF00"/>
                </a:solidFill>
                <a:latin typeface="Aptos" panose="020B0004020202020204" pitchFamily="34" charset="0"/>
                <a:cs typeface="Times New Roman" panose="02020603050405020304" pitchFamily="18" charset="0"/>
              </a:rPr>
              <a:t>public </a:t>
            </a:r>
            <a:r>
              <a:rPr lang="en-IE" b="1" kern="100" dirty="0">
                <a:solidFill>
                  <a:schemeClr val="bg1"/>
                </a:solidFill>
                <a:latin typeface="Aptos" panose="020B0004020202020204" pitchFamily="34" charset="0"/>
                <a:cs typeface="Times New Roman" panose="02020603050405020304" pitchFamily="18" charset="0"/>
              </a:rPr>
              <a:t>RCF-</a:t>
            </a:r>
            <a:r>
              <a:rPr lang="en-IE" sz="1800" b="1" kern="100" dirty="0">
                <a:solidFill>
                  <a:schemeClr val="bg1"/>
                </a:solidFill>
                <a:latin typeface="Aptos" panose="020B0004020202020204" pitchFamily="34" charset="0"/>
                <a:cs typeface="Times New Roman" panose="02020603050405020304" pitchFamily="18" charset="0"/>
              </a:rPr>
              <a:t>based HCWs-The overall picture</a:t>
            </a:r>
          </a:p>
          <a:p>
            <a:pPr>
              <a:lnSpc>
                <a:spcPct val="107000"/>
              </a:lnSpc>
            </a:pPr>
            <a:endParaRPr lang="en-IE" sz="1200" kern="100" dirty="0">
              <a:solidFill>
                <a:schemeClr val="bg1"/>
              </a:solidFill>
              <a:latin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C76F98BB-7CE3-F467-AED1-7857D2B57DB6}"/>
              </a:ext>
            </a:extLst>
          </p:cNvPr>
          <p:cNvSpPr txBox="1"/>
          <p:nvPr/>
        </p:nvSpPr>
        <p:spPr>
          <a:xfrm>
            <a:off x="4350043" y="134477"/>
            <a:ext cx="7700119" cy="573298"/>
          </a:xfrm>
          <a:prstGeom prst="rect">
            <a:avLst/>
          </a:prstGeom>
          <a:noFill/>
        </p:spPr>
        <p:txBody>
          <a:bodyPr wrap="square">
            <a:spAutoFit/>
          </a:bodyPr>
          <a:lstStyle/>
          <a:p>
            <a:pPr>
              <a:lnSpc>
                <a:spcPct val="115000"/>
              </a:lnSpc>
              <a:spcAft>
                <a:spcPts val="1000"/>
              </a:spcAft>
            </a:pPr>
            <a:r>
              <a:rPr lang="en-IE" sz="1400" b="1" dirty="0">
                <a:solidFill>
                  <a:srgbClr val="BA1F46"/>
                </a:solidFill>
                <a:latin typeface="Calibri" panose="020F0502020204030204" pitchFamily="34" charset="0"/>
                <a:ea typeface="Calibri" panose="020F0502020204030204" pitchFamily="34" charset="0"/>
              </a:rPr>
              <a:t>Supplementary Figure </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 3. Number of participating public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RCFs</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 and eligible HCWs by season, 2011-2012 to 2025-2026 seasons</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Graphic 5" descr="Immunity outline">
            <a:extLst>
              <a:ext uri="{FF2B5EF4-FFF2-40B4-BE49-F238E27FC236}">
                <a16:creationId xmlns:a16="http://schemas.microsoft.com/office/drawing/2014/main" id="{CBCD957A-B14C-A404-CD3A-8126157FC8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3869" y="959747"/>
            <a:ext cx="528596" cy="528596"/>
          </a:xfrm>
          <a:prstGeom prst="rect">
            <a:avLst/>
          </a:prstGeom>
        </p:spPr>
      </p:pic>
      <p:sp>
        <p:nvSpPr>
          <p:cNvPr id="7" name="Title 8">
            <a:extLst>
              <a:ext uri="{FF2B5EF4-FFF2-40B4-BE49-F238E27FC236}">
                <a16:creationId xmlns:a16="http://schemas.microsoft.com/office/drawing/2014/main" id="{F4EBDD49-E894-997D-4CDB-A26BCA3093F2}"/>
              </a:ext>
            </a:extLst>
          </p:cNvPr>
          <p:cNvSpPr txBox="1">
            <a:spLocks/>
          </p:cNvSpPr>
          <p:nvPr/>
        </p:nvSpPr>
        <p:spPr>
          <a:xfrm>
            <a:off x="1614479" y="53787"/>
            <a:ext cx="2395544"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5 of 8</a:t>
            </a:r>
          </a:p>
        </p:txBody>
      </p:sp>
      <p:pic>
        <p:nvPicPr>
          <p:cNvPr id="10" name="Picture 9">
            <a:extLst>
              <a:ext uri="{FF2B5EF4-FFF2-40B4-BE49-F238E27FC236}">
                <a16:creationId xmlns:a16="http://schemas.microsoft.com/office/drawing/2014/main" id="{E0DED093-76DD-8584-7A95-6070093C070C}"/>
              </a:ext>
            </a:extLst>
          </p:cNvPr>
          <p:cNvPicPr>
            <a:picLocks noChangeAspect="1"/>
          </p:cNvPicPr>
          <p:nvPr/>
        </p:nvPicPr>
        <p:blipFill>
          <a:blip r:embed="rId6"/>
          <a:stretch>
            <a:fillRect/>
          </a:stretch>
        </p:blipFill>
        <p:spPr>
          <a:xfrm>
            <a:off x="4578522" y="707775"/>
            <a:ext cx="7391400" cy="5667756"/>
          </a:xfrm>
          <a:prstGeom prst="rect">
            <a:avLst/>
          </a:prstGeom>
        </p:spPr>
      </p:pic>
    </p:spTree>
    <p:extLst>
      <p:ext uri="{BB962C8B-B14F-4D97-AF65-F5344CB8AC3E}">
        <p14:creationId xmlns:p14="http://schemas.microsoft.com/office/powerpoint/2010/main" val="228750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88B18-E9E5-673F-94FC-77DC517B02C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03555C0-770A-9898-4A14-D0374B639798}"/>
              </a:ext>
            </a:extLst>
          </p:cNvPr>
          <p:cNvSpPr/>
          <p:nvPr/>
        </p:nvSpPr>
        <p:spPr>
          <a:xfrm>
            <a:off x="0" y="0"/>
            <a:ext cx="4181844"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E905B61A-02DA-1BC4-E838-93386C7FDE02}"/>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E6BB87D0-C029-D2F1-9830-11E0304511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2A47D422-613F-5B2F-B6FA-CFC698D723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BDB8212A-6E19-19EF-74D1-7FA38B28F400}"/>
              </a:ext>
            </a:extLst>
          </p:cNvPr>
          <p:cNvSpPr txBox="1"/>
          <p:nvPr/>
        </p:nvSpPr>
        <p:spPr>
          <a:xfrm>
            <a:off x="20044" y="2231589"/>
            <a:ext cx="3989979" cy="823431"/>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Uptake among all categories of  staff mirrors the overall increase observed in 2025-2026 (</a:t>
            </a:r>
            <a:r>
              <a:rPr lang="en-IE" sz="1400" dirty="0">
                <a:solidFill>
                  <a:schemeClr val="bg1"/>
                </a:solidFill>
                <a:ea typeface="Calibri" panose="020F0502020204030204" pitchFamily="34" charset="0"/>
              </a:rPr>
              <a:t>Supplementary </a:t>
            </a:r>
            <a:r>
              <a:rPr lang="en-GB" sz="1400" dirty="0">
                <a:solidFill>
                  <a:schemeClr val="bg1"/>
                </a:solidFill>
                <a:latin typeface="Aptos" panose="020B0004020202020204" pitchFamily="34" charset="0"/>
              </a:rPr>
              <a:t>Figure 4</a:t>
            </a:r>
            <a:r>
              <a:rPr lang="en-IE" sz="1400" dirty="0">
                <a:solidFill>
                  <a:schemeClr val="bg1"/>
                </a:solidFill>
                <a:latin typeface="Aptos" panose="020B0004020202020204" pitchFamily="34" charset="0"/>
              </a:rPr>
              <a:t>).</a:t>
            </a:r>
          </a:p>
        </p:txBody>
      </p:sp>
      <p:pic>
        <p:nvPicPr>
          <p:cNvPr id="3" name="Graphic 2" descr="Immunity outline">
            <a:extLst>
              <a:ext uri="{FF2B5EF4-FFF2-40B4-BE49-F238E27FC236}">
                <a16:creationId xmlns:a16="http://schemas.microsoft.com/office/drawing/2014/main" id="{D07AE562-3ABE-CD46-A5BE-9CA87BD529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195" y="956500"/>
            <a:ext cx="528596" cy="528596"/>
          </a:xfrm>
          <a:prstGeom prst="rect">
            <a:avLst/>
          </a:prstGeom>
        </p:spPr>
      </p:pic>
      <p:sp>
        <p:nvSpPr>
          <p:cNvPr id="4" name="TextBox 3">
            <a:extLst>
              <a:ext uri="{FF2B5EF4-FFF2-40B4-BE49-F238E27FC236}">
                <a16:creationId xmlns:a16="http://schemas.microsoft.com/office/drawing/2014/main" id="{43E55D7B-CF24-BD56-D0A2-EE9A35C69E98}"/>
              </a:ext>
            </a:extLst>
          </p:cNvPr>
          <p:cNvSpPr txBox="1"/>
          <p:nvPr/>
        </p:nvSpPr>
        <p:spPr>
          <a:xfrm>
            <a:off x="603791" y="926984"/>
            <a:ext cx="3140771" cy="1267655"/>
          </a:xfrm>
          <a:prstGeom prst="rect">
            <a:avLst/>
          </a:prstGeom>
          <a:noFill/>
        </p:spPr>
        <p:txBody>
          <a:bodyPr wrap="square">
            <a:spAutoFit/>
          </a:bodyPr>
          <a:lstStyle/>
          <a:p>
            <a:pPr>
              <a:lnSpc>
                <a:spcPct val="107000"/>
              </a:lnSpc>
            </a:pP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by staff type in </a:t>
            </a:r>
            <a:r>
              <a:rPr lang="en-IE" sz="1800" b="1" kern="100" dirty="0">
                <a:solidFill>
                  <a:srgbClr val="FFFF00"/>
                </a:solidFill>
                <a:latin typeface="Aptos" panose="020B0004020202020204" pitchFamily="34" charset="0"/>
                <a:cs typeface="Times New Roman" panose="02020603050405020304" pitchFamily="18" charset="0"/>
              </a:rPr>
              <a:t>public </a:t>
            </a:r>
            <a:r>
              <a:rPr lang="en-IE" sz="1800" b="1" kern="100" dirty="0">
                <a:solidFill>
                  <a:schemeClr val="bg1"/>
                </a:solidFill>
                <a:latin typeface="Aptos" panose="020B0004020202020204" pitchFamily="34" charset="0"/>
                <a:cs typeface="Times New Roman" panose="02020603050405020304" pitchFamily="18" charset="0"/>
              </a:rPr>
              <a:t>RCFs-Seasonal Trends</a:t>
            </a:r>
          </a:p>
        </p:txBody>
      </p:sp>
      <p:sp>
        <p:nvSpPr>
          <p:cNvPr id="6" name="TextBox 5">
            <a:extLst>
              <a:ext uri="{FF2B5EF4-FFF2-40B4-BE49-F238E27FC236}">
                <a16:creationId xmlns:a16="http://schemas.microsoft.com/office/drawing/2014/main" id="{CDE43491-B216-A49F-26A1-B2F127F147DA}"/>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latin typeface="Calibri" panose="020F0502020204030204" pitchFamily="34" charset="0"/>
                <a:ea typeface="Calibri" panose="020F0502020204030204" pitchFamily="34" charset="0"/>
              </a:rPr>
              <a:t>Supplementary Figure 4</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 Percentage uptake of seasonal influenza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v</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accine among public RCF-based HCWs by staff type and season, 2011-2012 to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8">
            <a:extLst>
              <a:ext uri="{FF2B5EF4-FFF2-40B4-BE49-F238E27FC236}">
                <a16:creationId xmlns:a16="http://schemas.microsoft.com/office/drawing/2014/main" id="{02D8C026-58F5-656F-3D85-1A2E763FD1F8}"/>
              </a:ext>
            </a:extLst>
          </p:cNvPr>
          <p:cNvSpPr txBox="1">
            <a:spLocks/>
          </p:cNvSpPr>
          <p:nvPr/>
        </p:nvSpPr>
        <p:spPr>
          <a:xfrm>
            <a:off x="1614479" y="53787"/>
            <a:ext cx="2395544"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6 of 8</a:t>
            </a:r>
          </a:p>
        </p:txBody>
      </p:sp>
      <p:pic>
        <p:nvPicPr>
          <p:cNvPr id="12" name="Picture 11">
            <a:extLst>
              <a:ext uri="{FF2B5EF4-FFF2-40B4-BE49-F238E27FC236}">
                <a16:creationId xmlns:a16="http://schemas.microsoft.com/office/drawing/2014/main" id="{ED3A9BFF-8934-FB28-9EBE-522CC4E6E0DF}"/>
              </a:ext>
            </a:extLst>
          </p:cNvPr>
          <p:cNvPicPr>
            <a:picLocks noChangeAspect="1"/>
          </p:cNvPicPr>
          <p:nvPr/>
        </p:nvPicPr>
        <p:blipFill>
          <a:blip r:embed="rId6"/>
          <a:stretch>
            <a:fillRect/>
          </a:stretch>
        </p:blipFill>
        <p:spPr>
          <a:xfrm>
            <a:off x="4257039" y="720090"/>
            <a:ext cx="7600188" cy="5687568"/>
          </a:xfrm>
          <a:prstGeom prst="rect">
            <a:avLst/>
          </a:prstGeom>
        </p:spPr>
      </p:pic>
    </p:spTree>
    <p:extLst>
      <p:ext uri="{BB962C8B-B14F-4D97-AF65-F5344CB8AC3E}">
        <p14:creationId xmlns:p14="http://schemas.microsoft.com/office/powerpoint/2010/main" val="424418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8C499-E87E-A0B6-2C76-D3851EB2C7C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2F3B777-175D-C449-CACF-1533BB84A09D}"/>
              </a:ext>
            </a:extLst>
          </p:cNvPr>
          <p:cNvSpPr/>
          <p:nvPr/>
        </p:nvSpPr>
        <p:spPr>
          <a:xfrm>
            <a:off x="-1427" y="0"/>
            <a:ext cx="4181844"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A87C1F76-734F-41B4-92BE-230F22FDEB80}"/>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475DE8F2-08B1-6427-4EC3-76045B1CEE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BBC3E9D6-0F3A-BCB6-F51C-EB4CD98533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pic>
        <p:nvPicPr>
          <p:cNvPr id="3" name="Graphic 2" descr="Immunity outline">
            <a:extLst>
              <a:ext uri="{FF2B5EF4-FFF2-40B4-BE49-F238E27FC236}">
                <a16:creationId xmlns:a16="http://schemas.microsoft.com/office/drawing/2014/main" id="{222E252C-BF09-1C76-D052-05D32BEEFBC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63584" y="884502"/>
            <a:ext cx="528596" cy="528596"/>
          </a:xfrm>
          <a:prstGeom prst="rect">
            <a:avLst/>
          </a:prstGeom>
        </p:spPr>
      </p:pic>
      <p:sp>
        <p:nvSpPr>
          <p:cNvPr id="6" name="TextBox 5">
            <a:extLst>
              <a:ext uri="{FF2B5EF4-FFF2-40B4-BE49-F238E27FC236}">
                <a16:creationId xmlns:a16="http://schemas.microsoft.com/office/drawing/2014/main" id="{8AD9023B-9A23-DC07-FB14-505497D4474A}"/>
              </a:ext>
            </a:extLst>
          </p:cNvPr>
          <p:cNvSpPr txBox="1"/>
          <p:nvPr/>
        </p:nvSpPr>
        <p:spPr>
          <a:xfrm>
            <a:off x="4228048" y="51665"/>
            <a:ext cx="7741874" cy="325538"/>
          </a:xfrm>
          <a:prstGeom prst="rect">
            <a:avLst/>
          </a:prstGeom>
          <a:noFill/>
        </p:spPr>
        <p:txBody>
          <a:bodyPr wrap="square">
            <a:spAutoFit/>
          </a:bodyPr>
          <a:lstStyle/>
          <a:p>
            <a:pPr>
              <a:lnSpc>
                <a:spcPct val="115000"/>
              </a:lnSpc>
              <a:spcAft>
                <a:spcPts val="1000"/>
              </a:spcAft>
            </a:pPr>
            <a:r>
              <a:rPr lang="en-IE" sz="1400" b="1" dirty="0">
                <a:solidFill>
                  <a:srgbClr val="BA1F46"/>
                </a:solidFill>
                <a:latin typeface="Calibri" panose="020F0502020204030204" pitchFamily="34" charset="0"/>
                <a:ea typeface="Calibri" panose="020F0502020204030204" pitchFamily="34" charset="0"/>
              </a:rPr>
              <a:t>Supplementary Table 3a. </a:t>
            </a:r>
            <a:r>
              <a:rPr lang="en-GB"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Sources of eligible </a:t>
            </a:r>
            <a:r>
              <a:rPr lang="en-GB" sz="1400" b="1" dirty="0">
                <a:solidFill>
                  <a:srgbClr val="BA1F46"/>
                </a:solidFill>
                <a:latin typeface="Calibri" panose="020F0502020204030204" pitchFamily="34" charset="0"/>
                <a:ea typeface="Calibri" panose="020F0502020204030204" pitchFamily="34" charset="0"/>
                <a:cs typeface="Calibri" panose="020F0502020204030204" pitchFamily="34" charset="0"/>
              </a:rPr>
              <a:t>HCW figures </a:t>
            </a:r>
            <a:r>
              <a:rPr lang="en-GB"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cited by participating RCFs, 2025-2026 season </a:t>
            </a:r>
          </a:p>
        </p:txBody>
      </p:sp>
      <p:sp>
        <p:nvSpPr>
          <p:cNvPr id="4" name="TextBox 3">
            <a:extLst>
              <a:ext uri="{FF2B5EF4-FFF2-40B4-BE49-F238E27FC236}">
                <a16:creationId xmlns:a16="http://schemas.microsoft.com/office/drawing/2014/main" id="{073AFD8C-FF34-EE57-2A91-CAC28AC490AD}"/>
              </a:ext>
            </a:extLst>
          </p:cNvPr>
          <p:cNvSpPr txBox="1"/>
          <p:nvPr/>
        </p:nvSpPr>
        <p:spPr>
          <a:xfrm>
            <a:off x="163584" y="2131209"/>
            <a:ext cx="3989979" cy="1815882"/>
          </a:xfrm>
          <a:prstGeom prst="rect">
            <a:avLst/>
          </a:prstGeom>
          <a:noFill/>
        </p:spPr>
        <p:txBody>
          <a:bodyPr wrap="square">
            <a:spAutoFit/>
          </a:bodyPr>
          <a:lstStyle/>
          <a:p>
            <a:pPr marL="171450" indent="-171450">
              <a:buFont typeface="Arial" panose="020B0604020202020204" pitchFamily="34" charset="0"/>
              <a:buChar char="•"/>
            </a:pPr>
            <a:r>
              <a:rPr lang="en-GB" sz="1400" dirty="0">
                <a:solidFill>
                  <a:schemeClr val="bg1"/>
                </a:solidFill>
              </a:rPr>
              <a:t>76 </a:t>
            </a:r>
            <a:r>
              <a:rPr lang="en-GB" sz="1400" b="0" i="0" u="none" strike="noStrike" baseline="0" dirty="0">
                <a:solidFill>
                  <a:schemeClr val="bg1"/>
                </a:solidFill>
              </a:rPr>
              <a:t>of the </a:t>
            </a:r>
            <a:r>
              <a:rPr lang="en-GB" sz="1400" dirty="0">
                <a:solidFill>
                  <a:schemeClr val="bg1"/>
                </a:solidFill>
              </a:rPr>
              <a:t>173</a:t>
            </a:r>
            <a:r>
              <a:rPr lang="en-GB" sz="1400" b="0" i="0" u="none" strike="noStrike" baseline="0" dirty="0">
                <a:solidFill>
                  <a:schemeClr val="bg1"/>
                </a:solidFill>
              </a:rPr>
              <a:t> (43.9%) survey participating RCFs cited the person in charge as the sole source of information for eligible staff counts followed by HR office </a:t>
            </a:r>
            <a:r>
              <a:rPr lang="en-GB" sz="1400" dirty="0">
                <a:solidFill>
                  <a:schemeClr val="bg1"/>
                </a:solidFill>
              </a:rPr>
              <a:t>(n=14; 8.1%)  and where  the person in charge and some other data source (n=21; 12.1%) was used </a:t>
            </a:r>
            <a:r>
              <a:rPr lang="en-GB" sz="1400" b="0" i="0" u="none" strike="noStrike" baseline="0" dirty="0">
                <a:solidFill>
                  <a:schemeClr val="bg1"/>
                </a:solidFill>
              </a:rPr>
              <a:t>(</a:t>
            </a:r>
            <a:r>
              <a:rPr lang="en-IE" sz="1400" dirty="0">
                <a:solidFill>
                  <a:schemeClr val="bg1"/>
                </a:solidFill>
                <a:ea typeface="Calibri" panose="020F0502020204030204" pitchFamily="34" charset="0"/>
              </a:rPr>
              <a:t>Supplementary Table</a:t>
            </a:r>
            <a:r>
              <a:rPr lang="en-GB" sz="1400" b="0" i="0" u="none" strike="noStrike" baseline="0" dirty="0">
                <a:solidFill>
                  <a:schemeClr val="bg1"/>
                </a:solidFill>
              </a:rPr>
              <a:t> 3a).</a:t>
            </a:r>
          </a:p>
          <a:p>
            <a:pPr marL="171450" marR="0" indent="-171450" algn="l" rtl="0">
              <a:buFont typeface="Arial" panose="020B0604020202020204" pitchFamily="34" charset="0"/>
              <a:buChar char="•"/>
            </a:pPr>
            <a:r>
              <a:rPr lang="en-GB" sz="1400" dirty="0">
                <a:solidFill>
                  <a:schemeClr val="bg1"/>
                </a:solidFill>
              </a:rPr>
              <a:t>38 RCFs (22.0%) were unsure or did not specify a data source.</a:t>
            </a:r>
            <a:endParaRPr lang="en-GB" sz="1400" b="0" i="0" u="none" strike="noStrike" baseline="0" dirty="0">
              <a:solidFill>
                <a:schemeClr val="bg1"/>
              </a:solidFill>
            </a:endParaRPr>
          </a:p>
        </p:txBody>
      </p:sp>
      <p:graphicFrame>
        <p:nvGraphicFramePr>
          <p:cNvPr id="10" name="Table 9">
            <a:extLst>
              <a:ext uri="{FF2B5EF4-FFF2-40B4-BE49-F238E27FC236}">
                <a16:creationId xmlns:a16="http://schemas.microsoft.com/office/drawing/2014/main" id="{7BAA82E7-4DEE-1A22-ACD9-BED7CC9C879E}"/>
              </a:ext>
            </a:extLst>
          </p:cNvPr>
          <p:cNvGraphicFramePr>
            <a:graphicFrameLocks noGrp="1"/>
          </p:cNvGraphicFramePr>
          <p:nvPr>
            <p:extLst>
              <p:ext uri="{D42A27DB-BD31-4B8C-83A1-F6EECF244321}">
                <p14:modId xmlns:p14="http://schemas.microsoft.com/office/powerpoint/2010/main" val="1051337469"/>
              </p:ext>
            </p:extLst>
          </p:nvPr>
        </p:nvGraphicFramePr>
        <p:xfrm>
          <a:off x="4303552" y="377203"/>
          <a:ext cx="7432647" cy="3833745"/>
        </p:xfrm>
        <a:graphic>
          <a:graphicData uri="http://schemas.openxmlformats.org/drawingml/2006/table">
            <a:tbl>
              <a:tblPr/>
              <a:tblGrid>
                <a:gridCol w="5942499">
                  <a:extLst>
                    <a:ext uri="{9D8B030D-6E8A-4147-A177-3AD203B41FA5}">
                      <a16:colId xmlns:a16="http://schemas.microsoft.com/office/drawing/2014/main" val="90303668"/>
                    </a:ext>
                  </a:extLst>
                </a:gridCol>
                <a:gridCol w="745074">
                  <a:extLst>
                    <a:ext uri="{9D8B030D-6E8A-4147-A177-3AD203B41FA5}">
                      <a16:colId xmlns:a16="http://schemas.microsoft.com/office/drawing/2014/main" val="2533078878"/>
                    </a:ext>
                  </a:extLst>
                </a:gridCol>
                <a:gridCol w="745074">
                  <a:extLst>
                    <a:ext uri="{9D8B030D-6E8A-4147-A177-3AD203B41FA5}">
                      <a16:colId xmlns:a16="http://schemas.microsoft.com/office/drawing/2014/main" val="2423599633"/>
                    </a:ext>
                  </a:extLst>
                </a:gridCol>
              </a:tblGrid>
              <a:tr h="166571">
                <a:tc>
                  <a:txBody>
                    <a:bodyPr/>
                    <a:lstStyle/>
                    <a:p>
                      <a:pPr algn="l" fontAlgn="b"/>
                      <a:r>
                        <a:rPr lang="en-GB" sz="1100" b="1" i="0" u="none" strike="noStrike" dirty="0">
                          <a:solidFill>
                            <a:srgbClr val="FFFFFF"/>
                          </a:solidFill>
                          <a:effectLst/>
                          <a:latin typeface="Aptos Narrow" panose="020B0004020202020204" pitchFamily="34" charset="0"/>
                        </a:rPr>
                        <a:t>Sources of information used to collate the number of ELIGIBLE RCF based HCWs</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a:noFill/>
                    </a:lnT>
                    <a:lnB>
                      <a:noFill/>
                    </a:lnB>
                    <a:solidFill>
                      <a:srgbClr val="C00000"/>
                    </a:solidFill>
                  </a:tcPr>
                </a:tc>
                <a:tc>
                  <a:txBody>
                    <a:bodyPr/>
                    <a:lstStyle/>
                    <a:p>
                      <a:pPr algn="r" fontAlgn="b"/>
                      <a:r>
                        <a:rPr lang="en-IE" sz="1100" b="1" i="0" u="none" strike="noStrike" dirty="0">
                          <a:solidFill>
                            <a:srgbClr val="FFFFFF"/>
                          </a:solidFill>
                          <a:effectLst/>
                          <a:latin typeface="Aptos Narrow" panose="020B0004020202020204" pitchFamily="34" charset="0"/>
                        </a:rPr>
                        <a:t>Total</a:t>
                      </a:r>
                    </a:p>
                  </a:txBody>
                  <a:tcPr marL="7620" marR="7620" marT="762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solidFill>
                      <a:srgbClr val="C00000"/>
                    </a:solidFill>
                  </a:tcPr>
                </a:tc>
                <a:tc>
                  <a:txBody>
                    <a:bodyPr/>
                    <a:lstStyle/>
                    <a:p>
                      <a:pPr algn="r" fontAlgn="b"/>
                      <a:r>
                        <a:rPr lang="en-IE" sz="1100" b="1" i="0" u="none" strike="noStrike" dirty="0">
                          <a:solidFill>
                            <a:srgbClr val="FFFFFF"/>
                          </a:solidFill>
                          <a:effectLst/>
                          <a:latin typeface="Aptos Narrow" panose="020B0004020202020204" pitchFamily="34" charset="0"/>
                        </a:rPr>
                        <a:t>% Total</a:t>
                      </a:r>
                    </a:p>
                  </a:txBody>
                  <a:tcPr marL="7620" marR="7620" marT="7620" marB="0" anchor="b">
                    <a:lnL w="12700" cap="flat" cmpd="sng" algn="ctr">
                      <a:solidFill>
                        <a:schemeClr val="tx1"/>
                      </a:solidFill>
                      <a:prstDash val="sysDot"/>
                      <a:round/>
                      <a:headEnd type="none" w="med" len="med"/>
                      <a:tailEnd type="none" w="med" len="med"/>
                    </a:lnL>
                    <a:lnR>
                      <a:noFill/>
                    </a:lnR>
                    <a:lnT>
                      <a:noFill/>
                    </a:lnT>
                    <a:lnB>
                      <a:noFill/>
                    </a:lnB>
                    <a:solidFill>
                      <a:srgbClr val="C00000"/>
                    </a:solidFill>
                  </a:tcPr>
                </a:tc>
                <a:extLst>
                  <a:ext uri="{0D108BD9-81ED-4DB2-BD59-A6C34878D82A}">
                    <a16:rowId xmlns:a16="http://schemas.microsoft.com/office/drawing/2014/main" val="1771801685"/>
                  </a:ext>
                </a:extLst>
              </a:tr>
              <a:tr h="243899">
                <a:tc>
                  <a:txBody>
                    <a:bodyPr/>
                    <a:lstStyle/>
                    <a:p>
                      <a:pPr algn="l" fontAlgn="b">
                        <a:buNone/>
                      </a:pPr>
                      <a:r>
                        <a:rPr lang="en-IE" sz="1100" b="0" i="0" u="none" strike="noStrike">
                          <a:solidFill>
                            <a:srgbClr val="000000"/>
                          </a:solidFill>
                          <a:effectLst/>
                          <a:latin typeface="Calibri" panose="020F0502020204030204" pitchFamily="34" charset="0"/>
                        </a:rPr>
                        <a:t>Person In Charge</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76</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43.9</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1873100896"/>
                  </a:ext>
                </a:extLst>
              </a:tr>
              <a:tr h="243899">
                <a:tc>
                  <a:txBody>
                    <a:bodyPr/>
                    <a:lstStyle/>
                    <a:p>
                      <a:pPr algn="l" fontAlgn="b">
                        <a:buNone/>
                      </a:pPr>
                      <a:r>
                        <a:rPr lang="en-IE" sz="1100" b="0" i="0" u="none" strike="noStrike">
                          <a:solidFill>
                            <a:srgbClr val="000000"/>
                          </a:solidFill>
                          <a:effectLst/>
                          <a:latin typeface="Calibri" panose="020F0502020204030204" pitchFamily="34" charset="0"/>
                        </a:rPr>
                        <a:t>HR office</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14</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8.1</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2313258134"/>
                  </a:ext>
                </a:extLst>
              </a:tr>
              <a:tr h="243899">
                <a:tc>
                  <a:txBody>
                    <a:bodyPr/>
                    <a:lstStyle/>
                    <a:p>
                      <a:pPr algn="l" fontAlgn="b">
                        <a:buNone/>
                      </a:pPr>
                      <a:r>
                        <a:rPr lang="en-IE" sz="1100" b="0" i="0" u="none" strike="noStrike">
                          <a:solidFill>
                            <a:srgbClr val="000000"/>
                          </a:solidFill>
                          <a:effectLst/>
                          <a:latin typeface="Calibri" panose="020F0502020204030204" pitchFamily="34" charset="0"/>
                        </a:rPr>
                        <a:t>Other</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21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12.1</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2177873519"/>
                  </a:ext>
                </a:extLst>
              </a:tr>
              <a:tr h="243899">
                <a:tc>
                  <a:txBody>
                    <a:bodyPr/>
                    <a:lstStyle/>
                    <a:p>
                      <a:pPr algn="l" fontAlgn="b">
                        <a:buNone/>
                      </a:pPr>
                      <a:r>
                        <a:rPr lang="en-IE" sz="1100" b="0" i="0" u="none" strike="noStrike" dirty="0">
                          <a:solidFill>
                            <a:srgbClr val="000000"/>
                          </a:solidFill>
                          <a:effectLst/>
                          <a:latin typeface="Calibri" panose="020F0502020204030204" pitchFamily="34" charset="0"/>
                        </a:rPr>
                        <a:t>Person In Charge, Other</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8</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4.6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2866418120"/>
                  </a:ext>
                </a:extLst>
              </a:tr>
              <a:tr h="243899">
                <a:tc>
                  <a:txBody>
                    <a:bodyPr/>
                    <a:lstStyle/>
                    <a:p>
                      <a:pPr algn="l" fontAlgn="b">
                        <a:buNone/>
                      </a:pPr>
                      <a:r>
                        <a:rPr lang="en-IE" sz="1100" b="0" i="0" u="none" strike="noStrike" dirty="0">
                          <a:solidFill>
                            <a:srgbClr val="000000"/>
                          </a:solidFill>
                          <a:effectLst/>
                          <a:latin typeface="Calibri" panose="020F0502020204030204" pitchFamily="34" charset="0"/>
                        </a:rPr>
                        <a:t>Person In Charge, HR office</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7</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4.0</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864666183"/>
                  </a:ext>
                </a:extLst>
              </a:tr>
              <a:tr h="243899">
                <a:tc>
                  <a:txBody>
                    <a:bodyPr/>
                    <a:lstStyle/>
                    <a:p>
                      <a:pPr algn="l" fontAlgn="b">
                        <a:buNone/>
                      </a:pPr>
                      <a:r>
                        <a:rPr lang="en-IE" sz="1100" b="0" i="0" u="none" strike="noStrike" dirty="0">
                          <a:solidFill>
                            <a:srgbClr val="000000"/>
                          </a:solidFill>
                          <a:effectLst/>
                          <a:latin typeface="Calibri" panose="020F0502020204030204" pitchFamily="34" charset="0"/>
                        </a:rPr>
                        <a:t>HR office, Other</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1.2</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491731072"/>
                  </a:ext>
                </a:extLst>
              </a:tr>
              <a:tr h="243899">
                <a:tc>
                  <a:txBody>
                    <a:bodyPr/>
                    <a:lstStyle/>
                    <a:p>
                      <a:pPr algn="l" fontAlgn="b">
                        <a:buNone/>
                      </a:pPr>
                      <a:r>
                        <a:rPr lang="en-IE" sz="1100" b="0" i="0" u="none" strike="noStrike" dirty="0">
                          <a:solidFill>
                            <a:srgbClr val="000000"/>
                          </a:solidFill>
                          <a:effectLst/>
                          <a:latin typeface="Calibri" panose="020F0502020204030204" pitchFamily="34" charset="0"/>
                        </a:rPr>
                        <a:t>HSE Region HR office, Other</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121919154"/>
                  </a:ext>
                </a:extLst>
              </a:tr>
              <a:tr h="243899">
                <a:tc>
                  <a:txBody>
                    <a:bodyPr/>
                    <a:lstStyle/>
                    <a:p>
                      <a:pPr algn="l" fontAlgn="b">
                        <a:buNone/>
                      </a:pPr>
                      <a:r>
                        <a:rPr lang="en-IE" sz="1100" b="0" i="0" u="none" strike="noStrike" dirty="0">
                          <a:solidFill>
                            <a:srgbClr val="000000"/>
                          </a:solidFill>
                          <a:effectLst/>
                          <a:latin typeface="Calibri" panose="020F0502020204030204" pitchFamily="34" charset="0"/>
                        </a:rPr>
                        <a:t>Person In Charge, HR office, HSE Region HR office</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2198848957"/>
                  </a:ext>
                </a:extLst>
              </a:tr>
              <a:tr h="243899">
                <a:tc>
                  <a:txBody>
                    <a:bodyPr/>
                    <a:lstStyle/>
                    <a:p>
                      <a:pPr algn="l" fontAlgn="b">
                        <a:buNone/>
                      </a:pPr>
                      <a:r>
                        <a:rPr lang="en-IE" sz="1100" b="0" i="0" u="none" strike="noStrike" dirty="0">
                          <a:solidFill>
                            <a:srgbClr val="000000"/>
                          </a:solidFill>
                          <a:effectLst/>
                          <a:latin typeface="Calibri" panose="020F0502020204030204" pitchFamily="34" charset="0"/>
                        </a:rPr>
                        <a:t>Person In Charge, HR office, Other</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829783363"/>
                  </a:ext>
                </a:extLst>
              </a:tr>
              <a:tr h="243899">
                <a:tc>
                  <a:txBody>
                    <a:bodyPr/>
                    <a:lstStyle/>
                    <a:p>
                      <a:pPr algn="l" fontAlgn="b">
                        <a:buNone/>
                      </a:pPr>
                      <a:r>
                        <a:rPr lang="en-IE" sz="1100" b="0" i="0" u="none" strike="noStrike" dirty="0">
                          <a:solidFill>
                            <a:srgbClr val="000000"/>
                          </a:solidFill>
                          <a:effectLst/>
                          <a:latin typeface="Calibri" panose="020F0502020204030204" pitchFamily="34" charset="0"/>
                        </a:rPr>
                        <a:t>Person In Charge, HSE Region HR office</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3864117087"/>
                  </a:ext>
                </a:extLst>
              </a:tr>
              <a:tr h="243899">
                <a:tc>
                  <a:txBody>
                    <a:bodyPr/>
                    <a:lstStyle/>
                    <a:p>
                      <a:pPr algn="l" fontAlgn="b">
                        <a:buNone/>
                      </a:pPr>
                      <a:r>
                        <a:rPr lang="en-IE" sz="1100" b="0" i="0" u="none" strike="noStrike" dirty="0">
                          <a:solidFill>
                            <a:srgbClr val="000000"/>
                          </a:solidFill>
                          <a:effectLst/>
                          <a:latin typeface="Calibri" panose="020F0502020204030204" pitchFamily="34" charset="0"/>
                        </a:rPr>
                        <a:t>Person In Charge, HSE Region HR office, National HR office of HSE, Other</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3316742850"/>
                  </a:ext>
                </a:extLst>
              </a:tr>
              <a:tr h="243899">
                <a:tc>
                  <a:txBody>
                    <a:bodyPr/>
                    <a:lstStyle/>
                    <a:p>
                      <a:pPr algn="l" fontAlgn="b">
                        <a:buNone/>
                      </a:pPr>
                      <a:r>
                        <a:rPr lang="en-IE" sz="1100" b="0" i="0" u="none" strike="noStrike" dirty="0">
                          <a:solidFill>
                            <a:srgbClr val="000000"/>
                          </a:solidFill>
                          <a:effectLst/>
                          <a:latin typeface="Calibri" panose="020F0502020204030204" pitchFamily="34" charset="0"/>
                        </a:rPr>
                        <a:t>Person In Charge, National HR office of HSE</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307351470"/>
                  </a:ext>
                </a:extLst>
              </a:tr>
              <a:tr h="243899">
                <a:tc>
                  <a:txBody>
                    <a:bodyPr/>
                    <a:lstStyle/>
                    <a:p>
                      <a:pPr algn="l" fontAlgn="b">
                        <a:buNone/>
                      </a:pPr>
                      <a:r>
                        <a:rPr lang="en-IE" sz="1100" b="0" i="0" u="none" strike="noStrike">
                          <a:solidFill>
                            <a:srgbClr val="000000"/>
                          </a:solidFill>
                          <a:effectLst/>
                          <a:latin typeface="Calibri" panose="020F0502020204030204" pitchFamily="34" charset="0"/>
                        </a:rPr>
                        <a:t>Person In Charge,Unsure</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303005249"/>
                  </a:ext>
                </a:extLst>
              </a:tr>
              <a:tr h="243899">
                <a:tc>
                  <a:txBody>
                    <a:bodyPr/>
                    <a:lstStyle/>
                    <a:p>
                      <a:pPr algn="l" fontAlgn="b">
                        <a:buNone/>
                      </a:pPr>
                      <a:r>
                        <a:rPr lang="en-IE" sz="1100" b="0" i="0" u="none" strike="noStrike">
                          <a:solidFill>
                            <a:srgbClr val="000000"/>
                          </a:solidFill>
                          <a:effectLst/>
                          <a:latin typeface="Calibri" panose="020F0502020204030204" pitchFamily="34" charset="0"/>
                        </a:rPr>
                        <a:t>Unsure/Unspecified</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38</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22.0</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3500845512"/>
                  </a:ext>
                </a:extLst>
              </a:tr>
              <a:tr h="243899">
                <a:tc>
                  <a:txBody>
                    <a:bodyPr/>
                    <a:lstStyle/>
                    <a:p>
                      <a:pPr algn="l" fontAlgn="b"/>
                      <a:r>
                        <a:rPr lang="en-GB" sz="1100" b="1" i="0" u="none" strike="noStrike" dirty="0">
                          <a:solidFill>
                            <a:srgbClr val="000000"/>
                          </a:solidFill>
                          <a:effectLst/>
                          <a:latin typeface="Aptos Narrow" panose="020B0004020202020204" pitchFamily="34" charset="0"/>
                        </a:rPr>
                        <a:t>Total no. of survey  participating RCFs</a:t>
                      </a:r>
                    </a:p>
                  </a:txBody>
                  <a:tcPr marL="7620" marR="7620" marT="7620" marB="0" anchor="b">
                    <a:lnL>
                      <a:noFill/>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r" fontAlgn="b">
                        <a:buNone/>
                      </a:pPr>
                      <a:r>
                        <a:rPr lang="en-IE" sz="1100" b="1" i="0" u="none" strike="noStrike">
                          <a:solidFill>
                            <a:srgbClr val="000000"/>
                          </a:solidFill>
                          <a:effectLst/>
                          <a:latin typeface="Calibri" panose="020F0502020204030204" pitchFamily="34" charset="0"/>
                        </a:rPr>
                        <a:t>173</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r" fontAlgn="b">
                        <a:buNone/>
                      </a:pPr>
                      <a:r>
                        <a:rPr lang="en-IE" sz="1100" b="1" i="0" u="none" strike="noStrike" dirty="0">
                          <a:solidFill>
                            <a:srgbClr val="000000"/>
                          </a:solidFill>
                          <a:effectLst/>
                          <a:latin typeface="Calibri" panose="020F0502020204030204" pitchFamily="34" charset="0"/>
                        </a:rPr>
                        <a:t>100.0</a:t>
                      </a:r>
                    </a:p>
                  </a:txBody>
                  <a:tcPr marL="0" marR="0" marT="0" marB="0" anchor="b">
                    <a:lnL w="12700" cap="flat" cmpd="sng" algn="ctr">
                      <a:solidFill>
                        <a:schemeClr val="tx1"/>
                      </a:solidFill>
                      <a:prstDash val="sysDot"/>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6938449"/>
                  </a:ext>
                </a:extLst>
              </a:tr>
            </a:tbl>
          </a:graphicData>
        </a:graphic>
      </p:graphicFrame>
      <p:sp>
        <p:nvSpPr>
          <p:cNvPr id="5" name="TextBox 4">
            <a:extLst>
              <a:ext uri="{FF2B5EF4-FFF2-40B4-BE49-F238E27FC236}">
                <a16:creationId xmlns:a16="http://schemas.microsoft.com/office/drawing/2014/main" id="{C8CDFBB6-4BF9-1452-620E-C1BE1D6921F3}"/>
              </a:ext>
            </a:extLst>
          </p:cNvPr>
          <p:cNvSpPr txBox="1"/>
          <p:nvPr/>
        </p:nvSpPr>
        <p:spPr>
          <a:xfrm>
            <a:off x="710061" y="800862"/>
            <a:ext cx="3545860" cy="971292"/>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Sources of eligible HCWs and vaccine uptake information cited by participating  RCFs</a:t>
            </a:r>
            <a:endParaRPr lang="en-IE" sz="1800" b="1" kern="100" dirty="0">
              <a:solidFill>
                <a:schemeClr val="bg1"/>
              </a:solidFill>
              <a:latin typeface="Aptos" panose="020B0004020202020204" pitchFamily="34" charset="0"/>
              <a:cs typeface="Times New Roman" panose="02020603050405020304" pitchFamily="18" charset="0"/>
            </a:endParaRPr>
          </a:p>
        </p:txBody>
      </p:sp>
      <p:sp>
        <p:nvSpPr>
          <p:cNvPr id="9" name="Title 8">
            <a:extLst>
              <a:ext uri="{FF2B5EF4-FFF2-40B4-BE49-F238E27FC236}">
                <a16:creationId xmlns:a16="http://schemas.microsoft.com/office/drawing/2014/main" id="{65540300-3026-34EF-5E03-188550D709A6}"/>
              </a:ext>
            </a:extLst>
          </p:cNvPr>
          <p:cNvSpPr txBox="1">
            <a:spLocks/>
          </p:cNvSpPr>
          <p:nvPr/>
        </p:nvSpPr>
        <p:spPr>
          <a:xfrm>
            <a:off x="1614479" y="53787"/>
            <a:ext cx="2395544"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7 of 8</a:t>
            </a:r>
          </a:p>
        </p:txBody>
      </p:sp>
    </p:spTree>
    <p:extLst>
      <p:ext uri="{BB962C8B-B14F-4D97-AF65-F5344CB8AC3E}">
        <p14:creationId xmlns:p14="http://schemas.microsoft.com/office/powerpoint/2010/main" val="4173111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FDA13-1041-9B87-389D-31D921104B2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1D8A7DD-FC95-62F9-5533-31C7D2C04803}"/>
              </a:ext>
            </a:extLst>
          </p:cNvPr>
          <p:cNvSpPr/>
          <p:nvPr/>
        </p:nvSpPr>
        <p:spPr>
          <a:xfrm>
            <a:off x="-1427" y="0"/>
            <a:ext cx="4181844"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7E81B3AC-FAE4-2646-9336-8FC32A365E00}"/>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7B370F7B-B980-98B3-ACDD-6D0F59AAF7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6353AA77-3EDC-65CF-1A31-B2FF798A85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pic>
        <p:nvPicPr>
          <p:cNvPr id="3" name="Graphic 2" descr="Immunity outline">
            <a:extLst>
              <a:ext uri="{FF2B5EF4-FFF2-40B4-BE49-F238E27FC236}">
                <a16:creationId xmlns:a16="http://schemas.microsoft.com/office/drawing/2014/main" id="{0D245E6C-419F-135F-39C0-B91D25028EE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4570" y="874674"/>
            <a:ext cx="528596" cy="528596"/>
          </a:xfrm>
          <a:prstGeom prst="rect">
            <a:avLst/>
          </a:prstGeom>
        </p:spPr>
      </p:pic>
      <p:sp>
        <p:nvSpPr>
          <p:cNvPr id="6" name="TextBox 5">
            <a:extLst>
              <a:ext uri="{FF2B5EF4-FFF2-40B4-BE49-F238E27FC236}">
                <a16:creationId xmlns:a16="http://schemas.microsoft.com/office/drawing/2014/main" id="{22B41C4E-E9AF-A358-694E-DDCAF4F7D886}"/>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Supplementary Table 3.2 </a:t>
            </a:r>
            <a:r>
              <a:rPr lang="en-GB"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Sources of vaccinated </a:t>
            </a:r>
            <a:r>
              <a:rPr lang="en-GB" sz="1400" b="1" dirty="0">
                <a:solidFill>
                  <a:srgbClr val="BA1F46"/>
                </a:solidFill>
                <a:latin typeface="Calibri" panose="020F0502020204030204" pitchFamily="34" charset="0"/>
                <a:ea typeface="Calibri" panose="020F0502020204030204" pitchFamily="34" charset="0"/>
                <a:cs typeface="Calibri" panose="020F0502020204030204" pitchFamily="34" charset="0"/>
              </a:rPr>
              <a:t>HCW figures </a:t>
            </a:r>
            <a:r>
              <a:rPr lang="en-GB"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cited by participating RCFs, 2025-2026 season </a:t>
            </a:r>
          </a:p>
        </p:txBody>
      </p:sp>
      <p:sp>
        <p:nvSpPr>
          <p:cNvPr id="4" name="TextBox 3">
            <a:extLst>
              <a:ext uri="{FF2B5EF4-FFF2-40B4-BE49-F238E27FC236}">
                <a16:creationId xmlns:a16="http://schemas.microsoft.com/office/drawing/2014/main" id="{FC5A1A35-E3F7-53F1-555A-29AF13A16E5E}"/>
              </a:ext>
            </a:extLst>
          </p:cNvPr>
          <p:cNvSpPr txBox="1"/>
          <p:nvPr/>
        </p:nvSpPr>
        <p:spPr>
          <a:xfrm>
            <a:off x="120106" y="2093035"/>
            <a:ext cx="3989979" cy="2031325"/>
          </a:xfrm>
          <a:prstGeom prst="rect">
            <a:avLst/>
          </a:prstGeom>
          <a:noFill/>
        </p:spPr>
        <p:txBody>
          <a:bodyPr wrap="square">
            <a:spAutoFit/>
          </a:bodyPr>
          <a:lstStyle/>
          <a:p>
            <a:pPr marL="171450" indent="-171450">
              <a:buFont typeface="Arial" panose="020B0604020202020204" pitchFamily="34" charset="0"/>
              <a:buChar char="•"/>
            </a:pPr>
            <a:r>
              <a:rPr lang="en-GB" sz="1400" dirty="0">
                <a:solidFill>
                  <a:schemeClr val="bg1"/>
                </a:solidFill>
              </a:rPr>
              <a:t>39 of the 173 (22.5%) survey participating RCFs cited the person in charge as the sole source of information for vaccinated staff counts followed by self-reporting by HCWs only (n-22; 12.7%), local RCF records (n=10; 5.8%)  and NIIS/COVAX system portal only (n=7; 4.0%) (</a:t>
            </a:r>
            <a:r>
              <a:rPr lang="en-IE" sz="1400" dirty="0">
                <a:solidFill>
                  <a:schemeClr val="bg1"/>
                </a:solidFill>
                <a:ea typeface="Calibri" panose="020F0502020204030204" pitchFamily="34" charset="0"/>
              </a:rPr>
              <a:t>Supplementary </a:t>
            </a:r>
            <a:r>
              <a:rPr lang="en-GB" sz="1400" dirty="0">
                <a:solidFill>
                  <a:schemeClr val="bg1"/>
                </a:solidFill>
              </a:rPr>
              <a:t>Table 3b).</a:t>
            </a:r>
          </a:p>
          <a:p>
            <a:pPr marL="171450" indent="-171450">
              <a:buFont typeface="Arial" panose="020B0604020202020204" pitchFamily="34" charset="0"/>
              <a:buChar char="•"/>
            </a:pPr>
            <a:r>
              <a:rPr lang="en-GB" sz="1400" dirty="0">
                <a:solidFill>
                  <a:schemeClr val="bg1"/>
                </a:solidFill>
              </a:rPr>
              <a:t> 38 RCFs (22.0%) were unsure or did not specify  a data source or did not have access to data.</a:t>
            </a:r>
          </a:p>
        </p:txBody>
      </p:sp>
      <p:sp>
        <p:nvSpPr>
          <p:cNvPr id="5" name="TextBox 4">
            <a:extLst>
              <a:ext uri="{FF2B5EF4-FFF2-40B4-BE49-F238E27FC236}">
                <a16:creationId xmlns:a16="http://schemas.microsoft.com/office/drawing/2014/main" id="{F47EFE6F-9CFF-2A76-F75A-A0C8BDBCB0EE}"/>
              </a:ext>
            </a:extLst>
          </p:cNvPr>
          <p:cNvSpPr txBox="1"/>
          <p:nvPr/>
        </p:nvSpPr>
        <p:spPr>
          <a:xfrm>
            <a:off x="4228048" y="6439297"/>
            <a:ext cx="7524928" cy="276999"/>
          </a:xfrm>
          <a:prstGeom prst="rect">
            <a:avLst/>
          </a:prstGeom>
          <a:noFill/>
        </p:spPr>
        <p:txBody>
          <a:bodyPr wrap="square">
            <a:spAutoFit/>
          </a:bodyPr>
          <a:lstStyle/>
          <a:p>
            <a:r>
              <a:rPr lang="en-GB" sz="1200" kern="100" dirty="0">
                <a:latin typeface="Aptos" panose="020B0004020202020204" pitchFamily="34" charset="0"/>
                <a:cs typeface="Times New Roman" panose="02020603050405020304" pitchFamily="18" charset="0"/>
              </a:rPr>
              <a:t>Note: NIIS/COVAX= HSE National Integrated Information Services (IIS) and COVAX Implementation system</a:t>
            </a:r>
            <a:endParaRPr lang="en-IE" sz="1200" dirty="0"/>
          </a:p>
        </p:txBody>
      </p:sp>
      <p:graphicFrame>
        <p:nvGraphicFramePr>
          <p:cNvPr id="9" name="Table 8">
            <a:extLst>
              <a:ext uri="{FF2B5EF4-FFF2-40B4-BE49-F238E27FC236}">
                <a16:creationId xmlns:a16="http://schemas.microsoft.com/office/drawing/2014/main" id="{1C100CC4-60B2-CE77-4120-6997C288C345}"/>
              </a:ext>
            </a:extLst>
          </p:cNvPr>
          <p:cNvGraphicFramePr>
            <a:graphicFrameLocks noGrp="1"/>
          </p:cNvGraphicFramePr>
          <p:nvPr>
            <p:extLst>
              <p:ext uri="{D42A27DB-BD31-4B8C-83A1-F6EECF244321}">
                <p14:modId xmlns:p14="http://schemas.microsoft.com/office/powerpoint/2010/main" val="1916700741"/>
              </p:ext>
            </p:extLst>
          </p:nvPr>
        </p:nvGraphicFramePr>
        <p:xfrm>
          <a:off x="4300984" y="377203"/>
          <a:ext cx="7661932" cy="4102514"/>
        </p:xfrm>
        <a:graphic>
          <a:graphicData uri="http://schemas.openxmlformats.org/drawingml/2006/table">
            <a:tbl>
              <a:tblPr/>
              <a:tblGrid>
                <a:gridCol w="6348460">
                  <a:extLst>
                    <a:ext uri="{9D8B030D-6E8A-4147-A177-3AD203B41FA5}">
                      <a16:colId xmlns:a16="http://schemas.microsoft.com/office/drawing/2014/main" val="3916864343"/>
                    </a:ext>
                  </a:extLst>
                </a:gridCol>
                <a:gridCol w="656736">
                  <a:extLst>
                    <a:ext uri="{9D8B030D-6E8A-4147-A177-3AD203B41FA5}">
                      <a16:colId xmlns:a16="http://schemas.microsoft.com/office/drawing/2014/main" val="2563468665"/>
                    </a:ext>
                  </a:extLst>
                </a:gridCol>
                <a:gridCol w="656736">
                  <a:extLst>
                    <a:ext uri="{9D8B030D-6E8A-4147-A177-3AD203B41FA5}">
                      <a16:colId xmlns:a16="http://schemas.microsoft.com/office/drawing/2014/main" val="2779658192"/>
                    </a:ext>
                  </a:extLst>
                </a:gridCol>
              </a:tblGrid>
              <a:tr h="182173">
                <a:tc>
                  <a:txBody>
                    <a:bodyPr/>
                    <a:lstStyle/>
                    <a:p>
                      <a:pPr algn="l" fontAlgn="b"/>
                      <a:r>
                        <a:rPr lang="en-GB" sz="1100" b="1" i="0" u="none" strike="noStrike" dirty="0">
                          <a:solidFill>
                            <a:srgbClr val="FFFFFF"/>
                          </a:solidFill>
                          <a:effectLst/>
                          <a:latin typeface="Aptos Narrow" panose="020B0004020202020204" pitchFamily="34" charset="0"/>
                        </a:rPr>
                        <a:t>Sources of information used to collate the number of VACCINATED RCF-based HCWs</a:t>
                      </a:r>
                    </a:p>
                  </a:txBody>
                  <a:tcPr marL="5199" marR="5199" marT="5199" marB="0" anchor="b">
                    <a:lnL w="6350" cap="flat" cmpd="sng" algn="ctr">
                      <a:solidFill>
                        <a:srgbClr val="000000"/>
                      </a:solidFill>
                      <a:prstDash val="solid"/>
                      <a:round/>
                      <a:headEnd type="none" w="med" len="med"/>
                      <a:tailEnd type="none" w="med" len="med"/>
                    </a:lnL>
                    <a:lnR w="12700" cap="flat" cmpd="sng" algn="ctr">
                      <a:solidFill>
                        <a:schemeClr val="tx1"/>
                      </a:solidFill>
                      <a:prstDash val="sysDot"/>
                      <a:round/>
                      <a:headEnd type="none" w="med" len="med"/>
                      <a:tailEnd type="none" w="med" len="med"/>
                    </a:lnR>
                    <a:lnT>
                      <a:noFill/>
                    </a:lnT>
                    <a:lnB>
                      <a:noFill/>
                    </a:lnB>
                    <a:solidFill>
                      <a:srgbClr val="C00000"/>
                    </a:solidFill>
                  </a:tcPr>
                </a:tc>
                <a:tc>
                  <a:txBody>
                    <a:bodyPr/>
                    <a:lstStyle/>
                    <a:p>
                      <a:pPr algn="r" fontAlgn="b"/>
                      <a:r>
                        <a:rPr lang="en-IE" sz="1100" b="1" i="0" u="none" strike="noStrike" dirty="0">
                          <a:solidFill>
                            <a:srgbClr val="FFFFFF"/>
                          </a:solidFill>
                          <a:effectLst/>
                          <a:latin typeface="Aptos Narrow" panose="020B0004020202020204" pitchFamily="34" charset="0"/>
                        </a:rPr>
                        <a:t>Total</a:t>
                      </a:r>
                    </a:p>
                  </a:txBody>
                  <a:tcPr marL="5199" marR="5199" marT="5199"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solidFill>
                      <a:srgbClr val="C00000"/>
                    </a:solidFill>
                  </a:tcPr>
                </a:tc>
                <a:tc>
                  <a:txBody>
                    <a:bodyPr/>
                    <a:lstStyle/>
                    <a:p>
                      <a:pPr algn="r" fontAlgn="b"/>
                      <a:r>
                        <a:rPr lang="en-IE" sz="1100" b="1" i="0" u="none" strike="noStrike" dirty="0">
                          <a:solidFill>
                            <a:srgbClr val="FFFFFF"/>
                          </a:solidFill>
                          <a:effectLst/>
                          <a:latin typeface="Aptos Narrow" panose="020B0004020202020204" pitchFamily="34" charset="0"/>
                        </a:rPr>
                        <a:t>% Total</a:t>
                      </a:r>
                    </a:p>
                  </a:txBody>
                  <a:tcPr marL="5199" marR="5199" marT="5199" marB="0" anchor="b">
                    <a:lnL w="12700" cap="flat" cmpd="sng" algn="ctr">
                      <a:solidFill>
                        <a:schemeClr val="tx1"/>
                      </a:solidFill>
                      <a:prstDash val="sysDot"/>
                      <a:round/>
                      <a:headEnd type="none" w="med" len="med"/>
                      <a:tailEnd type="none" w="med" len="med"/>
                    </a:lnL>
                    <a:lnR>
                      <a:noFill/>
                    </a:lnR>
                    <a:lnT>
                      <a:noFill/>
                    </a:lnT>
                    <a:lnB>
                      <a:noFill/>
                    </a:lnB>
                    <a:solidFill>
                      <a:srgbClr val="C00000"/>
                    </a:solidFill>
                  </a:tcPr>
                </a:tc>
                <a:extLst>
                  <a:ext uri="{0D108BD9-81ED-4DB2-BD59-A6C34878D82A}">
                    <a16:rowId xmlns:a16="http://schemas.microsoft.com/office/drawing/2014/main" val="3091601641"/>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Person In Charge</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39</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22.5</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1466817741"/>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Self-reporting by HCWs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22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12.7</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2930187768"/>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Local RCF records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10</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5.8</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633241905"/>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NIIS/COVAX system portal</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7</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4.0</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2784612308"/>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Other</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6</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3.5</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3621793652"/>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Person In Charge, Self-reporting by HCWs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19</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11.0</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302948808"/>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Person In Charge, Local LTCF records, Self-reporting by HCWs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7</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4.0</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4028558129"/>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Person In Charge, Local LTCF records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4</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2.3</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12040730"/>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Person In Charge, NIIS/COVAX system portal, Local LTCF records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3441043088"/>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Person In Charge, NIIS/COVAX system portal, Local LTCF records, Self-reporting by HCWs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498718063"/>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Person In Charge, NIIS/COVAX system portal, Self-reporting by HCWs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1547752123"/>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Person In </a:t>
                      </a:r>
                      <a:r>
                        <a:rPr lang="en-IE" sz="1100" b="0" i="0" u="none" strike="noStrike" dirty="0" err="1">
                          <a:solidFill>
                            <a:srgbClr val="000000"/>
                          </a:solidFill>
                          <a:effectLst/>
                          <a:latin typeface="Calibri" panose="020F0502020204030204" pitchFamily="34" charset="0"/>
                        </a:rPr>
                        <a:t>Charge,Self</a:t>
                      </a:r>
                      <a:r>
                        <a:rPr lang="en-IE" sz="1100" b="0" i="0" u="none" strike="noStrike" dirty="0">
                          <a:solidFill>
                            <a:srgbClr val="000000"/>
                          </a:solidFill>
                          <a:effectLst/>
                          <a:latin typeface="Calibri" panose="020F0502020204030204" pitchFamily="34" charset="0"/>
                        </a:rPr>
                        <a:t>-reporting by </a:t>
                      </a:r>
                      <a:r>
                        <a:rPr lang="en-IE" sz="1100" b="0" i="0" u="none" strike="noStrike" dirty="0" err="1">
                          <a:solidFill>
                            <a:srgbClr val="000000"/>
                          </a:solidFill>
                          <a:effectLst/>
                          <a:latin typeface="Calibri" panose="020F0502020204030204" pitchFamily="34" charset="0"/>
                        </a:rPr>
                        <a:t>HCWs,Other</a:t>
                      </a:r>
                      <a:endParaRPr lang="en-IE" sz="1100" b="0" i="0" u="none" strike="noStrike" dirty="0">
                        <a:solidFill>
                          <a:srgbClr val="000000"/>
                        </a:solidFill>
                        <a:effectLst/>
                        <a:latin typeface="Calibri" panose="020F0502020204030204" pitchFamily="34" charset="0"/>
                      </a:endParaRP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3447370348"/>
                  </a:ext>
                </a:extLst>
              </a:tr>
              <a:tr h="178008">
                <a:tc>
                  <a:txBody>
                    <a:bodyPr/>
                    <a:lstStyle/>
                    <a:p>
                      <a:pPr algn="l" fontAlgn="b">
                        <a:buNone/>
                      </a:pPr>
                      <a:r>
                        <a:rPr lang="en-IE" sz="1100" b="0" i="0" u="none" strike="noStrike">
                          <a:solidFill>
                            <a:srgbClr val="000000"/>
                          </a:solidFill>
                          <a:effectLst/>
                          <a:latin typeface="Calibri" panose="020F0502020204030204" pitchFamily="34" charset="0"/>
                        </a:rPr>
                        <a:t>Person In Charge,Other</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2324346327"/>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NIIS/COVAX dashboard, Self-reporting by HCWs, Other</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985140778"/>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NIIS/COVAX system portal, Local LTCF records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1.2</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2635442859"/>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NIIS/COVAX system portal, Local LTCF records, Self-reporting by HCWs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1.2</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329640046"/>
                  </a:ext>
                </a:extLst>
              </a:tr>
              <a:tr h="178008">
                <a:tc>
                  <a:txBody>
                    <a:bodyPr/>
                    <a:lstStyle/>
                    <a:p>
                      <a:pPr algn="l" fontAlgn="b">
                        <a:buNone/>
                      </a:pPr>
                      <a:r>
                        <a:rPr lang="en-IE" sz="1100" b="0" i="0" u="none" strike="noStrike" dirty="0">
                          <a:solidFill>
                            <a:srgbClr val="000000"/>
                          </a:solidFill>
                          <a:effectLst/>
                          <a:latin typeface="Calibri" panose="020F0502020204030204" pitchFamily="34" charset="0"/>
                        </a:rPr>
                        <a:t>NIIS/COVAX system portal, Self-reporting by HCWs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dirty="0">
                          <a:solidFill>
                            <a:srgbClr val="000000"/>
                          </a:solidFill>
                          <a:effectLst/>
                          <a:latin typeface="Calibri" panose="020F0502020204030204" pitchFamily="34" charset="0"/>
                        </a:rPr>
                        <a:t>2</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1.2</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4230305081"/>
                  </a:ext>
                </a:extLst>
              </a:tr>
              <a:tr h="178008">
                <a:tc>
                  <a:txBody>
                    <a:bodyPr/>
                    <a:lstStyle/>
                    <a:p>
                      <a:pPr algn="l" fontAlgn="b">
                        <a:buNone/>
                      </a:pPr>
                      <a:r>
                        <a:rPr lang="en-IE" sz="1100" b="0" i="0" u="none" strike="noStrike">
                          <a:solidFill>
                            <a:srgbClr val="000000"/>
                          </a:solidFill>
                          <a:effectLst/>
                          <a:latin typeface="Calibri" panose="020F0502020204030204" pitchFamily="34" charset="0"/>
                        </a:rPr>
                        <a:t>Local LTCF records,Self-reporting by HCWs</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5</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2.9</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2469341639"/>
                  </a:ext>
                </a:extLst>
              </a:tr>
              <a:tr h="178008">
                <a:tc>
                  <a:txBody>
                    <a:bodyPr/>
                    <a:lstStyle/>
                    <a:p>
                      <a:pPr algn="l" fontAlgn="b">
                        <a:buNone/>
                      </a:pPr>
                      <a:r>
                        <a:rPr lang="en-IE" sz="1100" b="0" i="0" u="none" strike="noStrike">
                          <a:solidFill>
                            <a:srgbClr val="000000"/>
                          </a:solidFill>
                          <a:effectLst/>
                          <a:latin typeface="Calibri" panose="020F0502020204030204" pitchFamily="34" charset="0"/>
                        </a:rPr>
                        <a:t>Local LTCF records,Self-reporting by HCWs,Other</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0.6</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137910965"/>
                  </a:ext>
                </a:extLst>
              </a:tr>
              <a:tr h="178008">
                <a:tc>
                  <a:txBody>
                    <a:bodyPr/>
                    <a:lstStyle/>
                    <a:p>
                      <a:pPr algn="l" fontAlgn="b">
                        <a:buNone/>
                      </a:pPr>
                      <a:r>
                        <a:rPr lang="en-IE" sz="1100" b="0" i="0" u="none" strike="noStrike">
                          <a:solidFill>
                            <a:srgbClr val="000000"/>
                          </a:solidFill>
                          <a:effectLst/>
                          <a:latin typeface="Calibri" panose="020F0502020204030204" pitchFamily="34" charset="0"/>
                        </a:rPr>
                        <a:t>Self-reporting by HCWs,Other</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3</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1.7</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3461019620"/>
                  </a:ext>
                </a:extLst>
              </a:tr>
              <a:tr h="178008">
                <a:tc>
                  <a:txBody>
                    <a:bodyPr/>
                    <a:lstStyle/>
                    <a:p>
                      <a:pPr algn="l" fontAlgn="b">
                        <a:buNone/>
                      </a:pPr>
                      <a:r>
                        <a:rPr lang="en-IE" sz="1100" b="0" i="0" u="none" strike="noStrike">
                          <a:solidFill>
                            <a:srgbClr val="000000"/>
                          </a:solidFill>
                          <a:effectLst/>
                          <a:latin typeface="Calibri" panose="020F0502020204030204" pitchFamily="34" charset="0"/>
                        </a:rPr>
                        <a:t>Unsure/Unspecified</a:t>
                      </a:r>
                    </a:p>
                  </a:txBody>
                  <a:tcPr marL="0" marR="0" marT="0" marB="0" anchor="b">
                    <a:lnL>
                      <a:noFill/>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38</a:t>
                      </a:r>
                    </a:p>
                  </a:txBody>
                  <a:tcPr marL="0" marR="0" marT="0"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a:noFill/>
                    </a:lnB>
                    <a:noFill/>
                  </a:tcPr>
                </a:tc>
                <a:tc>
                  <a:txBody>
                    <a:bodyPr/>
                    <a:lstStyle/>
                    <a:p>
                      <a:pPr algn="r" fontAlgn="b">
                        <a:buNone/>
                      </a:pPr>
                      <a:r>
                        <a:rPr lang="en-IE" sz="1100" b="0" i="0" u="none" strike="noStrike">
                          <a:solidFill>
                            <a:srgbClr val="000000"/>
                          </a:solidFill>
                          <a:effectLst/>
                          <a:latin typeface="Calibri" panose="020F0502020204030204" pitchFamily="34" charset="0"/>
                        </a:rPr>
                        <a:t>22.0</a:t>
                      </a:r>
                    </a:p>
                  </a:txBody>
                  <a:tcPr marL="0" marR="0" marT="0" marB="0" anchor="b">
                    <a:lnL w="12700" cap="flat" cmpd="sng" algn="ctr">
                      <a:solidFill>
                        <a:schemeClr val="tx1"/>
                      </a:solidFill>
                      <a:prstDash val="sysDot"/>
                      <a:round/>
                      <a:headEnd type="none" w="med" len="med"/>
                      <a:tailEnd type="none" w="med" len="med"/>
                    </a:lnL>
                    <a:lnR>
                      <a:noFill/>
                    </a:lnR>
                    <a:lnT>
                      <a:noFill/>
                    </a:lnT>
                    <a:lnB>
                      <a:noFill/>
                    </a:lnB>
                    <a:noFill/>
                  </a:tcPr>
                </a:tc>
                <a:extLst>
                  <a:ext uri="{0D108BD9-81ED-4DB2-BD59-A6C34878D82A}">
                    <a16:rowId xmlns:a16="http://schemas.microsoft.com/office/drawing/2014/main" val="1883006224"/>
                  </a:ext>
                </a:extLst>
              </a:tr>
              <a:tr h="182173">
                <a:tc>
                  <a:txBody>
                    <a:bodyPr/>
                    <a:lstStyle/>
                    <a:p>
                      <a:pPr algn="l" fontAlgn="b"/>
                      <a:r>
                        <a:rPr lang="en-GB" sz="1100" b="1" i="0" u="none" strike="noStrike" dirty="0">
                          <a:solidFill>
                            <a:srgbClr val="000000"/>
                          </a:solidFill>
                          <a:effectLst/>
                          <a:latin typeface="Aptos Narrow" panose="020B0004020202020204" pitchFamily="34" charset="0"/>
                        </a:rPr>
                        <a:t>Total no. of survey  participating RCFs</a:t>
                      </a:r>
                    </a:p>
                  </a:txBody>
                  <a:tcPr marL="5199" marR="5199" marT="5199" marB="0" anchor="b">
                    <a:lnL>
                      <a:noFill/>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r" fontAlgn="b"/>
                      <a:r>
                        <a:rPr lang="en-IE" sz="1100" b="1" i="0" u="none" strike="noStrike" dirty="0">
                          <a:solidFill>
                            <a:srgbClr val="000000"/>
                          </a:solidFill>
                          <a:effectLst/>
                          <a:latin typeface="Aptos Narrow" panose="020B0004020202020204" pitchFamily="34" charset="0"/>
                        </a:rPr>
                        <a:t>173</a:t>
                      </a:r>
                    </a:p>
                  </a:txBody>
                  <a:tcPr marL="5199" marR="5199" marT="5199"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r" fontAlgn="b"/>
                      <a:r>
                        <a:rPr lang="en-IE" sz="1100" b="1" i="0" u="none" strike="noStrike" dirty="0">
                          <a:solidFill>
                            <a:srgbClr val="000000"/>
                          </a:solidFill>
                          <a:effectLst/>
                          <a:latin typeface="Aptos Narrow" panose="020B0004020202020204" pitchFamily="34" charset="0"/>
                        </a:rPr>
                        <a:t>100</a:t>
                      </a:r>
                    </a:p>
                  </a:txBody>
                  <a:tcPr marL="5199" marR="5199" marT="5199" marB="0" anchor="b">
                    <a:lnL w="12700" cap="flat" cmpd="sng" algn="ctr">
                      <a:solidFill>
                        <a:schemeClr val="tx1"/>
                      </a:solidFill>
                      <a:prstDash val="sysDot"/>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7831289"/>
                  </a:ext>
                </a:extLst>
              </a:tr>
            </a:tbl>
          </a:graphicData>
        </a:graphic>
      </p:graphicFrame>
      <p:sp>
        <p:nvSpPr>
          <p:cNvPr id="8" name="TextBox 7">
            <a:extLst>
              <a:ext uri="{FF2B5EF4-FFF2-40B4-BE49-F238E27FC236}">
                <a16:creationId xmlns:a16="http://schemas.microsoft.com/office/drawing/2014/main" id="{2C181773-0182-95BB-B7CA-CDCFFE9EBA95}"/>
              </a:ext>
            </a:extLst>
          </p:cNvPr>
          <p:cNvSpPr txBox="1"/>
          <p:nvPr/>
        </p:nvSpPr>
        <p:spPr>
          <a:xfrm>
            <a:off x="793498" y="874674"/>
            <a:ext cx="3316587" cy="971292"/>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Sources of eligible HCWs and vaccine uptake information cited by participating RCFs </a:t>
            </a:r>
            <a:endParaRPr lang="en-IE" sz="1800" b="1" kern="100" dirty="0">
              <a:solidFill>
                <a:schemeClr val="bg1"/>
              </a:solidFill>
              <a:latin typeface="Aptos" panose="020B0004020202020204" pitchFamily="34" charset="0"/>
              <a:cs typeface="Times New Roman" panose="02020603050405020304" pitchFamily="18" charset="0"/>
            </a:endParaRPr>
          </a:p>
        </p:txBody>
      </p:sp>
      <p:sp>
        <p:nvSpPr>
          <p:cNvPr id="11" name="Title 8">
            <a:extLst>
              <a:ext uri="{FF2B5EF4-FFF2-40B4-BE49-F238E27FC236}">
                <a16:creationId xmlns:a16="http://schemas.microsoft.com/office/drawing/2014/main" id="{9B09335D-E28D-5020-751E-3998F35AD747}"/>
              </a:ext>
            </a:extLst>
          </p:cNvPr>
          <p:cNvSpPr txBox="1">
            <a:spLocks/>
          </p:cNvSpPr>
          <p:nvPr/>
        </p:nvSpPr>
        <p:spPr>
          <a:xfrm>
            <a:off x="1614479" y="53787"/>
            <a:ext cx="2395544"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8 of 8</a:t>
            </a:r>
          </a:p>
        </p:txBody>
      </p:sp>
    </p:spTree>
    <p:extLst>
      <p:ext uri="{BB962C8B-B14F-4D97-AF65-F5344CB8AC3E}">
        <p14:creationId xmlns:p14="http://schemas.microsoft.com/office/powerpoint/2010/main" val="360302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18901</TotalTime>
  <Words>6079</Words>
  <Application>Microsoft Office PowerPoint</Application>
  <PresentationFormat>Widescreen</PresentationFormat>
  <Paragraphs>1009</Paragraphs>
  <Slides>30</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Aptos</vt:lpstr>
      <vt:lpstr>Aptos Display</vt:lpstr>
      <vt:lpstr>Aptos Narrow</vt:lpstr>
      <vt:lpstr>Arial</vt:lpstr>
      <vt:lpstr>Calibri</vt:lpstr>
      <vt:lpstr>Courier New</vt:lpstr>
      <vt:lpstr>Symbol</vt:lpstr>
      <vt:lpstr>Office Theme</vt:lpstr>
      <vt:lpstr>Annual Epidemiological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Appendices (continued)</vt:lpstr>
      <vt:lpstr>Acknowledgements &amp; Further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Polio Surveillance</dc:title>
  <dc:creator>Michael Carton</dc:creator>
  <cp:lastModifiedBy>Piaras O'Lorcain</cp:lastModifiedBy>
  <cp:revision>355</cp:revision>
  <dcterms:created xsi:type="dcterms:W3CDTF">2024-04-22T14:22:59Z</dcterms:created>
  <dcterms:modified xsi:type="dcterms:W3CDTF">2026-10-07T15:03:12Z</dcterms:modified>
</cp:coreProperties>
</file>