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1175" r:id="rId2"/>
    <p:sldId id="1213" r:id="rId3"/>
    <p:sldId id="1188" r:id="rId4"/>
    <p:sldId id="1189" r:id="rId5"/>
    <p:sldId id="1179" r:id="rId6"/>
    <p:sldId id="1196" r:id="rId7"/>
    <p:sldId id="1199" r:id="rId8"/>
    <p:sldId id="1182" r:id="rId9"/>
    <p:sldId id="1201" r:id="rId10"/>
    <p:sldId id="1204" r:id="rId11"/>
    <p:sldId id="1203" r:id="rId12"/>
    <p:sldId id="1145" r:id="rId13"/>
    <p:sldId id="1208" r:id="rId14"/>
    <p:sldId id="1186" r:id="rId15"/>
    <p:sldId id="1211" r:id="rId16"/>
    <p:sldId id="1177" r:id="rId17"/>
    <p:sldId id="1183" r:id="rId18"/>
    <p:sldId id="1215" r:id="rId19"/>
    <p:sldId id="1214" r:id="rId20"/>
    <p:sldId id="1197" r:id="rId21"/>
    <p:sldId id="1216" r:id="rId22"/>
    <p:sldId id="1217" r:id="rId23"/>
    <p:sldId id="120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E8426A-A52D-C70F-5989-01E2EBB5CBAB}" name="Michael Carton" initials="MC" userId="S::michael.carton@hpsc.ie::13935312-89ba-425d-9953-33ab71dae541" providerId="AD"/>
  <p188:author id="{0D9390A3-B156-4A6B-E9E9-65176ED5A559}" name="Piaras O'Lorcain" initials="PO" userId="S::PiarasOlorcain@hpsc.ie::b350f239-602d-4ee3-9af6-63225c7c2c69" providerId="AD"/>
  <p188:author id="{9EDE61D7-8CC9-716E-483D-73B5227846C0}" name="Eimear Keane" initials="EK" userId="S::eimear.keane@hpsc.ie::34a1eaf8-7cb1-4c84-bcdd-2b7a762af48d" providerId="AD"/>
  <p188:author id="{6CACFBDB-37BC-DB2A-0DA7-6146C265F897}" name="Lois O'Connor" initials="LO" userId="S::lois.oconnor@hpsc.ie::5b1d3b62-777a-4f4a-8fd8-b382730ade6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iaras O'Lorcai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152"/>
    <a:srgbClr val="9BAAB3"/>
    <a:srgbClr val="CBD03A"/>
    <a:srgbClr val="09BEDB"/>
    <a:srgbClr val="0C2950"/>
    <a:srgbClr val="B3D0CB"/>
    <a:srgbClr val="4D9086"/>
    <a:srgbClr val="88AED6"/>
    <a:srgbClr val="80B0A9"/>
    <a:srgbClr val="FBAD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45" autoAdjust="0"/>
    <p:restoredTop sz="95531" autoAdjust="0"/>
  </p:normalViewPr>
  <p:slideViewPr>
    <p:cSldViewPr snapToGrid="0">
      <p:cViewPr varScale="1">
        <p:scale>
          <a:sx n="91" d="100"/>
          <a:sy n="91" d="100"/>
        </p:scale>
        <p:origin x="581"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FB179-67FF-4AE1-B10E-54C33CEB5141}" type="datetimeFigureOut">
              <a:rPr lang="en-IE" smtClean="0"/>
              <a:t>07/10/2026</a:t>
            </a:fld>
            <a:endParaRPr lang="en-I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D40AA-C24A-4DB3-89EA-6212B4409368}" type="slidenum">
              <a:rPr lang="en-IE" smtClean="0"/>
              <a:t>‹#›</a:t>
            </a:fld>
            <a:endParaRPr lang="en-IE" dirty="0"/>
          </a:p>
        </p:txBody>
      </p:sp>
    </p:spTree>
    <p:extLst>
      <p:ext uri="{BB962C8B-B14F-4D97-AF65-F5344CB8AC3E}">
        <p14:creationId xmlns:p14="http://schemas.microsoft.com/office/powerpoint/2010/main" val="179901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4542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8048F-461B-1156-286F-A2EB623BD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692D1-13BC-5C3F-B01E-0B9917108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2D103-FED5-FEE2-234F-A9706E3FEB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2012A6-E98E-E34D-A3EA-4BEE35262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0476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680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23321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8205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217BE-A52F-271E-7A2D-7C5318CD3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1A236-E690-2518-96DA-4D1AB0C97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EF95E-B0AA-3B8C-7064-50DAF7CE11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6B2691-8954-7AD2-D8A9-378824A36C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8581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FDA85-18EB-3C8B-B8E0-868856CA1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60E24-9826-4229-63C6-075812C9C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67988-8A37-994A-2707-3E81900923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86EBBE-D1B6-7F03-04B3-28AD0495F5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07727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47636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E8566-48BA-8A74-4555-E3E10B529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1D31A-39BA-11C7-ABFF-E8DC8CAE7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89EAB-8180-00B1-42A1-CA19159D68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B3192C-66F9-1884-A739-948306D6B4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92318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5392B-165E-2C61-5FE3-0C1A08D86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5661A-DC64-B2AD-9351-EDA1CFB823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61204-3127-D0F7-9707-3EAD3F63B8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9B58B-E28D-EF6B-4DB8-A036198FF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45918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BD62E-E39E-8C2B-ADB2-170F2E635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213D5-56B7-F123-6794-20ACA1EAF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87AB0-311B-0F7E-E98C-3195137FD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176C4F-B1DF-A60E-4036-B1B45F1B86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1046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08817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5515F-FE4C-4A57-BE1C-E8E0C7E37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AA585-95EA-BBB5-39E1-D56837B663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AF88B-08AA-8B9D-0543-8003FC348A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BA2F83-5BD5-8CC1-6597-276568CD8E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88467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68892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A09F8-F796-33C4-306B-211DD2A59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3CD2A-8EAF-2CAB-2520-F6E187749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59901-723A-3374-6746-589703BD4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BB3F2-9395-EB61-6640-61BEFDD965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52859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5782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01025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E0878-E086-518D-C2E8-2F020189FE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B7468-CA00-C8C3-5301-DEF7BE69ED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E70C3-E4BC-4AF4-27CC-E8E54057C3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BA7841-A0DD-FD42-2EE8-0EE094EC3B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464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31BC2-8638-7E68-8A50-33D64BDB5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77A6F-9034-DEEC-2009-18E0D9BF9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C31C3-77AF-CCFB-5ED1-9927EB4833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EE947C-40CD-4018-FA4D-279D7CE7F7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49645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6689-BFC6-4DF7-A5E6-708A8EBAF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B0DD1-6FB3-0AAD-4BCF-1D40A02E7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35B46-B209-CDEE-0DBA-BABC4EC197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6D53CC-EEFB-80A1-7B1E-3B079BAB50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8666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A5F63-C838-4CA4-9549-9E14C36C3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DD724-46E4-ED38-A882-55A37F68C8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C22861-0EBA-88A6-731A-C90F93F2DD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E649BA-1292-2411-B02E-FE9B6AE3C1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62291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1BC4-076B-8E17-7B61-7294586D4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1127F-A831-8B6D-D2DC-C4FE06B6E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08B5B-D00B-F4A6-BEF9-CE2B8F1E7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A8507-C77A-DD4F-C9B4-AE82A6D9C1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83472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438D5-B588-F044-9A53-B926A57C5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E8898-6749-85F0-9591-505C1C293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DF32C-3DD6-8A4B-CE03-25F0D3003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C9360D-9EA8-123D-4056-7F248E1EA3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F5CC-7451-43A1-9EE2-852561F891A9}" type="slidenum">
              <a:rPr kumimoji="0" lang="en-US" sz="700" b="0" i="0" u="none" strike="noStrike" kern="1200" cap="none" spc="0" normalizeH="0" baseline="0" noProof="0" smtClean="0">
                <a:ln>
                  <a:noFill/>
                </a:ln>
                <a:solidFill>
                  <a:srgbClr val="A5A5A5"/>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700" b="0" i="0" u="none" strike="noStrike" kern="1200" cap="none" spc="0" normalizeH="0" baseline="0" noProof="0" dirty="0">
              <a:ln>
                <a:noFill/>
              </a:ln>
              <a:solidFill>
                <a:srgbClr val="A5A5A5"/>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8414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5259-6138-B20F-FE2D-D4CBC004F4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9D49C663-DDE9-D18D-5CF9-448903D64E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9482DA7D-FC6C-E548-3EDA-CF9C35ED4C5A}"/>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22D5A85E-75DE-4B5C-7933-410BFCB33817}"/>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8ABEF5C5-EE3B-6178-FD76-222954C13732}"/>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396282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695B-D422-C44C-4515-0D607536341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3D93903-2A6A-8773-BC7C-91F369C635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A2F40EB-BE6E-39B6-014B-DD2854C6BF88}"/>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8D0FE5A7-5EF9-0798-4492-8A786DB73964}"/>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E7C62C5B-A015-201D-7779-4456E6FFBD13}"/>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1152404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3A70-02BF-6724-A69A-5B319FC1D2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C000C7AD-9085-AC7C-2CC4-496126ED03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D37AA3-5BC7-E704-12F6-E75426AADCB3}"/>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2E4AED51-EEC3-E452-BD34-36903BBA4509}"/>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647B444C-8A8A-0908-DCE4-CA451756FA1F}"/>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916930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54AC-EB50-7DB5-2573-630AF2E7A2C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EF0F035-AE6F-6DBC-E7E4-F7419787CC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DEDB90D-2168-89DE-C116-E64198AD8D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763C30B6-029C-D641-16B7-FB72746BD652}"/>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30173320-0FCD-BC74-B02E-2810E460BB0C}"/>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15C374BF-9E3E-C87A-1573-CE76E44469AA}"/>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281663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65B1-1FFF-9D9B-DA5E-271A9B7EEABE}"/>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EFD5D39-2EEC-6E12-EC35-7AAB98AC25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C53B8D-10C0-D5AA-54A6-FC0DFB7E99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D54FA86E-6C15-0875-6248-EF6B7C0CB3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D66920-4A0D-81CD-C6AC-E6B29F1B52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110141F3-6C42-C34C-2C89-4BF7441BB32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8" name="Footer Placeholder 7">
            <a:extLst>
              <a:ext uri="{FF2B5EF4-FFF2-40B4-BE49-F238E27FC236}">
                <a16:creationId xmlns:a16="http://schemas.microsoft.com/office/drawing/2014/main" id="{C03C55C9-2042-CF4A-38E3-F42CCEEBE8F7}"/>
              </a:ext>
            </a:extLst>
          </p:cNvPr>
          <p:cNvSpPr>
            <a:spLocks noGrp="1"/>
          </p:cNvSpPr>
          <p:nvPr>
            <p:ph type="ftr" sz="quarter" idx="11"/>
          </p:nvPr>
        </p:nvSpPr>
        <p:spPr/>
        <p:txBody>
          <a:bodyPr/>
          <a:lstStyle/>
          <a:p>
            <a:endParaRPr lang="en-IE" dirty="0"/>
          </a:p>
        </p:txBody>
      </p:sp>
      <p:sp>
        <p:nvSpPr>
          <p:cNvPr id="9" name="Slide Number Placeholder 8">
            <a:extLst>
              <a:ext uri="{FF2B5EF4-FFF2-40B4-BE49-F238E27FC236}">
                <a16:creationId xmlns:a16="http://schemas.microsoft.com/office/drawing/2014/main" id="{70F10BA3-E9C5-20CD-C7C4-A182400CAC51}"/>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460999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2489-288C-8A5F-C2BF-DB7DFC0E58A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E861B01B-6008-B030-7423-50A9A95C531C}"/>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4" name="Footer Placeholder 3">
            <a:extLst>
              <a:ext uri="{FF2B5EF4-FFF2-40B4-BE49-F238E27FC236}">
                <a16:creationId xmlns:a16="http://schemas.microsoft.com/office/drawing/2014/main" id="{1E06B155-6DB7-0367-4207-02A62089F5EE}"/>
              </a:ext>
            </a:extLst>
          </p:cNvPr>
          <p:cNvSpPr>
            <a:spLocks noGrp="1"/>
          </p:cNvSpPr>
          <p:nvPr>
            <p:ph type="ftr" sz="quarter" idx="11"/>
          </p:nvPr>
        </p:nvSpPr>
        <p:spPr/>
        <p:txBody>
          <a:bodyPr/>
          <a:lstStyle/>
          <a:p>
            <a:endParaRPr lang="en-IE" dirty="0"/>
          </a:p>
        </p:txBody>
      </p:sp>
      <p:sp>
        <p:nvSpPr>
          <p:cNvPr id="5" name="Slide Number Placeholder 4">
            <a:extLst>
              <a:ext uri="{FF2B5EF4-FFF2-40B4-BE49-F238E27FC236}">
                <a16:creationId xmlns:a16="http://schemas.microsoft.com/office/drawing/2014/main" id="{AAB6DF09-FD8E-219E-8090-37A8C1A9093E}"/>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721065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D7A173-8A26-9758-D4E4-D9A0388993F1}"/>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3" name="Footer Placeholder 2">
            <a:extLst>
              <a:ext uri="{FF2B5EF4-FFF2-40B4-BE49-F238E27FC236}">
                <a16:creationId xmlns:a16="http://schemas.microsoft.com/office/drawing/2014/main" id="{E99B2690-C80B-A240-9FDB-CB015E492753}"/>
              </a:ext>
            </a:extLst>
          </p:cNvPr>
          <p:cNvSpPr>
            <a:spLocks noGrp="1"/>
          </p:cNvSpPr>
          <p:nvPr>
            <p:ph type="ftr" sz="quarter" idx="11"/>
          </p:nvPr>
        </p:nvSpPr>
        <p:spPr/>
        <p:txBody>
          <a:bodyPr/>
          <a:lstStyle/>
          <a:p>
            <a:endParaRPr lang="en-IE" dirty="0"/>
          </a:p>
        </p:txBody>
      </p:sp>
      <p:sp>
        <p:nvSpPr>
          <p:cNvPr id="4" name="Slide Number Placeholder 3">
            <a:extLst>
              <a:ext uri="{FF2B5EF4-FFF2-40B4-BE49-F238E27FC236}">
                <a16:creationId xmlns:a16="http://schemas.microsoft.com/office/drawing/2014/main" id="{2D8B92AF-1596-7E51-01D9-88E4BC667548}"/>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160091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F920-B022-07BE-9736-1532D2FF43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279418D0-7B76-6508-4C38-7B9499F407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07210D4B-0DAD-0D5B-CEA8-64E89047D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2B6035-A170-AEA3-46B6-A77361BC61E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09AA18EE-4DEE-99EE-425A-C22808D87157}"/>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E3418843-9E67-A893-F102-66AF91E85BEF}"/>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420935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32CB-C3CE-DF40-D4D5-691A30A16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5A51E6FE-DA5E-C01A-E276-3F93CD76ED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dirty="0"/>
          </a:p>
        </p:txBody>
      </p:sp>
      <p:sp>
        <p:nvSpPr>
          <p:cNvPr id="4" name="Text Placeholder 3">
            <a:extLst>
              <a:ext uri="{FF2B5EF4-FFF2-40B4-BE49-F238E27FC236}">
                <a16:creationId xmlns:a16="http://schemas.microsoft.com/office/drawing/2014/main" id="{83490D4D-0EDA-5F59-1669-CB80CAED7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9B8AC3-14F3-48B9-3096-6A8F401F2382}"/>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6" name="Footer Placeholder 5">
            <a:extLst>
              <a:ext uri="{FF2B5EF4-FFF2-40B4-BE49-F238E27FC236}">
                <a16:creationId xmlns:a16="http://schemas.microsoft.com/office/drawing/2014/main" id="{2E8E36CC-B86C-7F3D-4E62-FA79DD53838A}"/>
              </a:ext>
            </a:extLst>
          </p:cNvPr>
          <p:cNvSpPr>
            <a:spLocks noGrp="1"/>
          </p:cNvSpPr>
          <p:nvPr>
            <p:ph type="ftr" sz="quarter" idx="11"/>
          </p:nvPr>
        </p:nvSpPr>
        <p:spPr/>
        <p:txBody>
          <a:bodyPr/>
          <a:lstStyle/>
          <a:p>
            <a:endParaRPr lang="en-IE" dirty="0"/>
          </a:p>
        </p:txBody>
      </p:sp>
      <p:sp>
        <p:nvSpPr>
          <p:cNvPr id="7" name="Slide Number Placeholder 6">
            <a:extLst>
              <a:ext uri="{FF2B5EF4-FFF2-40B4-BE49-F238E27FC236}">
                <a16:creationId xmlns:a16="http://schemas.microsoft.com/office/drawing/2014/main" id="{C90565AC-D62C-FED0-49F1-036E9EB55C40}"/>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19111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3DCBB-47DA-0192-DFAD-A9A45FD80C3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19A3F71-8F5B-9A80-BDAA-ACBC4AA9DE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976DEED-732B-786D-58E1-33DBFCB150BC}"/>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8585A10B-9E0F-4A8D-C836-82E247518A33}"/>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2959E1A1-C0B8-3A73-6642-A175CE0FD7E5}"/>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39051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D5EDD-A0D8-4323-052F-30DCE4C0D2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1A30AA9D-97A2-F221-CF0D-57F01AA5E0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2C8A238-63BC-0786-30C8-011F1727B3B0}"/>
              </a:ext>
            </a:extLst>
          </p:cNvPr>
          <p:cNvSpPr>
            <a:spLocks noGrp="1"/>
          </p:cNvSpPr>
          <p:nvPr>
            <p:ph type="dt" sz="half" idx="10"/>
          </p:nvPr>
        </p:nvSpPr>
        <p:spPr/>
        <p:txBody>
          <a:body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5BED64C3-6BDA-C8AB-0169-2E5AE4B70D10}"/>
              </a:ext>
            </a:extLst>
          </p:cNvPr>
          <p:cNvSpPr>
            <a:spLocks noGrp="1"/>
          </p:cNvSpPr>
          <p:nvPr>
            <p:ph type="ftr" sz="quarter" idx="11"/>
          </p:nvPr>
        </p:nvSpPr>
        <p:spPr/>
        <p:txBody>
          <a:bodyPr/>
          <a:lstStyle/>
          <a:p>
            <a:endParaRPr lang="en-IE" dirty="0"/>
          </a:p>
        </p:txBody>
      </p:sp>
      <p:sp>
        <p:nvSpPr>
          <p:cNvPr id="6" name="Slide Number Placeholder 5">
            <a:extLst>
              <a:ext uri="{FF2B5EF4-FFF2-40B4-BE49-F238E27FC236}">
                <a16:creationId xmlns:a16="http://schemas.microsoft.com/office/drawing/2014/main" id="{E85DAC3A-109E-8C18-85F6-06935CD83535}"/>
              </a:ext>
            </a:extLst>
          </p:cNvPr>
          <p:cNvSpPr>
            <a:spLocks noGrp="1"/>
          </p:cNvSpPr>
          <p:nvPr>
            <p:ph type="sldNum" sz="quarter" idx="12"/>
          </p:nvPr>
        </p:nvSpPr>
        <p:spPr/>
        <p:txBody>
          <a:bodyPr/>
          <a:lstStyle/>
          <a:p>
            <a:fld id="{B5745805-51BF-4E2F-B3AB-EE4299CCDF8D}" type="slidenum">
              <a:rPr lang="en-IE" smtClean="0"/>
              <a:t>‹#›</a:t>
            </a:fld>
            <a:endParaRPr lang="en-IE" dirty="0"/>
          </a:p>
        </p:txBody>
      </p:sp>
    </p:spTree>
    <p:extLst>
      <p:ext uri="{BB962C8B-B14F-4D97-AF65-F5344CB8AC3E}">
        <p14:creationId xmlns:p14="http://schemas.microsoft.com/office/powerpoint/2010/main" val="639019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Column">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A4DC670F-54C5-4A66-86E6-81D82B0B16C3}"/>
              </a:ext>
            </a:extLst>
          </p:cNvPr>
          <p:cNvSpPr>
            <a:spLocks noGrp="1"/>
          </p:cNvSpPr>
          <p:nvPr>
            <p:ph type="title" hasCustomPrompt="1"/>
          </p:nvPr>
        </p:nvSpPr>
        <p:spPr>
          <a:xfrm>
            <a:off x="914400" y="775650"/>
            <a:ext cx="3054096" cy="1280160"/>
          </a:xfrm>
        </p:spPr>
        <p:txBody>
          <a:bodyPr anchor="t"/>
          <a:lstStyle>
            <a:lvl1pPr>
              <a:lnSpc>
                <a:spcPct val="85000"/>
              </a:lnSpc>
              <a:defRPr/>
            </a:lvl1pPr>
          </a:lstStyle>
          <a:p>
            <a:r>
              <a:rPr lang="en-US" dirty="0"/>
              <a:t>Click to edit title</a:t>
            </a:r>
          </a:p>
        </p:txBody>
      </p:sp>
      <p:sp>
        <p:nvSpPr>
          <p:cNvPr id="15" name="Content Placeholder 5">
            <a:extLst>
              <a:ext uri="{FF2B5EF4-FFF2-40B4-BE49-F238E27FC236}">
                <a16:creationId xmlns:a16="http://schemas.microsoft.com/office/drawing/2014/main" id="{41F6520C-AFA0-4061-96E6-5B117DA88F8C}"/>
              </a:ext>
            </a:extLst>
          </p:cNvPr>
          <p:cNvSpPr>
            <a:spLocks noGrp="1"/>
          </p:cNvSpPr>
          <p:nvPr>
            <p:ph sz="quarter" idx="12"/>
          </p:nvPr>
        </p:nvSpPr>
        <p:spPr>
          <a:xfrm>
            <a:off x="914400" y="2231136"/>
            <a:ext cx="3044952" cy="3947720"/>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579732A0-06E1-48E3-BCB9-413458C4B18A}"/>
              </a:ext>
            </a:extLst>
          </p:cNvPr>
          <p:cNvSpPr>
            <a:spLocks noGrp="1"/>
          </p:cNvSpPr>
          <p:nvPr>
            <p:ph idx="1"/>
          </p:nvPr>
        </p:nvSpPr>
        <p:spPr>
          <a:xfrm>
            <a:off x="4572000"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D0AD37E-82C8-4907-B576-583419342D06}"/>
              </a:ext>
            </a:extLst>
          </p:cNvPr>
          <p:cNvSpPr>
            <a:spLocks noGrp="1"/>
          </p:cNvSpPr>
          <p:nvPr>
            <p:ph idx="14"/>
          </p:nvPr>
        </p:nvSpPr>
        <p:spPr>
          <a:xfrm>
            <a:off x="8232648" y="775650"/>
            <a:ext cx="3044952" cy="5405694"/>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2" name="Footer Placeholder 4">
            <a:extLst>
              <a:ext uri="{FF2B5EF4-FFF2-40B4-BE49-F238E27FC236}">
                <a16:creationId xmlns:a16="http://schemas.microsoft.com/office/drawing/2014/main" id="{78595977-7FF2-4F2F-B145-18BEC8297B9D}"/>
              </a:ext>
            </a:extLst>
          </p:cNvPr>
          <p:cNvSpPr>
            <a:spLocks noGrp="1"/>
          </p:cNvSpPr>
          <p:nvPr>
            <p:ph type="ftr" sz="quarter" idx="11"/>
          </p:nvPr>
        </p:nvSpPr>
        <p:spPr>
          <a:xfrm>
            <a:off x="914400" y="6365784"/>
            <a:ext cx="6710680" cy="111056"/>
          </a:xfrm>
        </p:spPr>
        <p:txBody>
          <a:bodyPr anchor="t">
            <a:spAutoFit/>
          </a:bodyPr>
          <a:lstStyle>
            <a:lvl1pPr>
              <a:defRPr sz="700"/>
            </a:lvl1pPr>
          </a:lstStyle>
          <a:p>
            <a:endParaRPr lang="en-US" dirty="0"/>
          </a:p>
        </p:txBody>
      </p:sp>
      <p:sp>
        <p:nvSpPr>
          <p:cNvPr id="9" name="TextBox 8">
            <a:extLst>
              <a:ext uri="{FF2B5EF4-FFF2-40B4-BE49-F238E27FC236}">
                <a16:creationId xmlns:a16="http://schemas.microsoft.com/office/drawing/2014/main" id="{0F19A61E-3DDD-42DC-A125-5FEA2DED2DFA}"/>
              </a:ext>
              <a:ext uri="{C183D7F6-B498-43B3-948B-1728B52AA6E4}">
                <adec:decorative xmlns:adec="http://schemas.microsoft.com/office/drawing/2017/decorative" val="1"/>
              </a:ext>
            </a:extLst>
          </p:cNvPr>
          <p:cNvSpPr txBox="1"/>
          <p:nvPr userDrawn="1"/>
        </p:nvSpPr>
        <p:spPr>
          <a:xfrm>
            <a:off x="11593224" y="6613612"/>
            <a:ext cx="487680"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2"/>
                </a:solidFill>
                <a:latin typeface="+mn-lt"/>
                <a:ea typeface="+mn-ea"/>
                <a:cs typeface="+mn-cs"/>
              </a:rPr>
              <a:pPr marL="0" algn="r" defTabSz="914400" rtl="0" eaLnBrk="1" latinLnBrk="0" hangingPunct="1"/>
              <a:t>‹#›</a:t>
            </a:fld>
            <a:endParaRPr lang="en-US" sz="1200" kern="1200" dirty="0">
              <a:solidFill>
                <a:schemeClr val="tx2"/>
              </a:solidFill>
              <a:latin typeface="+mn-lt"/>
              <a:ea typeface="+mn-ea"/>
              <a:cs typeface="+mn-cs"/>
            </a:endParaRPr>
          </a:p>
        </p:txBody>
      </p:sp>
    </p:spTree>
    <p:extLst>
      <p:ext uri="{BB962C8B-B14F-4D97-AF65-F5344CB8AC3E}">
        <p14:creationId xmlns:p14="http://schemas.microsoft.com/office/powerpoint/2010/main" val="3597428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FA4C0-78C6-B837-16AE-682C623FFF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524C8AE9-7E90-9CF2-8A70-4DC0B4456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59500FE-EB9C-D531-D695-66BC7FAF4A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CC9429-8946-4037-871C-75A18865E323}" type="datetimeFigureOut">
              <a:rPr lang="en-IE" smtClean="0"/>
              <a:t>07/10/2026</a:t>
            </a:fld>
            <a:endParaRPr lang="en-IE" dirty="0"/>
          </a:p>
        </p:txBody>
      </p:sp>
      <p:sp>
        <p:nvSpPr>
          <p:cNvPr id="5" name="Footer Placeholder 4">
            <a:extLst>
              <a:ext uri="{FF2B5EF4-FFF2-40B4-BE49-F238E27FC236}">
                <a16:creationId xmlns:a16="http://schemas.microsoft.com/office/drawing/2014/main" id="{4D0289D4-0330-5AF1-5EEF-916054CB6C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dirty="0"/>
          </a:p>
        </p:txBody>
      </p:sp>
      <p:sp>
        <p:nvSpPr>
          <p:cNvPr id="6" name="Slide Number Placeholder 5">
            <a:extLst>
              <a:ext uri="{FF2B5EF4-FFF2-40B4-BE49-F238E27FC236}">
                <a16:creationId xmlns:a16="http://schemas.microsoft.com/office/drawing/2014/main" id="{23CB139B-4AD8-1450-581D-A3BCA07EA7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745805-51BF-4E2F-B3AB-EE4299CCDF8D}" type="slidenum">
              <a:rPr lang="en-IE" smtClean="0"/>
              <a:t>‹#›</a:t>
            </a:fld>
            <a:endParaRPr lang="en-IE" dirty="0"/>
          </a:p>
        </p:txBody>
      </p:sp>
    </p:spTree>
    <p:extLst>
      <p:ext uri="{BB962C8B-B14F-4D97-AF65-F5344CB8AC3E}">
        <p14:creationId xmlns:p14="http://schemas.microsoft.com/office/powerpoint/2010/main" val="1607415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6.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emf"/><Relationship Id="rId5" Type="http://schemas.openxmlformats.org/officeDocument/2006/relationships/image" Target="../media/image6.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emf"/><Relationship Id="rId5" Type="http://schemas.openxmlformats.org/officeDocument/2006/relationships/image" Target="../media/image6.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2.emf"/><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3.emf"/><Relationship Id="rId5" Type="http://schemas.openxmlformats.org/officeDocument/2006/relationships/image" Target="../media/image6.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4.emf"/><Relationship Id="rId5" Type="http://schemas.openxmlformats.org/officeDocument/2006/relationships/image" Target="../media/image6.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hyperlink" Target="https://www.hpsc.ie/a-z/respiratory/coronavirus/novelcoronavirus/vaccination/covid-19vaccinationuptakereports/2025/"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hyperlink" Target="https://file.hpsc.ie/uploads/influenzaah7n9virus/surveillancereports/1791382564.xlsx" TargetMode="Externa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6.emf"/><Relationship Id="rId5" Type="http://schemas.openxmlformats.org/officeDocument/2006/relationships/image" Target="../media/image6.sv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7.emf"/><Relationship Id="rId5" Type="http://schemas.openxmlformats.org/officeDocument/2006/relationships/image" Target="../media/image6.sv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8.emf"/><Relationship Id="rId5" Type="http://schemas.openxmlformats.org/officeDocument/2006/relationships/image" Target="../media/image9.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www.lenus.ie/bitstream/handle/10147/635034/Quality%20and%20Patient%20Safety%20Data%20for%20Decision%20Making%20Toolkit.pdf?sequence=10&amp;isAllowed=y" TargetMode="External"/><Relationship Id="rId5" Type="http://schemas.openxmlformats.org/officeDocument/2006/relationships/image" Target="../media/image6.sv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5DAEBB-C4FC-FC3C-16E8-26D2F204E81A}"/>
              </a:ext>
            </a:extLst>
          </p:cNvPr>
          <p:cNvSpPr/>
          <p:nvPr/>
        </p:nvSpPr>
        <p:spPr>
          <a:xfrm>
            <a:off x="0" y="1352551"/>
            <a:ext cx="12196109" cy="314325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9" name="Title 8">
            <a:extLst>
              <a:ext uri="{FF2B5EF4-FFF2-40B4-BE49-F238E27FC236}">
                <a16:creationId xmlns:a16="http://schemas.microsoft.com/office/drawing/2014/main" id="{06AC8681-EE8E-4AFB-99FE-A68081B8326A}"/>
              </a:ext>
            </a:extLst>
          </p:cNvPr>
          <p:cNvSpPr>
            <a:spLocks noGrp="1"/>
          </p:cNvSpPr>
          <p:nvPr>
            <p:ph type="title"/>
          </p:nvPr>
        </p:nvSpPr>
        <p:spPr>
          <a:xfrm>
            <a:off x="1841470" y="198849"/>
            <a:ext cx="3267858" cy="622022"/>
          </a:xfrm>
        </p:spPr>
        <p:txBody>
          <a:bodyPr>
            <a:normAutofit/>
          </a:bodyPr>
          <a:lstStyle/>
          <a:p>
            <a:r>
              <a:rPr lang="en-US" sz="2000" b="1" dirty="0">
                <a:solidFill>
                  <a:srgbClr val="051E33"/>
                </a:solidFill>
              </a:rPr>
              <a:t>Annual Epidemiological Report</a:t>
            </a:r>
          </a:p>
        </p:txBody>
      </p:sp>
      <p:pic>
        <p:nvPicPr>
          <p:cNvPr id="4" name="Picture 4" descr="HSE-New-logo - Health Service Executive">
            <a:extLst>
              <a:ext uri="{FF2B5EF4-FFF2-40B4-BE49-F238E27FC236}">
                <a16:creationId xmlns:a16="http://schemas.microsoft.com/office/drawing/2014/main" id="{F66F3AC9-5DA5-E037-BDDA-41B17B11E5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23" r="7581"/>
          <a:stretch/>
        </p:blipFill>
        <p:spPr bwMode="auto">
          <a:xfrm>
            <a:off x="274975" y="305671"/>
            <a:ext cx="596646" cy="3892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5P Content 126">
            <a:extLst>
              <a:ext uri="{FF2B5EF4-FFF2-40B4-BE49-F238E27FC236}">
                <a16:creationId xmlns:a16="http://schemas.microsoft.com/office/drawing/2014/main" id="{BF01EC59-568B-C7D6-D7D6-8CD21F5CD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053" y="311208"/>
            <a:ext cx="596924" cy="383737"/>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662183" y="256462"/>
            <a:ext cx="0" cy="484203"/>
          </a:xfrm>
          <a:prstGeom prst="line">
            <a:avLst/>
          </a:prstGeom>
          <a:ln w="28575" cap="rnd">
            <a:solidFill>
              <a:srgbClr val="C4B9A6"/>
            </a:solidFill>
            <a:roun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5FAFBF-A575-CF27-25FF-7D68CC1C1F96}"/>
              </a:ext>
            </a:extLst>
          </p:cNvPr>
          <p:cNvSpPr txBox="1"/>
          <p:nvPr/>
        </p:nvSpPr>
        <p:spPr>
          <a:xfrm>
            <a:off x="1841470" y="1508223"/>
            <a:ext cx="7570978" cy="2458622"/>
          </a:xfrm>
          <a:prstGeom prst="rect">
            <a:avLst/>
          </a:prstGeom>
          <a:noFill/>
        </p:spPr>
        <p:txBody>
          <a:bodyPr wrap="square">
            <a:spAutoFit/>
          </a:bodyPr>
          <a:lstStyle/>
          <a:p>
            <a:pPr>
              <a:lnSpc>
                <a:spcPct val="107000"/>
              </a:lnSpc>
              <a:spcAft>
                <a:spcPts val="800"/>
              </a:spcAft>
            </a:pPr>
            <a:r>
              <a:rPr lang="en-IE" sz="2400" b="1" kern="100" dirty="0">
                <a:solidFill>
                  <a:srgbClr val="FFFFFF"/>
                </a:solidFill>
                <a:latin typeface="Aptos" panose="020B0004020202020204" pitchFamily="34" charset="0"/>
                <a:cs typeface="Times New Roman" panose="02020603050405020304" pitchFamily="18" charset="0"/>
              </a:rPr>
              <a:t>Survey: Seasonal Influenza Vaccination Among Hospital-based Health Care Workers (HCWs)</a:t>
            </a:r>
            <a:endParaRPr lang="en-IE"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IE" kern="100" dirty="0">
                <a:solidFill>
                  <a:srgbClr val="FFFFFF"/>
                </a:solidFill>
                <a:latin typeface="Aptos" panose="020B0004020202020204" pitchFamily="34" charset="0"/>
                <a:cs typeface="Times New Roman" panose="02020603050405020304" pitchFamily="18" charset="0"/>
              </a:rPr>
              <a:t>2025-2026 Season</a:t>
            </a:r>
            <a:endParaRPr lang="en-GB" sz="16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6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A report from the Vaccine Preventable Disease Team, HPSC</a:t>
            </a:r>
            <a:r>
              <a:rPr lang="en-GB" sz="1600" kern="100" baseline="300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1</a:t>
            </a:r>
          </a:p>
          <a:p>
            <a:pPr>
              <a:lnSpc>
                <a:spcPct val="107000"/>
              </a:lnSpc>
              <a:spcAft>
                <a:spcPts val="800"/>
              </a:spcAft>
            </a:pPr>
            <a:endParaRPr lang="en-GB" sz="1600" kern="100" baseline="30000" dirty="0">
              <a:solidFill>
                <a:srgbClr val="FFFFFF"/>
              </a:solidFill>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600" kern="100" baseline="30000" dirty="0">
                <a:solidFill>
                  <a:srgbClr val="FFFFFF"/>
                </a:solidFill>
                <a:latin typeface="Aptos" panose="020B0004020202020204" pitchFamily="34" charset="0"/>
                <a:ea typeface="Aptos" panose="020B0004020202020204" pitchFamily="34" charset="0"/>
                <a:cs typeface="Times New Roman" panose="02020603050405020304" pitchFamily="18" charset="0"/>
              </a:rPr>
              <a:t>Report prepared by: VPD Team, HPSC</a:t>
            </a:r>
          </a:p>
          <a:p>
            <a:pPr>
              <a:lnSpc>
                <a:spcPct val="107000"/>
              </a:lnSpc>
            </a:pPr>
            <a:r>
              <a:rPr lang="en-GB" sz="1600" kern="100" baseline="30000">
                <a:solidFill>
                  <a:srgbClr val="FFFFFF"/>
                </a:solidFill>
                <a:latin typeface="Aptos" panose="020B0004020202020204" pitchFamily="34" charset="0"/>
                <a:ea typeface="Aptos" panose="020B0004020202020204" pitchFamily="34" charset="0"/>
                <a:cs typeface="Times New Roman" panose="02020603050405020304" pitchFamily="18" charset="0"/>
              </a:rPr>
              <a:t>Published October </a:t>
            </a:r>
            <a:r>
              <a:rPr lang="en-GB" sz="1600" kern="100" baseline="30000" dirty="0">
                <a:solidFill>
                  <a:srgbClr val="FFFFFF"/>
                </a:solidFill>
                <a:latin typeface="Aptos" panose="020B0004020202020204" pitchFamily="34" charset="0"/>
                <a:ea typeface="Aptos" panose="020B0004020202020204" pitchFamily="34" charset="0"/>
                <a:cs typeface="Times New Roman" panose="02020603050405020304" pitchFamily="18" charset="0"/>
              </a:rPr>
              <a:t>2026</a:t>
            </a:r>
            <a:endParaRPr lang="en-I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C1020CD0-690F-11C6-F97A-BE609BB3C61B}"/>
              </a:ext>
            </a:extLst>
          </p:cNvPr>
          <p:cNvSpPr txBox="1"/>
          <p:nvPr/>
        </p:nvSpPr>
        <p:spPr>
          <a:xfrm>
            <a:off x="1847850" y="6452905"/>
            <a:ext cx="9255155" cy="251351"/>
          </a:xfrm>
          <a:prstGeom prst="rect">
            <a:avLst/>
          </a:prstGeom>
          <a:noFill/>
        </p:spPr>
        <p:txBody>
          <a:bodyPr wrap="square">
            <a:spAutoFit/>
          </a:bodyPr>
          <a:lstStyle/>
          <a:p>
            <a:pPr>
              <a:lnSpc>
                <a:spcPct val="107000"/>
              </a:lnSpc>
              <a:spcAft>
                <a:spcPts val="800"/>
              </a:spcAft>
            </a:pPr>
            <a:r>
              <a:rPr lang="en-GB" sz="1000" kern="100" baseline="300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rPr>
              <a:t>1</a:t>
            </a:r>
            <a:r>
              <a:rPr lang="en-GB" sz="1000" kern="1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rPr>
              <a:t>The Vaccine Preventable Disease Team is part of the Health Protection Surveillance Centre, National Health Protection Office, Health Service Executive</a:t>
            </a:r>
            <a:endParaRPr lang="en-IE" sz="1000" kern="100" dirty="0">
              <a:solidFill>
                <a:srgbClr val="9BAAB3"/>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369D445-A745-6FFF-C867-15B290DF91BD}"/>
              </a:ext>
            </a:extLst>
          </p:cNvPr>
          <p:cNvSpPr txBox="1"/>
          <p:nvPr/>
        </p:nvSpPr>
        <p:spPr>
          <a:xfrm>
            <a:off x="1847850" y="4653248"/>
            <a:ext cx="8496300" cy="1563505"/>
          </a:xfrm>
          <a:prstGeom prst="rect">
            <a:avLst/>
          </a:prstGeom>
          <a:noFill/>
        </p:spPr>
        <p:txBody>
          <a:bodyPr wrap="square">
            <a:spAutoFit/>
          </a:bodyPr>
          <a:lstStyle/>
          <a:p>
            <a:pPr>
              <a:lnSpc>
                <a:spcPct val="107000"/>
              </a:lnSpc>
            </a:pPr>
            <a:r>
              <a:rPr lang="en-GB" sz="1000" kern="100" dirty="0">
                <a:solidFill>
                  <a:srgbClr val="006152"/>
                </a:solidFill>
                <a:effectLst/>
                <a:latin typeface="Aptos" panose="020B0004020202020204" pitchFamily="34" charset="0"/>
                <a:ea typeface="Aptos" panose="020B0004020202020204" pitchFamily="34" charset="0"/>
                <a:cs typeface="Times New Roman" panose="02020603050405020304" pitchFamily="18" charset="0"/>
              </a:rPr>
              <a:t>Published by:</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Health Protection Surveillance Centre, 25-27 Middle Gardiner St, Dublin 1 Ireland.</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t: +353 1 8765300</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 Health Protection Surveillance Centre, </a:t>
            </a:r>
            <a:r>
              <a:rPr lang="en-GB" sz="1000" kern="100" dirty="0">
                <a:latin typeface="Aptos" panose="020B0004020202020204" pitchFamily="34" charset="0"/>
                <a:ea typeface="Aptos" panose="020B0004020202020204" pitchFamily="34" charset="0"/>
                <a:cs typeface="Times New Roman" panose="02020603050405020304" pitchFamily="18" charset="0"/>
              </a:rPr>
              <a:t>2026</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effectLst/>
                <a:latin typeface="Aptos" panose="020B0004020202020204" pitchFamily="34" charset="0"/>
                <a:ea typeface="Aptos" panose="020B0004020202020204" pitchFamily="34" charset="0"/>
                <a:cs typeface="Times New Roman" panose="02020603050405020304" pitchFamily="18" charset="0"/>
              </a:rPr>
              <a:t>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GB" sz="1000" kern="100" dirty="0">
                <a:solidFill>
                  <a:srgbClr val="006152"/>
                </a:solidFill>
                <a:effectLst/>
                <a:latin typeface="Aptos" panose="020B0004020202020204" pitchFamily="34" charset="0"/>
                <a:ea typeface="Aptos" panose="020B0004020202020204" pitchFamily="34" charset="0"/>
                <a:cs typeface="Times New Roman" panose="02020603050405020304" pitchFamily="18" charset="0"/>
              </a:rPr>
              <a:t>Citation Text:</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r>
              <a:rPr lang="en-IE" sz="1000" kern="100" dirty="0">
                <a:effectLst/>
                <a:latin typeface="Aptos" panose="020B0004020202020204" pitchFamily="34" charset="0"/>
                <a:ea typeface="Aptos" panose="020B0004020202020204" pitchFamily="34" charset="0"/>
                <a:cs typeface="Times New Roman" panose="02020603050405020304" pitchFamily="18" charset="0"/>
              </a:rPr>
              <a:t>HSE Health Protection Surveillance Centre (</a:t>
            </a:r>
            <a:r>
              <a:rPr lang="en-IE" sz="1000" kern="100" dirty="0">
                <a:latin typeface="Aptos" panose="020B0004020202020204" pitchFamily="34" charset="0"/>
                <a:ea typeface="Aptos" panose="020B0004020202020204" pitchFamily="34" charset="0"/>
                <a:cs typeface="Times New Roman" panose="02020603050405020304" pitchFamily="18" charset="0"/>
              </a:rPr>
              <a:t>2026</a:t>
            </a:r>
            <a:r>
              <a:rPr lang="en-IE" sz="1000" kern="100" dirty="0">
                <a:latin typeface="Aptos" panose="020B0004020202020204" pitchFamily="34" charset="0"/>
                <a:cs typeface="Times New Roman" panose="02020603050405020304" pitchFamily="18" charset="0"/>
              </a:rPr>
              <a:t>). Survey: Seasonal </a:t>
            </a:r>
            <a:r>
              <a:rPr lang="en-GB" sz="1000" kern="100" dirty="0">
                <a:latin typeface="Aptos" panose="020B0004020202020204" pitchFamily="34" charset="0"/>
                <a:cs typeface="Times New Roman" panose="02020603050405020304" pitchFamily="18" charset="0"/>
              </a:rPr>
              <a:t>Influenza Vaccination Among Hospital-based HCWs, 2025-2026 Season </a:t>
            </a:r>
            <a:endParaRPr lang="en-IE" sz="1000" kern="100" dirty="0">
              <a:latin typeface="Aptos" panose="020B0004020202020204" pitchFamily="34" charset="0"/>
              <a:cs typeface="Times New Roman" panose="02020603050405020304" pitchFamily="18" charset="0"/>
            </a:endParaRPr>
          </a:p>
          <a:p>
            <a:pPr>
              <a:lnSpc>
                <a:spcPct val="107000"/>
              </a:lnSpc>
            </a:pPr>
            <a:r>
              <a:rPr lang="en-GB" sz="1000" kern="100" dirty="0">
                <a:latin typeface="Aptos" panose="020B0004020202020204" pitchFamily="34" charset="0"/>
                <a:cs typeface="Times New Roman" panose="02020603050405020304" pitchFamily="18" charset="0"/>
              </a:rPr>
              <a:t> </a:t>
            </a:r>
            <a:endParaRPr lang="en-IE" sz="1000" kern="100" dirty="0">
              <a:latin typeface="Aptos" panose="020B0004020202020204" pitchFamily="34" charset="0"/>
              <a:cs typeface="Times New Roman" panose="02020603050405020304" pitchFamily="18" charset="0"/>
            </a:endParaRPr>
          </a:p>
          <a:p>
            <a:r>
              <a:rPr lang="en-IE" sz="1000" dirty="0">
                <a:effectLst/>
                <a:latin typeface="Aptos" panose="020B0004020202020204" pitchFamily="34" charset="0"/>
                <a:ea typeface="Aptos" panose="020B0004020202020204" pitchFamily="34" charset="0"/>
                <a:cs typeface="Times New Roman" panose="02020603050405020304" pitchFamily="18" charset="0"/>
              </a:rPr>
              <a:t>Reproduction is authorised, provided source is acknowledged</a:t>
            </a:r>
            <a:endParaRPr lang="en-IE" sz="1000" dirty="0"/>
          </a:p>
        </p:txBody>
      </p:sp>
    </p:spTree>
    <p:extLst>
      <p:ext uri="{BB962C8B-B14F-4D97-AF65-F5344CB8AC3E}">
        <p14:creationId xmlns:p14="http://schemas.microsoft.com/office/powerpoint/2010/main" val="309536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320E-320C-51E2-659F-1581037EF5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60EA822-93C5-BD35-ECAB-69F0EF2D7EFA}"/>
              </a:ext>
            </a:extLst>
          </p:cNvPr>
          <p:cNvSpPr/>
          <p:nvPr/>
        </p:nvSpPr>
        <p:spPr>
          <a:xfrm>
            <a:off x="-955" y="0"/>
            <a:ext cx="4057869"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725DDD9F-2055-28D8-4863-95AF7229119A}"/>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E576931-A92E-8EBA-6717-C24704B16F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D732599B-D589-468F-8D93-FA941514C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20" name="TextBox 19">
            <a:extLst>
              <a:ext uri="{FF2B5EF4-FFF2-40B4-BE49-F238E27FC236}">
                <a16:creationId xmlns:a16="http://schemas.microsoft.com/office/drawing/2014/main" id="{C6C8D001-8D31-4FB4-7584-C85FFF7521F8}"/>
              </a:ext>
            </a:extLst>
          </p:cNvPr>
          <p:cNvSpPr txBox="1"/>
          <p:nvPr/>
        </p:nvSpPr>
        <p:spPr>
          <a:xfrm>
            <a:off x="90759" y="757546"/>
            <a:ext cx="3081401" cy="739690"/>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are the key messages in this report?</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3DF2978C-68A1-16F3-7608-0B987785EC28}"/>
              </a:ext>
            </a:extLst>
          </p:cNvPr>
          <p:cNvSpPr txBox="1"/>
          <p:nvPr/>
        </p:nvSpPr>
        <p:spPr>
          <a:xfrm>
            <a:off x="4056915" y="641299"/>
            <a:ext cx="4078174" cy="4353243"/>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Surveys on hospital-based health care workers (HCWs) uptake of the seasonal influenza vaccine have been conducted annually each winter season since 2011-2012</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Uptake among HCWs in all 59 public and private participating hospitals  in 2025-2026 was 51.7%</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Influenza vaccine uptake reached its peak among public hospital-based HCWs at 71.4% in 2020-2021</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 contrast, the uptake for public hospital-based only HCWs in the latest 2025-2026 survey was 53.0%, an increase of 7.5% from the previous season</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 2025-2026, HSE Dublin and South East hospitals reported the highest uptake at 63.0%. The lowest uptake was reported in HSE West and North West hospitals at 39.9% (see slide #8)</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Each of the hospital groups reported an increase in uptake since the previous season. Uptake among private hospitals (outside regional areas) also </a:t>
            </a:r>
            <a:r>
              <a:rPr lang="en-GB" sz="1200" strike="sngStrike" kern="100" dirty="0">
                <a:solidFill>
                  <a:srgbClr val="FF0000"/>
                </a:solidFill>
                <a:latin typeface="Aptos" panose="020B0004020202020204" pitchFamily="34" charset="0"/>
                <a:cs typeface="Times New Roman" panose="02020603050405020304" pitchFamily="18" charset="0"/>
              </a:rPr>
              <a:t>reported</a:t>
            </a:r>
            <a:r>
              <a:rPr lang="en-GB" sz="1200" kern="100" dirty="0">
                <a:latin typeface="Aptos" panose="020B0004020202020204" pitchFamily="34" charset="0"/>
                <a:cs typeface="Times New Roman" panose="02020603050405020304" pitchFamily="18" charset="0"/>
              </a:rPr>
              <a:t> increased</a:t>
            </a:r>
          </a:p>
        </p:txBody>
      </p:sp>
      <p:sp>
        <p:nvSpPr>
          <p:cNvPr id="7" name="TextBox 6">
            <a:extLst>
              <a:ext uri="{FF2B5EF4-FFF2-40B4-BE49-F238E27FC236}">
                <a16:creationId xmlns:a16="http://schemas.microsoft.com/office/drawing/2014/main" id="{5B025E39-7851-276A-E15B-D415B2F0D312}"/>
              </a:ext>
            </a:extLst>
          </p:cNvPr>
          <p:cNvSpPr txBox="1"/>
          <p:nvPr/>
        </p:nvSpPr>
        <p:spPr>
          <a:xfrm>
            <a:off x="0" y="1419410"/>
            <a:ext cx="3899998" cy="4393703"/>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r>
              <a:rPr lang="en-IE" sz="1400" dirty="0">
                <a:solidFill>
                  <a:schemeClr val="bg1"/>
                </a:solidFill>
              </a:rPr>
              <a:t>1. In this 2025-2026 season HCW-based survey, vaccine uptake was</a:t>
            </a:r>
            <a:endParaRPr lang="en-IE" sz="1400" strike="sngStrike" dirty="0">
              <a:solidFill>
                <a:srgbClr val="FF0000"/>
              </a:solidFill>
            </a:endParaRPr>
          </a:p>
          <a:p>
            <a:pPr marL="742950" lvl="1" indent="-285750">
              <a:buFont typeface="Arial" panose="020B0604020202020204" pitchFamily="34" charset="0"/>
              <a:buChar char="•"/>
            </a:pPr>
            <a:r>
              <a:rPr lang="en-IE" sz="1400" i="1" dirty="0">
                <a:solidFill>
                  <a:schemeClr val="bg1"/>
                </a:solidFill>
              </a:rPr>
              <a:t>53.0% for public hospitals only</a:t>
            </a:r>
          </a:p>
          <a:p>
            <a:pPr marL="742950" lvl="1" indent="-285750">
              <a:buFont typeface="Arial" panose="020B0604020202020204" pitchFamily="34" charset="0"/>
              <a:buChar char="•"/>
            </a:pPr>
            <a:r>
              <a:rPr lang="en-IE" sz="1400" i="1" dirty="0">
                <a:solidFill>
                  <a:schemeClr val="bg1"/>
                </a:solidFill>
              </a:rPr>
              <a:t>51.7% for public and private hospitals</a:t>
            </a:r>
          </a:p>
          <a:p>
            <a:pPr lvl="1"/>
            <a:endParaRPr lang="en-IE" sz="1400" i="1" dirty="0">
              <a:solidFill>
                <a:schemeClr val="bg1"/>
              </a:solidFill>
            </a:endParaRPr>
          </a:p>
          <a:p>
            <a:r>
              <a:rPr lang="en-IE" sz="1400" dirty="0">
                <a:solidFill>
                  <a:schemeClr val="bg1"/>
                </a:solidFill>
              </a:rPr>
              <a:t>2. </a:t>
            </a:r>
            <a:r>
              <a:rPr lang="en-GB" sz="1400" dirty="0">
                <a:solidFill>
                  <a:schemeClr val="bg1"/>
                </a:solidFill>
              </a:rPr>
              <a:t>The downward trend in influenza vaccine uptake among HCWs based in public hospitals that was observed since the 2021-2022 season </a:t>
            </a:r>
            <a:r>
              <a:rPr lang="en-IE" sz="1400" dirty="0">
                <a:solidFill>
                  <a:schemeClr val="bg1"/>
                </a:solidFill>
              </a:rPr>
              <a:t>has halted and uptake increased from 45.4% in 2024/2025 season to 53.0% in the 2025/2026 season</a:t>
            </a:r>
          </a:p>
          <a:p>
            <a:r>
              <a:rPr lang="en-IE" sz="1400" dirty="0">
                <a:solidFill>
                  <a:schemeClr val="bg1"/>
                </a:solidFill>
              </a:rPr>
              <a:t>3. </a:t>
            </a:r>
            <a:r>
              <a:rPr lang="en-GB" sz="1400" dirty="0">
                <a:solidFill>
                  <a:schemeClr val="bg1"/>
                </a:solidFill>
              </a:rPr>
              <a:t>Participation by public and private hospitals in the latest annual survey has improved since the  2024-2025 with all 52 public hospitals  (excluding  the National Children’s Hospital*) providing returns. The number of private hospital survey returns remains (n=7) unchanged since the previous season.</a:t>
            </a:r>
            <a:endParaRPr lang="en-IE" sz="1400" dirty="0">
              <a:solidFill>
                <a:schemeClr val="bg1"/>
              </a:solidFill>
            </a:endParaRPr>
          </a:p>
        </p:txBody>
      </p:sp>
      <p:pic>
        <p:nvPicPr>
          <p:cNvPr id="11" name="Graphic 10" descr="Immunity outline">
            <a:extLst>
              <a:ext uri="{FF2B5EF4-FFF2-40B4-BE49-F238E27FC236}">
                <a16:creationId xmlns:a16="http://schemas.microsoft.com/office/drawing/2014/main" id="{B50852F4-59EA-940B-1713-7F6933FA17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60502" y="185879"/>
            <a:ext cx="528596" cy="528596"/>
          </a:xfrm>
          <a:prstGeom prst="rect">
            <a:avLst/>
          </a:prstGeom>
        </p:spPr>
      </p:pic>
      <p:sp>
        <p:nvSpPr>
          <p:cNvPr id="13" name="TextBox 12">
            <a:extLst>
              <a:ext uri="{FF2B5EF4-FFF2-40B4-BE49-F238E27FC236}">
                <a16:creationId xmlns:a16="http://schemas.microsoft.com/office/drawing/2014/main" id="{DDED87F3-9321-7B2E-4F00-A7A5966899D4}"/>
              </a:ext>
            </a:extLst>
          </p:cNvPr>
          <p:cNvSpPr txBox="1"/>
          <p:nvPr/>
        </p:nvSpPr>
        <p:spPr>
          <a:xfrm>
            <a:off x="4789098" y="260895"/>
            <a:ext cx="3525259" cy="378565"/>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Seasonal influenza Vaccination </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4E80BAA5-97CC-A763-6CC6-733A5AAA5D8B}"/>
              </a:ext>
            </a:extLst>
          </p:cNvPr>
          <p:cNvSpPr txBox="1"/>
          <p:nvPr/>
        </p:nvSpPr>
        <p:spPr>
          <a:xfrm>
            <a:off x="-955" y="6216701"/>
            <a:ext cx="4057869" cy="629531"/>
          </a:xfrm>
          <a:prstGeom prst="rect">
            <a:avLst/>
          </a:prstGeom>
          <a:noFill/>
        </p:spPr>
        <p:txBody>
          <a:bodyPr wrap="square">
            <a:spAutoFit/>
          </a:bodyPr>
          <a:lstStyle/>
          <a:p>
            <a:pPr>
              <a:lnSpc>
                <a:spcPct val="107000"/>
              </a:lnSpc>
            </a:pPr>
            <a:r>
              <a:rPr lang="en-GB" sz="11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Note: T</a:t>
            </a:r>
            <a:r>
              <a:rPr lang="en-IE"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he raw data </a:t>
            </a:r>
            <a:r>
              <a:rPr lang="en-IE" sz="11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used to develop the content of this report are available in both </a:t>
            </a:r>
            <a:r>
              <a:rPr lang="en-GB" sz="11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Appendix  2</a:t>
            </a:r>
            <a:r>
              <a:rPr lang="en-IE" sz="11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and in a link at the end of this power-point document</a:t>
            </a:r>
            <a:r>
              <a:rPr lang="en-GB"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CEE05F4-009B-A10A-FE86-9108ED5E48AC}"/>
              </a:ext>
            </a:extLst>
          </p:cNvPr>
          <p:cNvSpPr txBox="1"/>
          <p:nvPr/>
        </p:nvSpPr>
        <p:spPr>
          <a:xfrm>
            <a:off x="1631460" y="281007"/>
            <a:ext cx="2027332" cy="369332"/>
          </a:xfrm>
          <a:prstGeom prst="rect">
            <a:avLst/>
          </a:prstGeom>
          <a:noFill/>
        </p:spPr>
        <p:txBody>
          <a:bodyPr wrap="square">
            <a:spAutoFit/>
          </a:bodyPr>
          <a:lstStyle/>
          <a:p>
            <a:pPr>
              <a:spcAft>
                <a:spcPts val="900"/>
              </a:spcAft>
              <a:buFont typeface="Arial" panose="020B0604020202020204" pitchFamily="34" charset="0"/>
              <a:buChar char="​"/>
            </a:pPr>
            <a:r>
              <a:rPr lang="en-GB" b="1" kern="100" dirty="0">
                <a:solidFill>
                  <a:schemeClr val="bg1"/>
                </a:solidFill>
                <a:latin typeface="Aptos" panose="020B0004020202020204" pitchFamily="34" charset="0"/>
                <a:cs typeface="Times New Roman" panose="02020603050405020304" pitchFamily="18" charset="0"/>
              </a:rPr>
              <a:t>Introduction</a:t>
            </a:r>
            <a:endParaRPr lang="en-IE" sz="1800" b="1" baseline="0" dirty="0">
              <a:solidFill>
                <a:schemeClr val="bg1"/>
              </a:solidFill>
            </a:endParaRPr>
          </a:p>
        </p:txBody>
      </p:sp>
      <p:sp>
        <p:nvSpPr>
          <p:cNvPr id="4" name="TextBox 3">
            <a:extLst>
              <a:ext uri="{FF2B5EF4-FFF2-40B4-BE49-F238E27FC236}">
                <a16:creationId xmlns:a16="http://schemas.microsoft.com/office/drawing/2014/main" id="{FB086425-8A5E-EFA3-FFDD-B58250EDDB7C}"/>
              </a:ext>
            </a:extLst>
          </p:cNvPr>
          <p:cNvSpPr txBox="1"/>
          <p:nvPr/>
        </p:nvSpPr>
        <p:spPr>
          <a:xfrm>
            <a:off x="8114783" y="639460"/>
            <a:ext cx="4077218" cy="2867323"/>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Across all six categories of staff, uptake increased since the last season</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Uptake was highest among health social care professional st 67.7%, followed closely by medical and dental staff (67.3%)</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Uptake was lowest among other patient and client care staff  at 34.7% (see slide #9)</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Each category of staff compliment size showed an increase in uptake since the previous season</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 the 2025-2026 season no difference in uptake between the different categories of staff sizes was apparent (see slide #26, Supplementary section)</a:t>
            </a:r>
          </a:p>
        </p:txBody>
      </p:sp>
      <p:sp>
        <p:nvSpPr>
          <p:cNvPr id="12" name="TextBox 11">
            <a:extLst>
              <a:ext uri="{FF2B5EF4-FFF2-40B4-BE49-F238E27FC236}">
                <a16:creationId xmlns:a16="http://schemas.microsoft.com/office/drawing/2014/main" id="{557666EF-6FF7-1CD4-A8D7-B448D7B38668}"/>
              </a:ext>
            </a:extLst>
          </p:cNvPr>
          <p:cNvSpPr txBox="1"/>
          <p:nvPr/>
        </p:nvSpPr>
        <p:spPr>
          <a:xfrm>
            <a:off x="4056914" y="6397050"/>
            <a:ext cx="7900221" cy="400110"/>
          </a:xfrm>
          <a:prstGeom prst="rect">
            <a:avLst/>
          </a:prstGeom>
          <a:noFill/>
        </p:spPr>
        <p:txBody>
          <a:bodyPr wrap="square">
            <a:spAutoFit/>
          </a:bodyPr>
          <a:lstStyle/>
          <a:p>
            <a:r>
              <a:rPr lang="en-IE" sz="1000" dirty="0">
                <a:latin typeface="Calibri" panose="020F0502020204030204" pitchFamily="34" charset="0"/>
                <a:ea typeface="Calibri" panose="020F0502020204030204" pitchFamily="34" charset="0"/>
              </a:rPr>
              <a:t>*No influenza vaccine uptake data was reported for HCWs based at the </a:t>
            </a:r>
            <a:r>
              <a:rPr lang="en-GB" sz="1000" dirty="0">
                <a:latin typeface="Calibri" panose="020F0502020204030204" pitchFamily="34" charset="0"/>
                <a:ea typeface="Calibri" panose="020F0502020204030204" pitchFamily="34" charset="0"/>
              </a:rPr>
              <a:t>National Children's Hospital Ireland (NCHI) (which has not yet opened as they were vaccinated in Children's Health Ireland Hospital at Crumlin</a:t>
            </a:r>
          </a:p>
        </p:txBody>
      </p:sp>
    </p:spTree>
    <p:extLst>
      <p:ext uri="{BB962C8B-B14F-4D97-AF65-F5344CB8AC3E}">
        <p14:creationId xmlns:p14="http://schemas.microsoft.com/office/powerpoint/2010/main" val="309954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cxnSp>
        <p:nvCxnSpPr>
          <p:cNvPr id="26" name="Straight Connector 25">
            <a:extLst>
              <a:ext uri="{FF2B5EF4-FFF2-40B4-BE49-F238E27FC236}">
                <a16:creationId xmlns:a16="http://schemas.microsoft.com/office/drawing/2014/main" id="{F88F9885-648B-8960-9C06-EA47D604A15F}"/>
              </a:ext>
            </a:extLst>
          </p:cNvPr>
          <p:cNvCxnSpPr>
            <a:cxnSpLocks/>
          </p:cNvCxnSpPr>
          <p:nvPr/>
        </p:nvCxnSpPr>
        <p:spPr>
          <a:xfrm>
            <a:off x="8461016" y="145440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5" name="Title 8">
            <a:extLst>
              <a:ext uri="{FF2B5EF4-FFF2-40B4-BE49-F238E27FC236}">
                <a16:creationId xmlns:a16="http://schemas.microsoft.com/office/drawing/2014/main" id="{6989FAF4-C2FC-ECCF-ECC6-3BB433DB3EA2}"/>
              </a:ext>
            </a:extLst>
          </p:cNvPr>
          <p:cNvSpPr txBox="1">
            <a:spLocks/>
          </p:cNvSpPr>
          <p:nvPr/>
        </p:nvSpPr>
        <p:spPr>
          <a:xfrm>
            <a:off x="78649" y="707775"/>
            <a:ext cx="4089154" cy="1653040"/>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pPr>
              <a:lnSpc>
                <a:spcPct val="150000"/>
              </a:lnSpc>
              <a:spcBef>
                <a:spcPts val="600"/>
              </a:spcBef>
            </a:pPr>
            <a:r>
              <a:rPr lang="en-GB" sz="2000" b="1" dirty="0">
                <a:solidFill>
                  <a:schemeClr val="bg1"/>
                </a:solidFill>
              </a:rPr>
              <a:t>What background information is relevant when reading this report and how was it conducted?</a:t>
            </a:r>
          </a:p>
        </p:txBody>
      </p:sp>
      <p:sp>
        <p:nvSpPr>
          <p:cNvPr id="9" name="TextBox 8">
            <a:extLst>
              <a:ext uri="{FF2B5EF4-FFF2-40B4-BE49-F238E27FC236}">
                <a16:creationId xmlns:a16="http://schemas.microsoft.com/office/drawing/2014/main" id="{B25522F7-D1DA-D96D-B38D-72F85ED98910}"/>
              </a:ext>
            </a:extLst>
          </p:cNvPr>
          <p:cNvSpPr txBox="1"/>
          <p:nvPr/>
        </p:nvSpPr>
        <p:spPr>
          <a:xfrm>
            <a:off x="4260493" y="223572"/>
            <a:ext cx="7609929" cy="4951868"/>
          </a:xfrm>
          <a:prstGeom prst="rect">
            <a:avLst/>
          </a:prstGeom>
          <a:noFill/>
        </p:spPr>
        <p:txBody>
          <a:bodyPr wrap="square">
            <a:spAutoFit/>
          </a:bodyPr>
          <a:lstStyle/>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This HSE-HPSC survey reports on the uptake of the influenza vaccine in HCWs for the 2025-2026 season. </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The survey presents results based on a number of data sources available to participants, focussing on returns obtained from acute hospitals, of which there were 53 public (HSE managed/staffed and funded, which includes the not yet fully opened National Children Hospital) and 13 private targeted, a total of 66 in all. </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The survey was undertaken on 2</a:t>
            </a:r>
            <a:r>
              <a:rPr lang="en-GB" sz="1400" kern="100" baseline="30000" dirty="0">
                <a:latin typeface="Aptos" panose="020B0004020202020204" pitchFamily="34" charset="0"/>
                <a:cs typeface="Times New Roman" panose="02020603050405020304" pitchFamily="18" charset="0"/>
              </a:rPr>
              <a:t>nd </a:t>
            </a:r>
            <a:r>
              <a:rPr lang="en-GB" sz="1400" kern="100" dirty="0">
                <a:latin typeface="Aptos" panose="020B0004020202020204" pitchFamily="34" charset="0"/>
                <a:cs typeface="Times New Roman" panose="02020603050405020304" pitchFamily="18" charset="0"/>
              </a:rPr>
              <a:t>March 2026 for final returns. </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Validation of returns was completed on 2</a:t>
            </a:r>
            <a:r>
              <a:rPr lang="en-GB" sz="1400" kern="100" baseline="30000" dirty="0">
                <a:latin typeface="Aptos" panose="020B0004020202020204" pitchFamily="34" charset="0"/>
                <a:cs typeface="Times New Roman" panose="02020603050405020304" pitchFamily="18" charset="0"/>
              </a:rPr>
              <a:t>nd</a:t>
            </a:r>
            <a:r>
              <a:rPr lang="en-GB" sz="1400" kern="100" dirty="0">
                <a:latin typeface="Aptos" panose="020B0004020202020204" pitchFamily="34" charset="0"/>
                <a:cs typeface="Times New Roman" panose="02020603050405020304" pitchFamily="18" charset="0"/>
              </a:rPr>
              <a:t> June 2026. </a:t>
            </a:r>
            <a:r>
              <a:rPr lang="en-IE" sz="1400" kern="100" dirty="0">
                <a:latin typeface="Aptos" panose="020B0004020202020204" pitchFamily="34" charset="0"/>
                <a:cs typeface="Times New Roman" panose="02020603050405020304" pitchFamily="18" charset="0"/>
              </a:rPr>
              <a:t>The survey was conducted online using the Qualtrics platform.</a:t>
            </a:r>
          </a:p>
          <a:p>
            <a:pPr marL="427037" indent="-342900">
              <a:lnSpc>
                <a:spcPct val="107000"/>
              </a:lnSpc>
              <a:spcAft>
                <a:spcPts val="800"/>
              </a:spcAft>
              <a:buClr>
                <a:srgbClr val="002060"/>
              </a:buClr>
              <a:buFont typeface="+mj-lt"/>
              <a:buAutoNum type="arabicPeriod"/>
            </a:pPr>
            <a:r>
              <a:rPr lang="en-IE" sz="1400" kern="100" dirty="0">
                <a:latin typeface="Aptos" panose="020B0004020202020204" pitchFamily="34" charset="0"/>
                <a:cs typeface="Times New Roman" panose="02020603050405020304" pitchFamily="18" charset="0"/>
              </a:rPr>
              <a:t>Among the key questions asked in the survey include:</a:t>
            </a:r>
          </a:p>
          <a:p>
            <a:pPr marL="800100" lvl="1" indent="-258763">
              <a:lnSpc>
                <a:spcPct val="107000"/>
              </a:lnSpc>
              <a:spcAft>
                <a:spcPts val="800"/>
              </a:spcAft>
              <a:buClr>
                <a:srgbClr val="002060"/>
              </a:buClr>
              <a:buFont typeface="Symbol" panose="05050102010706020507" pitchFamily="18" charset="2"/>
              <a:buChar char="+"/>
            </a:pPr>
            <a:r>
              <a:rPr lang="en-IE" sz="1400" kern="100" dirty="0">
                <a:latin typeface="Aptos" panose="020B0004020202020204" pitchFamily="34" charset="0"/>
                <a:cs typeface="Times New Roman" panose="02020603050405020304" pitchFamily="18" charset="0"/>
              </a:rPr>
              <a:t>Number of eligible HCWs for each of the six official categories of staff (</a:t>
            </a:r>
            <a:r>
              <a:rPr lang="en-GB" sz="1400" kern="100" dirty="0">
                <a:latin typeface="Aptos" panose="020B0004020202020204" pitchFamily="34" charset="0"/>
                <a:cs typeface="Times New Roman" panose="02020603050405020304" pitchFamily="18" charset="0"/>
              </a:rPr>
              <a:t>General Support Staff, Health &amp; Social Care Professionals, Management &amp; Admin, Medical &amp; Dental, Nursing and Other Patient &amp; Client Care)</a:t>
            </a:r>
            <a:endParaRPr lang="en-IE" sz="1400" kern="100" dirty="0">
              <a:latin typeface="Aptos" panose="020B0004020202020204" pitchFamily="34" charset="0"/>
              <a:cs typeface="Times New Roman" panose="02020603050405020304" pitchFamily="18" charset="0"/>
            </a:endParaRPr>
          </a:p>
          <a:p>
            <a:pPr marL="800100" lvl="1" indent="-258763">
              <a:lnSpc>
                <a:spcPct val="107000"/>
              </a:lnSpc>
              <a:spcAft>
                <a:spcPts val="800"/>
              </a:spcAft>
              <a:buClr>
                <a:srgbClr val="002060"/>
              </a:buClr>
              <a:buFont typeface="Symbol" panose="05050102010706020507" pitchFamily="18" charset="2"/>
              <a:buChar char="+"/>
            </a:pPr>
            <a:r>
              <a:rPr lang="en-GB" sz="1400" kern="100" dirty="0">
                <a:latin typeface="Aptos" panose="020B0004020202020204" pitchFamily="34" charset="0"/>
                <a:cs typeface="Times New Roman" panose="02020603050405020304" pitchFamily="18" charset="0"/>
              </a:rPr>
              <a:t>Sources of information to collate the number of eligible and vaccinated HCWs</a:t>
            </a:r>
          </a:p>
          <a:p>
            <a:pPr marL="427037" indent="-342900">
              <a:lnSpc>
                <a:spcPct val="107000"/>
              </a:lnSpc>
              <a:spcAft>
                <a:spcPts val="800"/>
              </a:spcAft>
              <a:buClr>
                <a:srgbClr val="002060"/>
              </a:buClr>
              <a:buFont typeface="+mj-lt"/>
              <a:buAutoNum type="arabicPeriod"/>
            </a:pPr>
            <a:r>
              <a:rPr lang="en-GB" sz="1400" kern="100" dirty="0">
                <a:latin typeface="Aptos" panose="020B0004020202020204" pitchFamily="34" charset="0"/>
                <a:cs typeface="Times New Roman" panose="02020603050405020304" pitchFamily="18" charset="0"/>
              </a:rPr>
              <a:t>Nationally, the HSE target influenza vaccine uptake for hospital-based HCWs of 75% remained unchanged from the previous season. All HSE manged/staffed/funded acute hospitals are obliged to participate in the annual survey whereas non HSE (section 38, 39 and privately run) hospitals are not but are welcome to.</a:t>
            </a:r>
          </a:p>
        </p:txBody>
      </p:sp>
      <p:sp>
        <p:nvSpPr>
          <p:cNvPr id="3" name="TextBox 2">
            <a:extLst>
              <a:ext uri="{FF2B5EF4-FFF2-40B4-BE49-F238E27FC236}">
                <a16:creationId xmlns:a16="http://schemas.microsoft.com/office/drawing/2014/main" id="{06E693A1-4A8E-5B93-FA14-8C7AD841A226}"/>
              </a:ext>
            </a:extLst>
          </p:cNvPr>
          <p:cNvSpPr txBox="1"/>
          <p:nvPr/>
        </p:nvSpPr>
        <p:spPr>
          <a:xfrm>
            <a:off x="94505" y="2299416"/>
            <a:ext cx="3989979" cy="2309991"/>
          </a:xfrm>
          <a:prstGeom prst="rect">
            <a:avLst/>
          </a:prstGeom>
          <a:noFill/>
        </p:spPr>
        <p:txBody>
          <a:bodyPr wrap="square">
            <a:spAutoFit/>
          </a:bodyPr>
          <a:lstStyle/>
          <a:p>
            <a:pPr marL="342900" indent="-342900">
              <a:lnSpc>
                <a:spcPct val="115000"/>
              </a:lnSpc>
              <a:buFont typeface="+mj-lt"/>
              <a:buAutoNum type="arabicPeriod"/>
            </a:pPr>
            <a:r>
              <a:rPr lang="en-IE" sz="1400" dirty="0">
                <a:solidFill>
                  <a:schemeClr val="bg1"/>
                </a:solidFill>
                <a:latin typeface="Aptos" panose="020B0004020202020204" pitchFamily="34" charset="0"/>
              </a:rPr>
              <a:t>What is the annual HPSC Hospital-based HCW survey?</a:t>
            </a:r>
          </a:p>
          <a:p>
            <a:pPr marL="342900" indent="-342900">
              <a:lnSpc>
                <a:spcPct val="115000"/>
              </a:lnSpc>
              <a:buFont typeface="+mj-lt"/>
              <a:buAutoNum type="arabicPeriod"/>
            </a:pPr>
            <a:r>
              <a:rPr lang="en-IE" sz="1400" dirty="0">
                <a:solidFill>
                  <a:schemeClr val="bg1"/>
                </a:solidFill>
                <a:latin typeface="Aptos" panose="020B0004020202020204" pitchFamily="34" charset="0"/>
              </a:rPr>
              <a:t>How many acute hospitals are there, both public and private?</a:t>
            </a:r>
          </a:p>
          <a:p>
            <a:pPr marL="342900" indent="-342900">
              <a:lnSpc>
                <a:spcPct val="115000"/>
              </a:lnSpc>
              <a:buFont typeface="+mj-lt"/>
              <a:buAutoNum type="arabicPeriod"/>
            </a:pPr>
            <a:r>
              <a:rPr lang="en-IE" sz="1400" dirty="0">
                <a:solidFill>
                  <a:schemeClr val="bg1"/>
                </a:solidFill>
                <a:latin typeface="Aptos" panose="020B0004020202020204" pitchFamily="34" charset="0"/>
              </a:rPr>
              <a:t>When was the survey conducted?</a:t>
            </a:r>
          </a:p>
          <a:p>
            <a:pPr marL="342900" indent="-342900">
              <a:lnSpc>
                <a:spcPct val="115000"/>
              </a:lnSpc>
              <a:buFont typeface="+mj-lt"/>
              <a:buAutoNum type="arabicPeriod"/>
            </a:pPr>
            <a:r>
              <a:rPr lang="en-IE" sz="1400" dirty="0">
                <a:solidFill>
                  <a:schemeClr val="bg1"/>
                </a:solidFill>
                <a:latin typeface="Aptos" panose="020B0004020202020204" pitchFamily="34" charset="0"/>
              </a:rPr>
              <a:t>How were the survey returns collated?</a:t>
            </a:r>
          </a:p>
          <a:p>
            <a:pPr marL="342900" indent="-342900">
              <a:lnSpc>
                <a:spcPct val="115000"/>
              </a:lnSpc>
              <a:buFont typeface="+mj-lt"/>
              <a:buAutoNum type="arabicPeriod"/>
            </a:pPr>
            <a:r>
              <a:rPr lang="en-IE" sz="1400" dirty="0">
                <a:solidFill>
                  <a:schemeClr val="bg1"/>
                </a:solidFill>
                <a:latin typeface="Aptos" panose="020B0004020202020204" pitchFamily="34" charset="0"/>
              </a:rPr>
              <a:t>What were the key questions asked in the survey?</a:t>
            </a:r>
          </a:p>
          <a:p>
            <a:pPr marL="342900" indent="-342900">
              <a:lnSpc>
                <a:spcPct val="115000"/>
              </a:lnSpc>
              <a:buFont typeface="+mj-lt"/>
              <a:buAutoNum type="arabicPeriod"/>
            </a:pPr>
            <a:r>
              <a:rPr lang="en-IE" sz="1400" dirty="0">
                <a:solidFill>
                  <a:schemeClr val="bg1"/>
                </a:solidFill>
                <a:latin typeface="Aptos" panose="020B0004020202020204" pitchFamily="34" charset="0"/>
              </a:rPr>
              <a:t>What is the target vaccine uptake?</a:t>
            </a:r>
          </a:p>
        </p:txBody>
      </p:sp>
      <p:sp>
        <p:nvSpPr>
          <p:cNvPr id="4" name="TextBox 3">
            <a:extLst>
              <a:ext uri="{FF2B5EF4-FFF2-40B4-BE49-F238E27FC236}">
                <a16:creationId xmlns:a16="http://schemas.microsoft.com/office/drawing/2014/main" id="{0B75BBAA-490E-57A5-C639-9CA50885DAD8}"/>
              </a:ext>
            </a:extLst>
          </p:cNvPr>
          <p:cNvSpPr txBox="1"/>
          <p:nvPr/>
        </p:nvSpPr>
        <p:spPr>
          <a:xfrm>
            <a:off x="1601690" y="192582"/>
            <a:ext cx="2027332" cy="467885"/>
          </a:xfrm>
          <a:prstGeom prst="rect">
            <a:avLst/>
          </a:prstGeom>
          <a:noFill/>
        </p:spPr>
        <p:txBody>
          <a:bodyPr wrap="square">
            <a:spAutoFit/>
          </a:bodyPr>
          <a:lstStyle/>
          <a:p>
            <a:pPr>
              <a:lnSpc>
                <a:spcPct val="150000"/>
              </a:lnSpc>
              <a:spcBef>
                <a:spcPts val="600"/>
              </a:spcBef>
            </a:pPr>
            <a:r>
              <a:rPr lang="en-GB" b="1" dirty="0">
                <a:solidFill>
                  <a:schemeClr val="bg1"/>
                </a:solidFill>
              </a:rPr>
              <a:t>Methodology</a:t>
            </a:r>
          </a:p>
        </p:txBody>
      </p:sp>
    </p:spTree>
    <p:extLst>
      <p:ext uri="{BB962C8B-B14F-4D97-AF65-F5344CB8AC3E}">
        <p14:creationId xmlns:p14="http://schemas.microsoft.com/office/powerpoint/2010/main" val="286143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4682" y="1780151"/>
            <a:ext cx="4181844" cy="2205476"/>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In 2025-2026 season, 52 acute public hospitals (excluding the </a:t>
            </a:r>
            <a:r>
              <a:rPr lang="en-GB" sz="1200" dirty="0">
                <a:solidFill>
                  <a:schemeClr val="bg1"/>
                </a:solidFill>
                <a:latin typeface="Aptos" panose="020B0004020202020204" pitchFamily="34" charset="0"/>
              </a:rPr>
              <a:t>National Children's Hospital Ireland (NCHI*)</a:t>
            </a:r>
            <a:r>
              <a:rPr lang="en-GB" sz="1200" strike="sngStrike" dirty="0">
                <a:solidFill>
                  <a:srgbClr val="FF0000"/>
                </a:solidFill>
                <a:highlight>
                  <a:srgbClr val="FFFF00"/>
                </a:highlight>
                <a:latin typeface="Aptos" panose="020B0004020202020204" pitchFamily="34" charset="0"/>
              </a:rPr>
              <a:t>)</a:t>
            </a:r>
            <a:r>
              <a:rPr lang="en-GB" sz="1200" dirty="0">
                <a:solidFill>
                  <a:schemeClr val="bg1"/>
                </a:solidFill>
                <a:latin typeface="Aptos" panose="020B0004020202020204" pitchFamily="34" charset="0"/>
              </a:rPr>
              <a:t> participated in the  survey. In contrast 7 out  of 13  (53.9%) private hospitals did so (Figure 1).</a:t>
            </a:r>
          </a:p>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Completion of HPSC annual surveys on HCW vaccine uptake by private hospitals is not obligatory and it is one reason why the overall numbers of participating hospitals can vary season to season (Figure 1).</a:t>
            </a:r>
          </a:p>
          <a:p>
            <a:pPr marL="285750" indent="-285750">
              <a:lnSpc>
                <a:spcPct val="115000"/>
              </a:lnSpc>
              <a:buFont typeface="Arial" panose="020B0604020202020204" pitchFamily="34" charset="0"/>
              <a:buChar char="•"/>
            </a:pPr>
            <a:r>
              <a:rPr lang="en-IE" sz="1200" dirty="0">
                <a:solidFill>
                  <a:schemeClr val="bg1"/>
                </a:solidFill>
                <a:latin typeface="Aptos" panose="020B0004020202020204" pitchFamily="34" charset="0"/>
              </a:rPr>
              <a:t>Since 2017-2018 participation by public hospitals has been generally high.</a:t>
            </a:r>
          </a:p>
        </p:txBody>
      </p:sp>
      <p:pic>
        <p:nvPicPr>
          <p:cNvPr id="3" name="Graphic 2" descr="Immunity outline">
            <a:extLst>
              <a:ext uri="{FF2B5EF4-FFF2-40B4-BE49-F238E27FC236}">
                <a16:creationId xmlns:a16="http://schemas.microsoft.com/office/drawing/2014/main" id="{BEF102C2-DC82-6984-6910-9F9C214FED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0052" y="831543"/>
            <a:ext cx="528596" cy="528596"/>
          </a:xfrm>
          <a:prstGeom prst="rect">
            <a:avLst/>
          </a:prstGeom>
        </p:spPr>
      </p:pic>
      <p:sp>
        <p:nvSpPr>
          <p:cNvPr id="4" name="TextBox 3">
            <a:extLst>
              <a:ext uri="{FF2B5EF4-FFF2-40B4-BE49-F238E27FC236}">
                <a16:creationId xmlns:a16="http://schemas.microsoft.com/office/drawing/2014/main" id="{8895B4B9-EF29-CB59-38AF-E9DEF39E6B22}"/>
              </a:ext>
            </a:extLst>
          </p:cNvPr>
          <p:cNvSpPr txBox="1"/>
          <p:nvPr/>
        </p:nvSpPr>
        <p:spPr>
          <a:xfrm>
            <a:off x="728648" y="803128"/>
            <a:ext cx="2931045" cy="971292"/>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Survey participation by hospitals/response rate as a percentage of total </a:t>
            </a:r>
          </a:p>
        </p:txBody>
      </p:sp>
      <p:sp>
        <p:nvSpPr>
          <p:cNvPr id="6" name="TextBox 5">
            <a:extLst>
              <a:ext uri="{FF2B5EF4-FFF2-40B4-BE49-F238E27FC236}">
                <a16:creationId xmlns:a16="http://schemas.microsoft.com/office/drawing/2014/main" id="{FD1E1670-209C-448D-BD9E-CD9F590694FA}"/>
              </a:ext>
            </a:extLst>
          </p:cNvPr>
          <p:cNvSpPr txBox="1"/>
          <p:nvPr/>
        </p:nvSpPr>
        <p:spPr>
          <a:xfrm>
            <a:off x="4228048" y="51665"/>
            <a:ext cx="7741874" cy="32553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1. Number of participating hospitals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by funding model by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43532EF-5827-CB23-539D-FBFB6F978F91}"/>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1 of 8</a:t>
            </a:r>
          </a:p>
        </p:txBody>
      </p:sp>
      <p:sp>
        <p:nvSpPr>
          <p:cNvPr id="10" name="TextBox 9">
            <a:extLst>
              <a:ext uri="{FF2B5EF4-FFF2-40B4-BE49-F238E27FC236}">
                <a16:creationId xmlns:a16="http://schemas.microsoft.com/office/drawing/2014/main" id="{328B9F09-AADF-80CF-1FF2-F705AA0003C6}"/>
              </a:ext>
            </a:extLst>
          </p:cNvPr>
          <p:cNvSpPr txBox="1"/>
          <p:nvPr/>
        </p:nvSpPr>
        <p:spPr>
          <a:xfrm>
            <a:off x="4148874" y="6457890"/>
            <a:ext cx="7900221" cy="400110"/>
          </a:xfrm>
          <a:prstGeom prst="rect">
            <a:avLst/>
          </a:prstGeom>
          <a:noFill/>
        </p:spPr>
        <p:txBody>
          <a:bodyPr wrap="square">
            <a:spAutoFit/>
          </a:bodyPr>
          <a:lstStyle/>
          <a:p>
            <a:r>
              <a:rPr lang="en-IE" sz="1000" dirty="0">
                <a:latin typeface="Calibri" panose="020F0502020204030204" pitchFamily="34" charset="0"/>
                <a:ea typeface="Calibri" panose="020F0502020204030204" pitchFamily="34" charset="0"/>
              </a:rPr>
              <a:t>*No influenza vaccine uptake data was reported for HCWs based at the </a:t>
            </a:r>
            <a:r>
              <a:rPr lang="en-GB" sz="1000" dirty="0">
                <a:latin typeface="Calibri" panose="020F0502020204030204" pitchFamily="34" charset="0"/>
                <a:ea typeface="Calibri" panose="020F0502020204030204" pitchFamily="34" charset="0"/>
              </a:rPr>
              <a:t>National Children's Hospital Ireland (NCHI) (which has not yet opened) as they were vaccinated in Children's Health Ireland Hospital at Crumlin</a:t>
            </a:r>
          </a:p>
        </p:txBody>
      </p:sp>
      <p:pic>
        <p:nvPicPr>
          <p:cNvPr id="11" name="Picture 10">
            <a:extLst>
              <a:ext uri="{FF2B5EF4-FFF2-40B4-BE49-F238E27FC236}">
                <a16:creationId xmlns:a16="http://schemas.microsoft.com/office/drawing/2014/main" id="{E8768716-E99A-BD79-B320-045EE60F711C}"/>
              </a:ext>
            </a:extLst>
          </p:cNvPr>
          <p:cNvPicPr>
            <a:picLocks noChangeAspect="1"/>
          </p:cNvPicPr>
          <p:nvPr/>
        </p:nvPicPr>
        <p:blipFill>
          <a:blip r:embed="rId6"/>
          <a:stretch>
            <a:fillRect/>
          </a:stretch>
        </p:blipFill>
        <p:spPr>
          <a:xfrm>
            <a:off x="4228048" y="697230"/>
            <a:ext cx="8010144" cy="5463540"/>
          </a:xfrm>
          <a:prstGeom prst="rect">
            <a:avLst/>
          </a:prstGeom>
        </p:spPr>
      </p:pic>
    </p:spTree>
    <p:extLst>
      <p:ext uri="{BB962C8B-B14F-4D97-AF65-F5344CB8AC3E}">
        <p14:creationId xmlns:p14="http://schemas.microsoft.com/office/powerpoint/2010/main" val="234044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6454"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0F0B1BB6-88C8-FD8B-2FF1-79508B813AA6}"/>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2 of 8</a:t>
            </a: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94505" y="2482634"/>
            <a:ext cx="3989979" cy="2504660"/>
          </a:xfrm>
          <a:prstGeom prst="rect">
            <a:avLst/>
          </a:prstGeom>
          <a:noFill/>
        </p:spPr>
        <p:txBody>
          <a:bodyPr wrap="square">
            <a:spAutoFit/>
          </a:bodyPr>
          <a:lstStyle/>
          <a:p>
            <a:pPr marL="171450" indent="-171450">
              <a:lnSpc>
                <a:spcPct val="115000"/>
              </a:lnSpc>
              <a:buFont typeface="Arial" panose="020B0604020202020204" pitchFamily="34" charset="0"/>
              <a:buChar char="•"/>
            </a:pPr>
            <a:endParaRPr lang="en-GB" sz="1100" dirty="0">
              <a:solidFill>
                <a:schemeClr val="bg1"/>
              </a:solidFill>
              <a:latin typeface="Aptos" panose="020B0004020202020204" pitchFamily="34" charset="0"/>
            </a:endParaRPr>
          </a:p>
          <a:p>
            <a:pPr marL="171450" indent="-171450">
              <a:lnSpc>
                <a:spcPct val="115000"/>
              </a:lnSpc>
              <a:buFont typeface="Arial" panose="020B0604020202020204" pitchFamily="34" charset="0"/>
              <a:buChar char="•"/>
            </a:pPr>
            <a:r>
              <a:rPr lang="en-IE" sz="1400" dirty="0">
                <a:solidFill>
                  <a:schemeClr val="bg1"/>
                </a:solidFill>
              </a:rPr>
              <a:t>Between the  2021-2022 and 2024-2025 seasons there had been a decline in influenza uptake in public hospital HCWs from  64.5% to 45.4%.</a:t>
            </a:r>
          </a:p>
          <a:p>
            <a:pPr marL="171450" indent="-171450">
              <a:lnSpc>
                <a:spcPct val="115000"/>
              </a:lnSpc>
              <a:buFont typeface="Arial" panose="020B0604020202020204" pitchFamily="34" charset="0"/>
              <a:buChar char="•"/>
            </a:pPr>
            <a:r>
              <a:rPr lang="en-IE" sz="1400" dirty="0">
                <a:solidFill>
                  <a:schemeClr val="bg1"/>
                </a:solidFill>
              </a:rPr>
              <a:t>In the latest 2025-2026 season, however, the uptake increased to 53.0% (Table 1, Figure 2).</a:t>
            </a:r>
          </a:p>
          <a:p>
            <a:pPr marL="171450" indent="-171450">
              <a:lnSpc>
                <a:spcPct val="115000"/>
              </a:lnSpc>
              <a:buFont typeface="Arial" panose="020B0604020202020204" pitchFamily="34" charset="0"/>
              <a:buChar char="•"/>
            </a:pPr>
            <a:r>
              <a:rPr lang="en-IE" sz="1400" dirty="0">
                <a:solidFill>
                  <a:schemeClr val="bg1"/>
                </a:solidFill>
              </a:rPr>
              <a:t>The latest uptake is </a:t>
            </a:r>
            <a:r>
              <a:rPr lang="en-GB" sz="1400" dirty="0">
                <a:solidFill>
                  <a:schemeClr val="bg1"/>
                </a:solidFill>
              </a:rPr>
              <a:t>approaching the uptake level recorded in 2019-2020, when it was 58.9%, just before the COVID-19 pandemic.</a:t>
            </a:r>
            <a:endParaRPr lang="en-IE" sz="1400" dirty="0">
              <a:solidFill>
                <a:schemeClr val="bg1"/>
              </a:solidFill>
            </a:endParaRPr>
          </a:p>
        </p:txBody>
      </p:sp>
      <p:sp>
        <p:nvSpPr>
          <p:cNvPr id="19" name="TextBox 18">
            <a:extLst>
              <a:ext uri="{FF2B5EF4-FFF2-40B4-BE49-F238E27FC236}">
                <a16:creationId xmlns:a16="http://schemas.microsoft.com/office/drawing/2014/main" id="{3713405A-8C2E-C231-335B-E4C1539C961C}"/>
              </a:ext>
            </a:extLst>
          </p:cNvPr>
          <p:cNvSpPr txBox="1"/>
          <p:nvPr/>
        </p:nvSpPr>
        <p:spPr>
          <a:xfrm>
            <a:off x="4276349" y="3753417"/>
            <a:ext cx="7713935"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2. Percentage uptake of influenza vaccine among public hospital HCWs by season, 2011-2012 to 2025-2026 seasons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0781592-3D5A-E00A-386B-DBFD1DA86A05}"/>
              </a:ext>
            </a:extLst>
          </p:cNvPr>
          <p:cNvSpPr txBox="1"/>
          <p:nvPr/>
        </p:nvSpPr>
        <p:spPr>
          <a:xfrm>
            <a:off x="4403922" y="188568"/>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Table 1. Eligible and vaccinated public hospital HCWs for the seaso</a:t>
            </a:r>
            <a:r>
              <a:rPr lang="en-IE" sz="1400" b="1" dirty="0">
                <a:solidFill>
                  <a:srgbClr val="BA1F46"/>
                </a:solidFill>
                <a:latin typeface="Calibri" panose="020F0502020204030204" pitchFamily="34" charset="0"/>
                <a:ea typeface="Calibri" panose="020F0502020204030204" pitchFamily="34" charset="0"/>
              </a:rPr>
              <a:t>nal influenza vaccine by season and key metrics, 2011-2012 to 2025-2026 seasons</a:t>
            </a:r>
          </a:p>
        </p:txBody>
      </p:sp>
      <p:graphicFrame>
        <p:nvGraphicFramePr>
          <p:cNvPr id="11" name="Table 10">
            <a:extLst>
              <a:ext uri="{FF2B5EF4-FFF2-40B4-BE49-F238E27FC236}">
                <a16:creationId xmlns:a16="http://schemas.microsoft.com/office/drawing/2014/main" id="{16039C4F-651A-8214-96DA-2A13BB89535A}"/>
              </a:ext>
            </a:extLst>
          </p:cNvPr>
          <p:cNvGraphicFramePr>
            <a:graphicFrameLocks noGrp="1"/>
          </p:cNvGraphicFramePr>
          <p:nvPr>
            <p:extLst>
              <p:ext uri="{D42A27DB-BD31-4B8C-83A1-F6EECF244321}">
                <p14:modId xmlns:p14="http://schemas.microsoft.com/office/powerpoint/2010/main" val="2895649000"/>
              </p:ext>
            </p:extLst>
          </p:nvPr>
        </p:nvGraphicFramePr>
        <p:xfrm>
          <a:off x="4439417" y="777803"/>
          <a:ext cx="7465891" cy="2948940"/>
        </p:xfrm>
        <a:graphic>
          <a:graphicData uri="http://schemas.openxmlformats.org/drawingml/2006/table">
            <a:tbl>
              <a:tblPr/>
              <a:tblGrid>
                <a:gridCol w="757959">
                  <a:extLst>
                    <a:ext uri="{9D8B030D-6E8A-4147-A177-3AD203B41FA5}">
                      <a16:colId xmlns:a16="http://schemas.microsoft.com/office/drawing/2014/main" val="1526329789"/>
                    </a:ext>
                  </a:extLst>
                </a:gridCol>
                <a:gridCol w="1080092">
                  <a:extLst>
                    <a:ext uri="{9D8B030D-6E8A-4147-A177-3AD203B41FA5}">
                      <a16:colId xmlns:a16="http://schemas.microsoft.com/office/drawing/2014/main" val="2986744439"/>
                    </a:ext>
                  </a:extLst>
                </a:gridCol>
                <a:gridCol w="1326428">
                  <a:extLst>
                    <a:ext uri="{9D8B030D-6E8A-4147-A177-3AD203B41FA5}">
                      <a16:colId xmlns:a16="http://schemas.microsoft.com/office/drawing/2014/main" val="866378047"/>
                    </a:ext>
                  </a:extLst>
                </a:gridCol>
                <a:gridCol w="1136937">
                  <a:extLst>
                    <a:ext uri="{9D8B030D-6E8A-4147-A177-3AD203B41FA5}">
                      <a16:colId xmlns:a16="http://schemas.microsoft.com/office/drawing/2014/main" val="2996958534"/>
                    </a:ext>
                  </a:extLst>
                </a:gridCol>
                <a:gridCol w="1212734">
                  <a:extLst>
                    <a:ext uri="{9D8B030D-6E8A-4147-A177-3AD203B41FA5}">
                      <a16:colId xmlns:a16="http://schemas.microsoft.com/office/drawing/2014/main" val="4152370289"/>
                    </a:ext>
                  </a:extLst>
                </a:gridCol>
                <a:gridCol w="1061141">
                  <a:extLst>
                    <a:ext uri="{9D8B030D-6E8A-4147-A177-3AD203B41FA5}">
                      <a16:colId xmlns:a16="http://schemas.microsoft.com/office/drawing/2014/main" val="3281069695"/>
                    </a:ext>
                  </a:extLst>
                </a:gridCol>
                <a:gridCol w="890600">
                  <a:extLst>
                    <a:ext uri="{9D8B030D-6E8A-4147-A177-3AD203B41FA5}">
                      <a16:colId xmlns:a16="http://schemas.microsoft.com/office/drawing/2014/main" val="2794114188"/>
                    </a:ext>
                  </a:extLst>
                </a:gridCol>
              </a:tblGrid>
              <a:tr h="180975">
                <a:tc>
                  <a:txBody>
                    <a:bodyPr/>
                    <a:lstStyle/>
                    <a:p>
                      <a:pPr algn="ctr" fontAlgn="ctr"/>
                      <a:r>
                        <a:rPr lang="en-IE" sz="700" b="0" i="0" u="none" strike="noStrike" dirty="0">
                          <a:solidFill>
                            <a:srgbClr val="FFFFFF"/>
                          </a:solidFill>
                          <a:effectLst/>
                          <a:latin typeface="Calibri" panose="020F0502020204030204" pitchFamily="34" charset="0"/>
                        </a:rPr>
                        <a:t>Season</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No. Eligible Staff</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No. Vaccinated Staff</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Overall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Average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Range % Uptake</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ctr"/>
                      <a:r>
                        <a:rPr lang="en-IE" sz="700" b="1" i="0" u="none" strike="noStrike" dirty="0">
                          <a:solidFill>
                            <a:srgbClr val="FFFFFF"/>
                          </a:solidFill>
                          <a:effectLst/>
                          <a:latin typeface="Calibri" panose="020F0502020204030204" pitchFamily="34" charset="0"/>
                        </a:rPr>
                        <a:t>No. Hospitals</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175195417"/>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2011-2012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45058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8157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18.1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5.01-39.98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36</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20058611"/>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2012-2013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41490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7293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17.6</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15.3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3.48-38.79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32</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3028327"/>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2013-2014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47760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11517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24.1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20.7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2.56-45.87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41</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41105359"/>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2014-2015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49917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11723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23.5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1.12-47.53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39</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82820837"/>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2015-2016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57494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14474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25.2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22.6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6.89-47.04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46</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955962128"/>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2016-2017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62324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21195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34.0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32.0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6.41-63.7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48</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305295158"/>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2017-2018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64554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28947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44.8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44.2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13.75-74.76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49</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42785034"/>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2018-2019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66857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35585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53.2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52.3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21.95-84.78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51</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039047328"/>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2019-2020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67452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39721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58.9</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56.6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26.19-91.32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50</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5640073"/>
                  </a:ext>
                </a:extLst>
              </a:tr>
              <a:tr h="190500">
                <a:tc>
                  <a:txBody>
                    <a:bodyPr/>
                    <a:lstStyle/>
                    <a:p>
                      <a:pPr algn="ctr" fontAlgn="ctr"/>
                      <a:r>
                        <a:rPr lang="en-IE" sz="1000" b="1" i="0" u="none" strike="noStrike" dirty="0">
                          <a:solidFill>
                            <a:srgbClr val="000000"/>
                          </a:solidFill>
                          <a:effectLst/>
                          <a:latin typeface="Calibri" panose="020F0502020204030204" pitchFamily="34" charset="0"/>
                        </a:rPr>
                        <a:t>2020-2021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70263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50183</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71.4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70.8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34.69-89.2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49</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62561283"/>
                  </a:ext>
                </a:extLst>
              </a:tr>
              <a:tr h="200025">
                <a:tc>
                  <a:txBody>
                    <a:bodyPr/>
                    <a:lstStyle/>
                    <a:p>
                      <a:pPr algn="ctr" fontAlgn="ctr"/>
                      <a:r>
                        <a:rPr lang="en-IE" sz="1000" b="1" i="0" u="none" strike="noStrike" dirty="0">
                          <a:solidFill>
                            <a:srgbClr val="000000"/>
                          </a:solidFill>
                          <a:effectLst/>
                          <a:latin typeface="Calibri" panose="020F0502020204030204" pitchFamily="34" charset="0"/>
                        </a:rPr>
                        <a:t>2021-2022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65947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42541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64.5</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63.0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37.34-91.64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44</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432731392"/>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2022-2023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72512</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39477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54.4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53.8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24.42-89.84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46</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09263832"/>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2023-2024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77588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39411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50.8</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50.4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18.37-80.74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51</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26142796"/>
                  </a:ext>
                </a:extLst>
              </a:tr>
              <a:tr h="182880">
                <a:tc>
                  <a:txBody>
                    <a:bodyPr/>
                    <a:lstStyle/>
                    <a:p>
                      <a:pPr algn="ctr" fontAlgn="ctr"/>
                      <a:r>
                        <a:rPr lang="en-IE" sz="1000" b="1" i="0" u="none" strike="noStrike" dirty="0">
                          <a:solidFill>
                            <a:srgbClr val="000000"/>
                          </a:solidFill>
                          <a:effectLst/>
                          <a:latin typeface="Calibri" panose="020F0502020204030204" pitchFamily="34" charset="0"/>
                        </a:rPr>
                        <a:t>2024-2025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83687</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0" i="0" u="none" strike="noStrike" dirty="0">
                          <a:solidFill>
                            <a:srgbClr val="000000"/>
                          </a:solidFill>
                          <a:effectLst/>
                          <a:latin typeface="Calibri" panose="020F0502020204030204" pitchFamily="34" charset="0"/>
                        </a:rPr>
                        <a:t>38031</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45.4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45.1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r>
                        <a:rPr lang="en-IE" sz="1000" b="0" i="0" u="none" strike="noStrike" dirty="0">
                          <a:solidFill>
                            <a:srgbClr val="000000"/>
                          </a:solidFill>
                          <a:effectLst/>
                          <a:latin typeface="Calibri" panose="020F0502020204030204" pitchFamily="34" charset="0"/>
                        </a:rPr>
                        <a:t>17.2-72.81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r>
                        <a:rPr lang="en-IE" sz="1000" b="1" i="0" u="none" strike="noStrike" dirty="0">
                          <a:solidFill>
                            <a:srgbClr val="000000"/>
                          </a:solidFill>
                          <a:effectLst/>
                          <a:latin typeface="Calibri" panose="020F0502020204030204" pitchFamily="34" charset="0"/>
                        </a:rPr>
                        <a:t>50</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73501120"/>
                  </a:ext>
                </a:extLst>
              </a:tr>
              <a:tr h="182880">
                <a:tc>
                  <a:txBody>
                    <a:bodyPr/>
                    <a:lstStyle/>
                    <a:p>
                      <a:pPr algn="ctr" fontAlgn="ctr">
                        <a:buNone/>
                      </a:pPr>
                      <a:r>
                        <a:rPr lang="en-IE" sz="1000" b="1" i="0" u="none" strike="noStrike" dirty="0">
                          <a:solidFill>
                            <a:srgbClr val="000000"/>
                          </a:solidFill>
                          <a:effectLst/>
                          <a:latin typeface="Calibri" panose="020F0502020204030204" pitchFamily="34" charset="0"/>
                        </a:rPr>
                        <a:t>2025-2026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IE" sz="1000" b="0" i="0" u="none" strike="noStrike" dirty="0">
                          <a:solidFill>
                            <a:srgbClr val="000000"/>
                          </a:solidFill>
                          <a:effectLst/>
                          <a:latin typeface="Calibri" panose="020F0502020204030204" pitchFamily="34" charset="0"/>
                        </a:rPr>
                        <a:t>86744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IE" sz="1000" b="0" i="0" u="none" strike="noStrike" dirty="0">
                          <a:solidFill>
                            <a:srgbClr val="000000"/>
                          </a:solidFill>
                          <a:effectLst/>
                          <a:latin typeface="Calibri" panose="020F0502020204030204" pitchFamily="34" charset="0"/>
                        </a:rPr>
                        <a:t>45944</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IE" sz="1000" b="1" i="0" u="none" strike="noStrike" dirty="0">
                          <a:solidFill>
                            <a:srgbClr val="000000"/>
                          </a:solidFill>
                          <a:effectLst/>
                          <a:latin typeface="Calibri" panose="020F0502020204030204" pitchFamily="34" charset="0"/>
                        </a:rPr>
                        <a:t>53.0</a:t>
                      </a:r>
                    </a:p>
                  </a:txBody>
                  <a:tcPr marL="0" marR="0" marT="0"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51.3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E" sz="1000" b="0" i="0" u="none" strike="noStrike" dirty="0">
                          <a:solidFill>
                            <a:srgbClr val="000000"/>
                          </a:solidFill>
                          <a:effectLst/>
                          <a:latin typeface="Calibri" panose="020F0502020204030204" pitchFamily="34" charset="0"/>
                        </a:rPr>
                        <a:t>25.84-78.14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IE" sz="1000" b="1" i="0" u="none" strike="noStrike" dirty="0">
                          <a:solidFill>
                            <a:srgbClr val="000000"/>
                          </a:solidFill>
                          <a:effectLst/>
                          <a:latin typeface="Calibri" panose="020F0502020204030204" pitchFamily="34" charset="0"/>
                        </a:rPr>
                        <a:t>52</a:t>
                      </a:r>
                    </a:p>
                  </a:txBody>
                  <a:tcPr marL="0" marR="0" marT="0" marB="0" anchor="ctr">
                    <a:lnL w="6350" cap="flat" cmpd="sng" algn="ctr">
                      <a:solidFill>
                        <a:srgbClr val="000000"/>
                      </a:solidFill>
                      <a:prstDash val="dot"/>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280953"/>
                  </a:ext>
                </a:extLst>
              </a:tr>
            </a:tbl>
          </a:graphicData>
        </a:graphic>
      </p:graphicFrame>
      <p:sp>
        <p:nvSpPr>
          <p:cNvPr id="7" name="TextBox 6">
            <a:extLst>
              <a:ext uri="{FF2B5EF4-FFF2-40B4-BE49-F238E27FC236}">
                <a16:creationId xmlns:a16="http://schemas.microsoft.com/office/drawing/2014/main" id="{3BA81B7C-0EB2-0033-E48C-04C40DCAFCC7}"/>
              </a:ext>
            </a:extLst>
          </p:cNvPr>
          <p:cNvSpPr txBox="1"/>
          <p:nvPr/>
        </p:nvSpPr>
        <p:spPr>
          <a:xfrm>
            <a:off x="728648" y="1152090"/>
            <a:ext cx="3182715"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public acute </a:t>
            </a:r>
            <a:r>
              <a:rPr lang="en-IE" b="1" kern="100" dirty="0">
                <a:solidFill>
                  <a:schemeClr val="bg1"/>
                </a:solidFill>
                <a:latin typeface="Aptos" panose="020B0004020202020204" pitchFamily="34" charset="0"/>
                <a:cs typeface="Times New Roman" panose="02020603050405020304" pitchFamily="18" charset="0"/>
              </a:rPr>
              <a:t>h</a:t>
            </a:r>
            <a:r>
              <a:rPr lang="en-IE" sz="1800" b="1" kern="100" dirty="0">
                <a:solidFill>
                  <a:schemeClr val="bg1"/>
                </a:solidFill>
                <a:latin typeface="Aptos" panose="020B0004020202020204" pitchFamily="34" charset="0"/>
                <a:cs typeface="Times New Roman" panose="02020603050405020304" pitchFamily="18" charset="0"/>
              </a:rPr>
              <a:t>ospital HCWs-The overall picture</a:t>
            </a:r>
          </a:p>
        </p:txBody>
      </p:sp>
      <p:pic>
        <p:nvPicPr>
          <p:cNvPr id="12" name="Graphic 11" descr="Immunity outline">
            <a:extLst>
              <a:ext uri="{FF2B5EF4-FFF2-40B4-BE49-F238E27FC236}">
                <a16:creationId xmlns:a16="http://schemas.microsoft.com/office/drawing/2014/main" id="{FBD85E60-6026-523B-0B07-306335BECA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5296" y="1296019"/>
            <a:ext cx="528596" cy="528596"/>
          </a:xfrm>
          <a:prstGeom prst="rect">
            <a:avLst/>
          </a:prstGeom>
        </p:spPr>
      </p:pic>
      <p:sp>
        <p:nvSpPr>
          <p:cNvPr id="15" name="TextBox 14">
            <a:extLst>
              <a:ext uri="{FF2B5EF4-FFF2-40B4-BE49-F238E27FC236}">
                <a16:creationId xmlns:a16="http://schemas.microsoft.com/office/drawing/2014/main" id="{DC73F599-E8ED-6A05-FAF4-29939E6235EA}"/>
              </a:ext>
            </a:extLst>
          </p:cNvPr>
          <p:cNvSpPr txBox="1"/>
          <p:nvPr/>
        </p:nvSpPr>
        <p:spPr>
          <a:xfrm>
            <a:off x="94505" y="803128"/>
            <a:ext cx="3989975" cy="37856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2D05FB7-CCD0-49EB-1953-568D2DB4696D}"/>
              </a:ext>
            </a:extLst>
          </p:cNvPr>
          <p:cNvPicPr>
            <a:picLocks noChangeAspect="1"/>
          </p:cNvPicPr>
          <p:nvPr/>
        </p:nvPicPr>
        <p:blipFill>
          <a:blip r:embed="rId6"/>
          <a:stretch>
            <a:fillRect/>
          </a:stretch>
        </p:blipFill>
        <p:spPr>
          <a:xfrm>
            <a:off x="4381990" y="4252552"/>
            <a:ext cx="7502652" cy="2613660"/>
          </a:xfrm>
          <a:prstGeom prst="rect">
            <a:avLst/>
          </a:prstGeom>
        </p:spPr>
      </p:pic>
    </p:spTree>
    <p:extLst>
      <p:ext uri="{BB962C8B-B14F-4D97-AF65-F5344CB8AC3E}">
        <p14:creationId xmlns:p14="http://schemas.microsoft.com/office/powerpoint/2010/main" val="25404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77B2C-28E2-8533-B00D-92DB139BE80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FB6349-2784-A96C-C43D-AAA180386322}"/>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7504FA9A-AF20-4FC4-0EE8-1032296D5E36}"/>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3 of 8</a:t>
            </a:r>
          </a:p>
        </p:txBody>
      </p:sp>
      <p:cxnSp>
        <p:nvCxnSpPr>
          <p:cNvPr id="14" name="Straight Connector 13">
            <a:extLst>
              <a:ext uri="{FF2B5EF4-FFF2-40B4-BE49-F238E27FC236}">
                <a16:creationId xmlns:a16="http://schemas.microsoft.com/office/drawing/2014/main" id="{87CE9605-CCB2-B8B8-9DE1-D99300BA87BD}"/>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BC8A1151-EBD4-0177-23B0-FA35545A4D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48437BCD-47FF-667B-7122-DF1EE13B8F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4073B862-7FF0-0361-7807-2B8D4FC94FBB}"/>
              </a:ext>
            </a:extLst>
          </p:cNvPr>
          <p:cNvSpPr txBox="1"/>
          <p:nvPr/>
        </p:nvSpPr>
        <p:spPr>
          <a:xfrm>
            <a:off x="94505" y="2143668"/>
            <a:ext cx="3989979" cy="238360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HSE Dublin and South East reported the highest vaccine uptake at 63.0% and H</a:t>
            </a:r>
            <a:r>
              <a:rPr lang="en-IE" sz="1400" dirty="0">
                <a:solidFill>
                  <a:schemeClr val="bg1"/>
                </a:solidFill>
              </a:rPr>
              <a:t>SE West and North West</a:t>
            </a:r>
            <a:r>
              <a:rPr lang="en-GB" sz="1400" dirty="0">
                <a:solidFill>
                  <a:schemeClr val="bg1"/>
                </a:solidFill>
                <a:latin typeface="Aptos" panose="020B0004020202020204" pitchFamily="34" charset="0"/>
              </a:rPr>
              <a:t> the lowest at 39.9%.</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highest among health and social care staff at 67.7% (Table 2). </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lowest among other patient and client care staff at 34.7% (34.1% when private hospitals are included)</a:t>
            </a:r>
            <a:endParaRPr lang="en-GB" sz="1400" strike="sngStrike" dirty="0">
              <a:solidFill>
                <a:schemeClr val="bg1"/>
              </a:solidFill>
              <a:latin typeface="Aptos" panose="020B0004020202020204" pitchFamily="34" charset="0"/>
            </a:endParaRPr>
          </a:p>
          <a:p>
            <a:pPr marL="171450" indent="-171450">
              <a:lnSpc>
                <a:spcPct val="115000"/>
              </a:lnSpc>
              <a:buFont typeface="Arial" panose="020B0604020202020204" pitchFamily="34" charset="0"/>
              <a:buChar char="•"/>
            </a:pPr>
            <a:r>
              <a:rPr lang="en-GB" sz="900" dirty="0">
                <a:solidFill>
                  <a:schemeClr val="bg1"/>
                </a:solidFill>
                <a:latin typeface="Calibri" panose="020F0502020204030204" pitchFamily="34" charset="0"/>
                <a:ea typeface="Calibri" panose="020F0502020204030204" pitchFamily="34" charset="0"/>
              </a:rPr>
              <a:t>See supplementary slide #26 for more details on eligible staff numbers by HSE region and staff category</a:t>
            </a:r>
            <a:endParaRPr lang="en-IE" sz="900" dirty="0">
              <a:solidFill>
                <a:schemeClr val="bg1"/>
              </a:solidFill>
              <a:latin typeface="Calibri" panose="020F0502020204030204" pitchFamily="34" charset="0"/>
              <a:ea typeface="Calibri" panose="020F0502020204030204" pitchFamily="34" charset="0"/>
            </a:endParaRPr>
          </a:p>
        </p:txBody>
      </p:sp>
      <p:sp>
        <p:nvSpPr>
          <p:cNvPr id="25" name="TextBox 24">
            <a:extLst>
              <a:ext uri="{FF2B5EF4-FFF2-40B4-BE49-F238E27FC236}">
                <a16:creationId xmlns:a16="http://schemas.microsoft.com/office/drawing/2014/main" id="{3DA50E1E-6666-D717-8042-6FFB955F370B}"/>
              </a:ext>
            </a:extLst>
          </p:cNvPr>
          <p:cNvSpPr txBox="1"/>
          <p:nvPr/>
        </p:nvSpPr>
        <p:spPr>
          <a:xfrm>
            <a:off x="737230" y="1200536"/>
            <a:ext cx="3182715" cy="971292"/>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b="1" kern="100" dirty="0">
                <a:solidFill>
                  <a:schemeClr val="bg1"/>
                </a:solidFill>
                <a:latin typeface="Aptos" panose="020B0004020202020204" pitchFamily="34" charset="0"/>
                <a:cs typeface="Times New Roman" panose="02020603050405020304" pitchFamily="18" charset="0"/>
              </a:rPr>
              <a:t>h</a:t>
            </a:r>
            <a:r>
              <a:rPr lang="en-IE" sz="1800" b="1" kern="100" dirty="0">
                <a:solidFill>
                  <a:schemeClr val="bg1"/>
                </a:solidFill>
                <a:latin typeface="Aptos" panose="020B0004020202020204" pitchFamily="34" charset="0"/>
                <a:cs typeface="Times New Roman" panose="02020603050405020304" pitchFamily="18" charset="0"/>
              </a:rPr>
              <a:t>ospital-based HCWs by HSE region</a:t>
            </a:r>
          </a:p>
        </p:txBody>
      </p:sp>
      <p:pic>
        <p:nvPicPr>
          <p:cNvPr id="26" name="Picture 25">
            <a:extLst>
              <a:ext uri="{FF2B5EF4-FFF2-40B4-BE49-F238E27FC236}">
                <a16:creationId xmlns:a16="http://schemas.microsoft.com/office/drawing/2014/main" id="{DE34D108-BB9D-C898-F293-C3AA672EE7D8}"/>
              </a:ext>
            </a:extLst>
          </p:cNvPr>
          <p:cNvPicPr>
            <a:picLocks noChangeAspect="1"/>
          </p:cNvPicPr>
          <p:nvPr/>
        </p:nvPicPr>
        <p:blipFill rotWithShape="1">
          <a:blip r:embed="rId5"/>
          <a:srcRect l="19780" t="6048" r="17478" b="12714"/>
          <a:stretch/>
        </p:blipFill>
        <p:spPr>
          <a:xfrm>
            <a:off x="222078" y="1355891"/>
            <a:ext cx="477157" cy="660583"/>
          </a:xfrm>
          <a:prstGeom prst="rect">
            <a:avLst/>
          </a:prstGeom>
        </p:spPr>
      </p:pic>
      <p:sp>
        <p:nvSpPr>
          <p:cNvPr id="4" name="TextBox 3">
            <a:extLst>
              <a:ext uri="{FF2B5EF4-FFF2-40B4-BE49-F238E27FC236}">
                <a16:creationId xmlns:a16="http://schemas.microsoft.com/office/drawing/2014/main" id="{444DBB14-87D8-C613-9CD7-3DA12216CD2B}"/>
              </a:ext>
            </a:extLst>
          </p:cNvPr>
          <p:cNvSpPr txBox="1"/>
          <p:nvPr/>
        </p:nvSpPr>
        <p:spPr>
          <a:xfrm>
            <a:off x="4289561" y="184555"/>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Table 2. Uptake of the seaso</a:t>
            </a:r>
            <a:r>
              <a:rPr lang="en-IE" sz="1400" b="1" dirty="0">
                <a:solidFill>
                  <a:srgbClr val="BA1F46"/>
                </a:solidFill>
                <a:latin typeface="Calibri" panose="020F0502020204030204" pitchFamily="34" charset="0"/>
                <a:ea typeface="Calibri" panose="020F0502020204030204" pitchFamily="34" charset="0"/>
              </a:rPr>
              <a:t>nal influenza vaccine among </a:t>
            </a:r>
            <a:r>
              <a:rPr lang="en-IE" sz="1400" b="1" dirty="0">
                <a:solidFill>
                  <a:srgbClr val="BA1F46"/>
                </a:solidFill>
                <a:effectLst/>
                <a:latin typeface="Calibri" panose="020F0502020204030204" pitchFamily="34" charset="0"/>
                <a:ea typeface="Calibri" panose="020F0502020204030204" pitchFamily="34" charset="0"/>
              </a:rPr>
              <a:t>hospital–based HCWs </a:t>
            </a:r>
            <a:r>
              <a:rPr lang="en-IE" sz="1400" b="1" dirty="0">
                <a:solidFill>
                  <a:srgbClr val="BA1F46"/>
                </a:solidFill>
                <a:latin typeface="Calibri" panose="020F0502020204030204" pitchFamily="34" charset="0"/>
                <a:ea typeface="Calibri" panose="020F0502020204030204" pitchFamily="34" charset="0"/>
              </a:rPr>
              <a:t>by staff type and HSE region, 2025-2026 season</a:t>
            </a:r>
          </a:p>
        </p:txBody>
      </p:sp>
      <p:graphicFrame>
        <p:nvGraphicFramePr>
          <p:cNvPr id="7" name="Table 6">
            <a:extLst>
              <a:ext uri="{FF2B5EF4-FFF2-40B4-BE49-F238E27FC236}">
                <a16:creationId xmlns:a16="http://schemas.microsoft.com/office/drawing/2014/main" id="{3E7D8E6C-AB48-DF01-7C13-140F58BF76DF}"/>
              </a:ext>
            </a:extLst>
          </p:cNvPr>
          <p:cNvGraphicFramePr>
            <a:graphicFrameLocks noGrp="1"/>
          </p:cNvGraphicFramePr>
          <p:nvPr>
            <p:extLst>
              <p:ext uri="{D42A27DB-BD31-4B8C-83A1-F6EECF244321}">
                <p14:modId xmlns:p14="http://schemas.microsoft.com/office/powerpoint/2010/main" val="2452311493"/>
              </p:ext>
            </p:extLst>
          </p:nvPr>
        </p:nvGraphicFramePr>
        <p:xfrm>
          <a:off x="4348616" y="876013"/>
          <a:ext cx="7748188" cy="2263140"/>
        </p:xfrm>
        <a:graphic>
          <a:graphicData uri="http://schemas.openxmlformats.org/drawingml/2006/table">
            <a:tbl>
              <a:tblPr/>
              <a:tblGrid>
                <a:gridCol w="1807417">
                  <a:extLst>
                    <a:ext uri="{9D8B030D-6E8A-4147-A177-3AD203B41FA5}">
                      <a16:colId xmlns:a16="http://schemas.microsoft.com/office/drawing/2014/main" val="2651394784"/>
                    </a:ext>
                  </a:extLst>
                </a:gridCol>
                <a:gridCol w="592596">
                  <a:extLst>
                    <a:ext uri="{9D8B030D-6E8A-4147-A177-3AD203B41FA5}">
                      <a16:colId xmlns:a16="http://schemas.microsoft.com/office/drawing/2014/main" val="1885209262"/>
                    </a:ext>
                  </a:extLst>
                </a:gridCol>
                <a:gridCol w="577781">
                  <a:extLst>
                    <a:ext uri="{9D8B030D-6E8A-4147-A177-3AD203B41FA5}">
                      <a16:colId xmlns:a16="http://schemas.microsoft.com/office/drawing/2014/main" val="3748666817"/>
                    </a:ext>
                  </a:extLst>
                </a:gridCol>
                <a:gridCol w="918523">
                  <a:extLst>
                    <a:ext uri="{9D8B030D-6E8A-4147-A177-3AD203B41FA5}">
                      <a16:colId xmlns:a16="http://schemas.microsoft.com/office/drawing/2014/main" val="3256468526"/>
                    </a:ext>
                  </a:extLst>
                </a:gridCol>
                <a:gridCol w="962968">
                  <a:extLst>
                    <a:ext uri="{9D8B030D-6E8A-4147-A177-3AD203B41FA5}">
                      <a16:colId xmlns:a16="http://schemas.microsoft.com/office/drawing/2014/main" val="3028848507"/>
                    </a:ext>
                  </a:extLst>
                </a:gridCol>
                <a:gridCol w="918523">
                  <a:extLst>
                    <a:ext uri="{9D8B030D-6E8A-4147-A177-3AD203B41FA5}">
                      <a16:colId xmlns:a16="http://schemas.microsoft.com/office/drawing/2014/main" val="1776948172"/>
                    </a:ext>
                  </a:extLst>
                </a:gridCol>
                <a:gridCol w="607410">
                  <a:extLst>
                    <a:ext uri="{9D8B030D-6E8A-4147-A177-3AD203B41FA5}">
                      <a16:colId xmlns:a16="http://schemas.microsoft.com/office/drawing/2014/main" val="4038810630"/>
                    </a:ext>
                  </a:extLst>
                </a:gridCol>
                <a:gridCol w="681485">
                  <a:extLst>
                    <a:ext uri="{9D8B030D-6E8A-4147-A177-3AD203B41FA5}">
                      <a16:colId xmlns:a16="http://schemas.microsoft.com/office/drawing/2014/main" val="2999491143"/>
                    </a:ext>
                  </a:extLst>
                </a:gridCol>
                <a:gridCol w="681485">
                  <a:extLst>
                    <a:ext uri="{9D8B030D-6E8A-4147-A177-3AD203B41FA5}">
                      <a16:colId xmlns:a16="http://schemas.microsoft.com/office/drawing/2014/main" val="2660254737"/>
                    </a:ext>
                  </a:extLst>
                </a:gridCol>
              </a:tblGrid>
              <a:tr h="617220">
                <a:tc>
                  <a:txBody>
                    <a:bodyPr/>
                    <a:lstStyle/>
                    <a:p>
                      <a:pPr algn="l" fontAlgn="b"/>
                      <a:r>
                        <a:rPr lang="en-IE" sz="900" b="1" i="0" u="none" strike="noStrike" dirty="0">
                          <a:solidFill>
                            <a:srgbClr val="FFFFFF"/>
                          </a:solidFill>
                          <a:effectLst/>
                          <a:latin typeface="Aptos Narrow" panose="020B0004020202020204" pitchFamily="34" charset="0"/>
                        </a:rPr>
                        <a:t>HSE Region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No. Hospitals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Total </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Management &amp; Administration</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Medical &amp; Dental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Health &amp; SocialCare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Nursing</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General Support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r>
                        <a:rPr lang="en-IE" sz="900" b="1" i="0" u="none" strike="noStrike" dirty="0">
                          <a:solidFill>
                            <a:srgbClr val="FFFFFF"/>
                          </a:solidFill>
                          <a:effectLst/>
                          <a:latin typeface="Aptos Narrow" panose="020B0004020202020204" pitchFamily="34" charset="0"/>
                        </a:rPr>
                        <a:t>% Uptake Other Patient &amp; ClientCare</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4213344019"/>
                  </a:ext>
                </a:extLst>
              </a:tr>
              <a:tr h="182880">
                <a:tc>
                  <a:txBody>
                    <a:bodyPr/>
                    <a:lstStyle/>
                    <a:p>
                      <a:pPr algn="l" fontAlgn="b"/>
                      <a:r>
                        <a:rPr lang="en-IE" sz="900" b="0" i="0" u="none" strike="noStrike" dirty="0">
                          <a:solidFill>
                            <a:srgbClr val="000000"/>
                          </a:solidFill>
                          <a:effectLst/>
                          <a:latin typeface="Aptos Narrow" panose="020B0004020202020204" pitchFamily="34" charset="0"/>
                        </a:rPr>
                        <a:t>Dublin and Midlands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59.8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50.5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74.0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74.4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60.6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48.0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38.1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5290759"/>
                  </a:ext>
                </a:extLst>
              </a:tr>
              <a:tr h="182880">
                <a:tc>
                  <a:txBody>
                    <a:bodyPr/>
                    <a:lstStyle/>
                    <a:p>
                      <a:pPr algn="l" fontAlgn="b"/>
                      <a:r>
                        <a:rPr lang="en-GB" sz="900" b="0" i="0" u="none" strike="noStrike" dirty="0">
                          <a:solidFill>
                            <a:srgbClr val="000000"/>
                          </a:solidFill>
                          <a:effectLst/>
                          <a:latin typeface="Aptos Narrow" panose="020B0004020202020204" pitchFamily="34" charset="0"/>
                        </a:rPr>
                        <a:t>Dublin and North East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47.8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57.5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50.5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37.9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68608187"/>
                  </a:ext>
                </a:extLst>
              </a:tr>
              <a:tr h="182880">
                <a:tc>
                  <a:txBody>
                    <a:bodyPr/>
                    <a:lstStyle/>
                    <a:p>
                      <a:pPr algn="l" fontAlgn="b"/>
                      <a:r>
                        <a:rPr lang="en-GB" sz="900" b="0" i="0" u="none" strike="noStrike" dirty="0">
                          <a:solidFill>
                            <a:srgbClr val="000000"/>
                          </a:solidFill>
                          <a:effectLst/>
                          <a:latin typeface="Aptos Narrow" panose="020B0004020202020204" pitchFamily="34" charset="0"/>
                        </a:rPr>
                        <a:t>Dublin and South East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63.0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74.3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88.5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60.9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89187096"/>
                  </a:ext>
                </a:extLst>
              </a:tr>
              <a:tr h="182880">
                <a:tc>
                  <a:txBody>
                    <a:bodyPr/>
                    <a:lstStyle/>
                    <a:p>
                      <a:pPr algn="l" fontAlgn="b"/>
                      <a:r>
                        <a:rPr lang="en-IE" sz="900" b="0" i="0" u="none" strike="noStrike" dirty="0">
                          <a:solidFill>
                            <a:srgbClr val="000000"/>
                          </a:solidFill>
                          <a:effectLst/>
                          <a:latin typeface="Aptos Narrow" panose="020B0004020202020204" pitchFamily="34" charset="0"/>
                        </a:rPr>
                        <a:t>Mid West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61.4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82.5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78.8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63.8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718470531"/>
                  </a:ext>
                </a:extLst>
              </a:tr>
              <a:tr h="182880">
                <a:tc>
                  <a:txBody>
                    <a:bodyPr/>
                    <a:lstStyle/>
                    <a:p>
                      <a:pPr algn="l" fontAlgn="b"/>
                      <a:r>
                        <a:rPr lang="en-IE" sz="900" b="0" i="0" u="none" strike="noStrike" dirty="0">
                          <a:solidFill>
                            <a:srgbClr val="000000"/>
                          </a:solidFill>
                          <a:effectLst/>
                          <a:latin typeface="Aptos Narrow" panose="020B0004020202020204" pitchFamily="34" charset="0"/>
                        </a:rPr>
                        <a:t>South West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46.4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57.4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46.0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32.6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30.5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8301406"/>
                  </a:ext>
                </a:extLst>
              </a:tr>
              <a:tr h="182880">
                <a:tc>
                  <a:txBody>
                    <a:bodyPr/>
                    <a:lstStyle/>
                    <a:p>
                      <a:pPr algn="l" fontAlgn="b"/>
                      <a:r>
                        <a:rPr lang="en-GB" sz="900" b="0" i="0" u="none" strike="noStrike" dirty="0">
                          <a:solidFill>
                            <a:srgbClr val="000000"/>
                          </a:solidFill>
                          <a:effectLst/>
                          <a:latin typeface="Aptos Narrow" panose="020B0004020202020204" pitchFamily="34" charset="0"/>
                        </a:rPr>
                        <a:t>West and North West Hospitals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39.9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27.9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66.1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50.0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37.0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29.4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24.0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61024055"/>
                  </a:ext>
                </a:extLst>
              </a:tr>
              <a:tr h="182880">
                <a:tc>
                  <a:txBody>
                    <a:bodyPr/>
                    <a:lstStyle/>
                    <a:p>
                      <a:pPr algn="l" fontAlgn="b"/>
                      <a:r>
                        <a:rPr lang="en-IE" sz="900" b="0" i="0" u="none" strike="noStrike" dirty="0">
                          <a:solidFill>
                            <a:srgbClr val="000000"/>
                          </a:solidFill>
                          <a:effectLst/>
                          <a:latin typeface="Aptos Narrow" panose="020B0004020202020204" pitchFamily="34" charset="0"/>
                        </a:rPr>
                        <a:t>Outside Regional Areas/Private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000000"/>
                          </a:solidFill>
                          <a:effectLst/>
                          <a:latin typeface="Arial Narrow" panose="020B0606020202030204" pitchFamily="34" charset="0"/>
                          <a:cs typeface="Arial" panose="020B060402020202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dirty="0">
                          <a:solidFill>
                            <a:srgbClr val="C00000"/>
                          </a:solidFill>
                          <a:effectLst/>
                          <a:latin typeface="Calibri" panose="020F0502020204030204" pitchFamily="34" charset="0"/>
                        </a:rPr>
                        <a:t>37.1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39.1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45.6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41.9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38.2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26.8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0" i="0" u="none" strike="noStrike">
                          <a:solidFill>
                            <a:srgbClr val="C00000"/>
                          </a:solidFill>
                          <a:effectLst/>
                          <a:latin typeface="Calibri" panose="020F0502020204030204" pitchFamily="34" charset="0"/>
                        </a:rPr>
                        <a:t>24.0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341561763"/>
                  </a:ext>
                </a:extLst>
              </a:tr>
              <a:tr h="182880">
                <a:tc>
                  <a:txBody>
                    <a:bodyPr/>
                    <a:lstStyle/>
                    <a:p>
                      <a:pPr algn="l" fontAlgn="b"/>
                      <a:r>
                        <a:rPr lang="en-IE" sz="900" b="1" i="0" u="none" strike="noStrike" dirty="0">
                          <a:solidFill>
                            <a:srgbClr val="000000"/>
                          </a:solidFill>
                          <a:effectLst/>
                          <a:latin typeface="Aptos Narrow" panose="020B0004020202020204" pitchFamily="34" charset="0"/>
                        </a:rPr>
                        <a:t>Total excl private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000000"/>
                          </a:solidFill>
                          <a:effectLst/>
                          <a:latin typeface="Arial Narrow" panose="020B0606020202030204" pitchFamily="34" charset="0"/>
                          <a:cs typeface="Arial" panose="020B0604020202020204" pitchFamily="34" charset="0"/>
                        </a:rPr>
                        <a:t>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53.0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44.8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67.3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67.7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52.2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42.9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900" b="1" i="0" u="none" strike="noStrike" dirty="0">
                          <a:solidFill>
                            <a:srgbClr val="C00000"/>
                          </a:solidFill>
                          <a:effectLst/>
                          <a:latin typeface="Calibri" panose="020F0502020204030204" pitchFamily="34" charset="0"/>
                        </a:rPr>
                        <a:t>34.7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02892653"/>
                  </a:ext>
                </a:extLst>
              </a:tr>
              <a:tr h="182880">
                <a:tc>
                  <a:txBody>
                    <a:bodyPr/>
                    <a:lstStyle/>
                    <a:p>
                      <a:pPr algn="l" fontAlgn="b"/>
                      <a:r>
                        <a:rPr lang="en-IE" sz="900" b="0" i="1" u="none" strike="noStrike" dirty="0">
                          <a:solidFill>
                            <a:srgbClr val="000000"/>
                          </a:solidFill>
                          <a:effectLst/>
                          <a:latin typeface="Aptos Narrow" panose="020B0004020202020204" pitchFamily="34" charset="0"/>
                        </a:rPr>
                        <a:t>Total incl private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000000"/>
                          </a:solidFill>
                          <a:effectLst/>
                          <a:latin typeface="Arial Narrow" panose="020B0606020202030204" pitchFamily="34" charset="0"/>
                          <a:cs typeface="Arial" panose="020B0604020202020204" pitchFamily="34" charset="0"/>
                        </a:rPr>
                        <a:t>59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51.7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44.2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66.4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65.0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51.1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40.9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900" b="0" i="1" u="none" strike="noStrike" dirty="0">
                          <a:solidFill>
                            <a:srgbClr val="C00000"/>
                          </a:solidFill>
                          <a:effectLst/>
                          <a:latin typeface="Calibri" panose="020F0502020204030204" pitchFamily="34" charset="0"/>
                        </a:rPr>
                        <a:t>34.1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175937"/>
                  </a:ext>
                </a:extLst>
              </a:tr>
            </a:tbl>
          </a:graphicData>
        </a:graphic>
      </p:graphicFrame>
      <p:sp>
        <p:nvSpPr>
          <p:cNvPr id="5" name="TextBox 4">
            <a:extLst>
              <a:ext uri="{FF2B5EF4-FFF2-40B4-BE49-F238E27FC236}">
                <a16:creationId xmlns:a16="http://schemas.microsoft.com/office/drawing/2014/main" id="{E7C744BF-A238-FF78-94A7-49D6917BDB51}"/>
              </a:ext>
            </a:extLst>
          </p:cNvPr>
          <p:cNvSpPr txBox="1"/>
          <p:nvPr/>
        </p:nvSpPr>
        <p:spPr>
          <a:xfrm>
            <a:off x="94505" y="803128"/>
            <a:ext cx="3989975" cy="37856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6294FCCB-CAEE-9AA6-1E5E-C8554F7A35A5}"/>
              </a:ext>
            </a:extLst>
          </p:cNvPr>
          <p:cNvSpPr txBox="1"/>
          <p:nvPr/>
        </p:nvSpPr>
        <p:spPr>
          <a:xfrm>
            <a:off x="4180417" y="6473390"/>
            <a:ext cx="7900221" cy="400110"/>
          </a:xfrm>
          <a:prstGeom prst="rect">
            <a:avLst/>
          </a:prstGeom>
          <a:noFill/>
        </p:spPr>
        <p:txBody>
          <a:bodyPr wrap="square">
            <a:spAutoFit/>
          </a:bodyPr>
          <a:lstStyle/>
          <a:p>
            <a:r>
              <a:rPr lang="en-IE" sz="1000" dirty="0">
                <a:latin typeface="Calibri" panose="020F0502020204030204" pitchFamily="34" charset="0"/>
                <a:ea typeface="Calibri" panose="020F0502020204030204" pitchFamily="34" charset="0"/>
              </a:rPr>
              <a:t>*No influenza vaccine uptake data was reported for HCWs based at the </a:t>
            </a:r>
            <a:r>
              <a:rPr lang="en-GB" sz="1000" dirty="0">
                <a:latin typeface="Calibri" panose="020F0502020204030204" pitchFamily="34" charset="0"/>
                <a:ea typeface="Calibri" panose="020F0502020204030204" pitchFamily="34" charset="0"/>
              </a:rPr>
              <a:t>National Children's Hospital Ireland (NCHI) (which has not yet opened) as they were vaccinated in Children's Health Ireland Hospital at Crumlin</a:t>
            </a:r>
          </a:p>
        </p:txBody>
      </p:sp>
      <p:sp>
        <p:nvSpPr>
          <p:cNvPr id="6" name="TextBox 5">
            <a:extLst>
              <a:ext uri="{FF2B5EF4-FFF2-40B4-BE49-F238E27FC236}">
                <a16:creationId xmlns:a16="http://schemas.microsoft.com/office/drawing/2014/main" id="{F95113FA-AEFF-C1F0-40DA-70078FFA028B}"/>
              </a:ext>
            </a:extLst>
          </p:cNvPr>
          <p:cNvSpPr txBox="1"/>
          <p:nvPr/>
        </p:nvSpPr>
        <p:spPr>
          <a:xfrm>
            <a:off x="94506" y="5797941"/>
            <a:ext cx="3490667" cy="82343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Note: Outside regional areas refers to private hospitals outside of HSE administration regions</a:t>
            </a:r>
          </a:p>
        </p:txBody>
      </p:sp>
    </p:spTree>
    <p:extLst>
      <p:ext uri="{BB962C8B-B14F-4D97-AF65-F5344CB8AC3E}">
        <p14:creationId xmlns:p14="http://schemas.microsoft.com/office/powerpoint/2010/main" val="383320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316EA-FC64-E85E-C5C6-27E3242545E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581D6D-30B4-4F25-C8D3-333DCEE0B4C1}"/>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1777EF38-4F43-1B0D-9787-3A10896F791C}"/>
              </a:ext>
            </a:extLst>
          </p:cNvPr>
          <p:cNvSpPr txBox="1">
            <a:spLocks/>
          </p:cNvSpPr>
          <p:nvPr/>
        </p:nvSpPr>
        <p:spPr>
          <a:xfrm>
            <a:off x="1614479" y="188382"/>
            <a:ext cx="2395544" cy="609015"/>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4 of 8</a:t>
            </a:r>
          </a:p>
        </p:txBody>
      </p:sp>
      <p:cxnSp>
        <p:nvCxnSpPr>
          <p:cNvPr id="14" name="Straight Connector 13">
            <a:extLst>
              <a:ext uri="{FF2B5EF4-FFF2-40B4-BE49-F238E27FC236}">
                <a16:creationId xmlns:a16="http://schemas.microsoft.com/office/drawing/2014/main" id="{0F31DB09-ABF8-EF33-8F2C-55E330B7BAF0}"/>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F06CCBC4-4167-7947-7EEB-E82467CC5B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BCE0C08A-25DF-A142-C7AB-98665B8757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606D0A04-78BD-7778-C23E-EE8FBF533542}"/>
              </a:ext>
            </a:extLst>
          </p:cNvPr>
          <p:cNvSpPr txBox="1"/>
          <p:nvPr/>
        </p:nvSpPr>
        <p:spPr>
          <a:xfrm>
            <a:off x="94505" y="2176101"/>
            <a:ext cx="3989979" cy="107119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No HSE region had a seasonal influenza vaccine uptake that was significantly different from the total uptake reported for all hospitals (Figure 3).</a:t>
            </a:r>
          </a:p>
        </p:txBody>
      </p:sp>
      <p:sp>
        <p:nvSpPr>
          <p:cNvPr id="25" name="TextBox 24">
            <a:extLst>
              <a:ext uri="{FF2B5EF4-FFF2-40B4-BE49-F238E27FC236}">
                <a16:creationId xmlns:a16="http://schemas.microsoft.com/office/drawing/2014/main" id="{ACD3C50C-2416-6015-CD56-88CB5FDAB60D}"/>
              </a:ext>
            </a:extLst>
          </p:cNvPr>
          <p:cNvSpPr txBox="1"/>
          <p:nvPr/>
        </p:nvSpPr>
        <p:spPr>
          <a:xfrm>
            <a:off x="728648" y="1199078"/>
            <a:ext cx="3182715" cy="971292"/>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HSE region-The overall picture</a:t>
            </a:r>
          </a:p>
        </p:txBody>
      </p:sp>
      <p:pic>
        <p:nvPicPr>
          <p:cNvPr id="26" name="Picture 25">
            <a:extLst>
              <a:ext uri="{FF2B5EF4-FFF2-40B4-BE49-F238E27FC236}">
                <a16:creationId xmlns:a16="http://schemas.microsoft.com/office/drawing/2014/main" id="{3252A84E-99A3-E3DA-52B8-E66E57F6670B}"/>
              </a:ext>
            </a:extLst>
          </p:cNvPr>
          <p:cNvPicPr>
            <a:picLocks noChangeAspect="1"/>
          </p:cNvPicPr>
          <p:nvPr/>
        </p:nvPicPr>
        <p:blipFill rotWithShape="1">
          <a:blip r:embed="rId5"/>
          <a:srcRect l="19780" t="6048" r="17478" b="12714"/>
          <a:stretch/>
        </p:blipFill>
        <p:spPr>
          <a:xfrm>
            <a:off x="203860" y="1367169"/>
            <a:ext cx="477157" cy="660583"/>
          </a:xfrm>
          <a:prstGeom prst="rect">
            <a:avLst/>
          </a:prstGeom>
        </p:spPr>
      </p:pic>
      <p:sp>
        <p:nvSpPr>
          <p:cNvPr id="31" name="TextBox 30">
            <a:extLst>
              <a:ext uri="{FF2B5EF4-FFF2-40B4-BE49-F238E27FC236}">
                <a16:creationId xmlns:a16="http://schemas.microsoft.com/office/drawing/2014/main" id="{8A3C4A54-D2E2-A820-1A17-1EB5FDBFF2E5}"/>
              </a:ext>
            </a:extLst>
          </p:cNvPr>
          <p:cNvSpPr txBox="1"/>
          <p:nvPr/>
        </p:nvSpPr>
        <p:spPr>
          <a:xfrm>
            <a:off x="4348616" y="69683"/>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Figure 3. Uptake among hospital–based HCWs for the seaso</a:t>
            </a:r>
            <a:r>
              <a:rPr lang="en-IE" sz="1400" b="1" dirty="0">
                <a:solidFill>
                  <a:srgbClr val="BA1F46"/>
                </a:solidFill>
                <a:latin typeface="Calibri" panose="020F0502020204030204" pitchFamily="34" charset="0"/>
                <a:ea typeface="Calibri" panose="020F0502020204030204" pitchFamily="34" charset="0"/>
              </a:rPr>
              <a:t>nal influenza vaccine by HSE region, 2025-2026 season, with 95% CIs</a:t>
            </a:r>
          </a:p>
        </p:txBody>
      </p:sp>
      <p:sp>
        <p:nvSpPr>
          <p:cNvPr id="3" name="TextBox 2">
            <a:extLst>
              <a:ext uri="{FF2B5EF4-FFF2-40B4-BE49-F238E27FC236}">
                <a16:creationId xmlns:a16="http://schemas.microsoft.com/office/drawing/2014/main" id="{D3C0944A-E8D4-AC67-D4AA-3C333D1A26BE}"/>
              </a:ext>
            </a:extLst>
          </p:cNvPr>
          <p:cNvSpPr txBox="1"/>
          <p:nvPr/>
        </p:nvSpPr>
        <p:spPr>
          <a:xfrm>
            <a:off x="94505" y="803128"/>
            <a:ext cx="3989975" cy="37856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901E71B-D960-5CC1-E1AB-DE182524641A}"/>
              </a:ext>
            </a:extLst>
          </p:cNvPr>
          <p:cNvSpPr txBox="1"/>
          <p:nvPr/>
        </p:nvSpPr>
        <p:spPr>
          <a:xfrm>
            <a:off x="94506" y="5797941"/>
            <a:ext cx="3490667" cy="82343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Note: Outside regional areas refers to private hospitals outside of HSE administration regions</a:t>
            </a:r>
          </a:p>
        </p:txBody>
      </p:sp>
      <p:pic>
        <p:nvPicPr>
          <p:cNvPr id="7" name="Picture 6">
            <a:extLst>
              <a:ext uri="{FF2B5EF4-FFF2-40B4-BE49-F238E27FC236}">
                <a16:creationId xmlns:a16="http://schemas.microsoft.com/office/drawing/2014/main" id="{F687284E-DF19-F568-C6D5-C378919A81AE}"/>
              </a:ext>
            </a:extLst>
          </p:cNvPr>
          <p:cNvPicPr>
            <a:picLocks noChangeAspect="1"/>
          </p:cNvPicPr>
          <p:nvPr/>
        </p:nvPicPr>
        <p:blipFill>
          <a:blip r:embed="rId6"/>
          <a:stretch>
            <a:fillRect/>
          </a:stretch>
        </p:blipFill>
        <p:spPr>
          <a:xfrm>
            <a:off x="4385704" y="707775"/>
            <a:ext cx="7662672" cy="5718048"/>
          </a:xfrm>
          <a:prstGeom prst="rect">
            <a:avLst/>
          </a:prstGeom>
        </p:spPr>
      </p:pic>
    </p:spTree>
    <p:extLst>
      <p:ext uri="{BB962C8B-B14F-4D97-AF65-F5344CB8AC3E}">
        <p14:creationId xmlns:p14="http://schemas.microsoft.com/office/powerpoint/2010/main" val="15841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5589"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16A34265-C2B4-8308-7B92-A99A271C8919}"/>
              </a:ext>
            </a:extLst>
          </p:cNvPr>
          <p:cNvSpPr txBox="1"/>
          <p:nvPr/>
        </p:nvSpPr>
        <p:spPr>
          <a:xfrm>
            <a:off x="-1427" y="2409369"/>
            <a:ext cx="3989979" cy="107119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An upward seasonal trend in seasonal influenza vaccine uptake is evident across all HSE regions since the 2024-2025 season (Figures 4a-4f).</a:t>
            </a:r>
          </a:p>
        </p:txBody>
      </p:sp>
      <p:sp>
        <p:nvSpPr>
          <p:cNvPr id="4" name="TextBox 3">
            <a:extLst>
              <a:ext uri="{FF2B5EF4-FFF2-40B4-BE49-F238E27FC236}">
                <a16:creationId xmlns:a16="http://schemas.microsoft.com/office/drawing/2014/main" id="{8895B4B9-EF29-CB59-38AF-E9DEF39E6B22}"/>
              </a:ext>
            </a:extLst>
          </p:cNvPr>
          <p:cNvSpPr txBox="1"/>
          <p:nvPr/>
        </p:nvSpPr>
        <p:spPr>
          <a:xfrm>
            <a:off x="862269" y="1147445"/>
            <a:ext cx="3006597"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HSE region-</a:t>
            </a:r>
            <a:r>
              <a:rPr lang="en-IE" b="1" kern="100" dirty="0">
                <a:solidFill>
                  <a:schemeClr val="bg1"/>
                </a:solidFill>
                <a:latin typeface="Aptos" panose="020B0004020202020204" pitchFamily="34" charset="0"/>
                <a:cs typeface="Times New Roman" panose="02020603050405020304" pitchFamily="18" charset="0"/>
              </a:rPr>
              <a:t>S</a:t>
            </a:r>
            <a:r>
              <a:rPr lang="en-IE" sz="1800" b="1" kern="100" dirty="0">
                <a:solidFill>
                  <a:schemeClr val="bg1"/>
                </a:solidFill>
                <a:latin typeface="Aptos" panose="020B0004020202020204" pitchFamily="34" charset="0"/>
                <a:cs typeface="Times New Roman" panose="02020603050405020304" pitchFamily="18" charset="0"/>
              </a:rPr>
              <a:t>easonal Trends, 2011-2012 to 2025-2026</a:t>
            </a:r>
          </a:p>
        </p:txBody>
      </p:sp>
      <p:sp>
        <p:nvSpPr>
          <p:cNvPr id="6" name="TextBox 5">
            <a:extLst>
              <a:ext uri="{FF2B5EF4-FFF2-40B4-BE49-F238E27FC236}">
                <a16:creationId xmlns:a16="http://schemas.microsoft.com/office/drawing/2014/main" id="{FD1E1670-209C-448D-BD9E-CD9F590694FA}"/>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Figures 4a-4f. Percentage uptake of seasonal influenza vaccine among HCWs by HSE region and season, 2011-2012 to 2025-202</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43532EF-5827-CB23-539D-FBFB6F978F91}"/>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5 of 8</a:t>
            </a:r>
          </a:p>
        </p:txBody>
      </p:sp>
      <p:pic>
        <p:nvPicPr>
          <p:cNvPr id="9" name="Graphic 8" descr="Immunity outline">
            <a:extLst>
              <a:ext uri="{FF2B5EF4-FFF2-40B4-BE49-F238E27FC236}">
                <a16:creationId xmlns:a16="http://schemas.microsoft.com/office/drawing/2014/main" id="{53BC1263-727F-4795-0F04-AA2F325484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5296" y="1296019"/>
            <a:ext cx="528596" cy="528596"/>
          </a:xfrm>
          <a:prstGeom prst="rect">
            <a:avLst/>
          </a:prstGeom>
        </p:spPr>
      </p:pic>
      <p:sp>
        <p:nvSpPr>
          <p:cNvPr id="10" name="TextBox 9">
            <a:extLst>
              <a:ext uri="{FF2B5EF4-FFF2-40B4-BE49-F238E27FC236}">
                <a16:creationId xmlns:a16="http://schemas.microsoft.com/office/drawing/2014/main" id="{3F84A667-1DB2-95A9-48B5-64D47F6CA12D}"/>
              </a:ext>
            </a:extLst>
          </p:cNvPr>
          <p:cNvSpPr txBox="1"/>
          <p:nvPr/>
        </p:nvSpPr>
        <p:spPr>
          <a:xfrm>
            <a:off x="94505" y="803128"/>
            <a:ext cx="3989975" cy="37856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pic>
        <p:nvPicPr>
          <p:cNvPr id="22" name="Picture 21">
            <a:extLst>
              <a:ext uri="{FF2B5EF4-FFF2-40B4-BE49-F238E27FC236}">
                <a16:creationId xmlns:a16="http://schemas.microsoft.com/office/drawing/2014/main" id="{EFE90B31-F4B9-C8AE-D296-EFDAE783DDC7}"/>
              </a:ext>
            </a:extLst>
          </p:cNvPr>
          <p:cNvPicPr>
            <a:picLocks noChangeAspect="1"/>
          </p:cNvPicPr>
          <p:nvPr/>
        </p:nvPicPr>
        <p:blipFill>
          <a:blip r:embed="rId6"/>
          <a:stretch>
            <a:fillRect/>
          </a:stretch>
        </p:blipFill>
        <p:spPr>
          <a:xfrm>
            <a:off x="4212785" y="624963"/>
            <a:ext cx="7772400" cy="6190488"/>
          </a:xfrm>
          <a:prstGeom prst="rect">
            <a:avLst/>
          </a:prstGeom>
        </p:spPr>
      </p:pic>
    </p:spTree>
    <p:extLst>
      <p:ext uri="{BB962C8B-B14F-4D97-AF65-F5344CB8AC3E}">
        <p14:creationId xmlns:p14="http://schemas.microsoft.com/office/powerpoint/2010/main" val="102418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C157-FEE0-817A-FBA2-A93214E345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33F20D-2B38-8C75-41B3-9C4783FD0C94}"/>
              </a:ext>
            </a:extLst>
          </p:cNvPr>
          <p:cNvSpPr/>
          <p:nvPr/>
        </p:nvSpPr>
        <p:spPr>
          <a:xfrm>
            <a:off x="-1427" y="0"/>
            <a:ext cx="3695241"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11D3F549-0C75-199F-4534-430C3266CD42}"/>
              </a:ext>
            </a:extLst>
          </p:cNvPr>
          <p:cNvSpPr txBox="1">
            <a:spLocks/>
          </p:cNvSpPr>
          <p:nvPr/>
        </p:nvSpPr>
        <p:spPr>
          <a:xfrm>
            <a:off x="1614479" y="188382"/>
            <a:ext cx="2049920" cy="606677"/>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6 of 8</a:t>
            </a:r>
          </a:p>
        </p:txBody>
      </p:sp>
      <p:cxnSp>
        <p:nvCxnSpPr>
          <p:cNvPr id="14" name="Straight Connector 13">
            <a:extLst>
              <a:ext uri="{FF2B5EF4-FFF2-40B4-BE49-F238E27FC236}">
                <a16:creationId xmlns:a16="http://schemas.microsoft.com/office/drawing/2014/main" id="{89075C71-AB91-86CD-D772-EB02D74D5967}"/>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062F579A-E4B0-D806-A1AE-A7FA8AC028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FD60E22A-03C6-F2D0-A1AF-00A513E6A0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B0F30FDD-9D22-B1C1-6342-82C023DCE698}"/>
              </a:ext>
            </a:extLst>
          </p:cNvPr>
          <p:cNvSpPr txBox="1"/>
          <p:nvPr/>
        </p:nvSpPr>
        <p:spPr>
          <a:xfrm>
            <a:off x="100859" y="2568513"/>
            <a:ext cx="3490667" cy="3053272"/>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Across all categories of staff, uptake was highest in the Dublin and South East and Mid West regions  (Figures 5a-5f) .</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Apart from the South West region, uptake was highest among medical and dental staff (see graph left in top-right hand corner) .</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Uptake was lowest among other patient and client care staff in the West and North West  region (see graph left in bottom-right hand corner) .</a:t>
            </a:r>
          </a:p>
          <a:p>
            <a:pPr marL="171450" indent="-171450">
              <a:lnSpc>
                <a:spcPct val="115000"/>
              </a:lnSpc>
              <a:buFont typeface="Arial" panose="020B0604020202020204" pitchFamily="34" charset="0"/>
              <a:buChar char="•"/>
            </a:pPr>
            <a:endParaRPr lang="en-GB" sz="1400" dirty="0">
              <a:solidFill>
                <a:schemeClr val="bg1"/>
              </a:solidFill>
              <a:latin typeface="Aptos" panose="020B0004020202020204" pitchFamily="34" charset="0"/>
            </a:endParaRPr>
          </a:p>
        </p:txBody>
      </p:sp>
      <p:sp>
        <p:nvSpPr>
          <p:cNvPr id="25" name="TextBox 24">
            <a:extLst>
              <a:ext uri="{FF2B5EF4-FFF2-40B4-BE49-F238E27FC236}">
                <a16:creationId xmlns:a16="http://schemas.microsoft.com/office/drawing/2014/main" id="{3F3CF4C3-58F0-DD4B-126F-D9032119725F}"/>
              </a:ext>
            </a:extLst>
          </p:cNvPr>
          <p:cNvSpPr txBox="1"/>
          <p:nvPr/>
        </p:nvSpPr>
        <p:spPr>
          <a:xfrm>
            <a:off x="787020" y="1389457"/>
            <a:ext cx="2950252"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different categories of staff and HSE region</a:t>
            </a:r>
          </a:p>
        </p:txBody>
      </p:sp>
      <p:pic>
        <p:nvPicPr>
          <p:cNvPr id="26" name="Picture 25">
            <a:extLst>
              <a:ext uri="{FF2B5EF4-FFF2-40B4-BE49-F238E27FC236}">
                <a16:creationId xmlns:a16="http://schemas.microsoft.com/office/drawing/2014/main" id="{DE568FE2-DBDD-112A-ED14-7F94F12302C5}"/>
              </a:ext>
            </a:extLst>
          </p:cNvPr>
          <p:cNvPicPr>
            <a:picLocks noChangeAspect="1"/>
          </p:cNvPicPr>
          <p:nvPr/>
        </p:nvPicPr>
        <p:blipFill rotWithShape="1">
          <a:blip r:embed="rId5"/>
          <a:srcRect l="19780" t="6048" r="17478" b="12714"/>
          <a:stretch/>
        </p:blipFill>
        <p:spPr>
          <a:xfrm>
            <a:off x="202185" y="1557756"/>
            <a:ext cx="477157" cy="660583"/>
          </a:xfrm>
          <a:prstGeom prst="rect">
            <a:avLst/>
          </a:prstGeom>
        </p:spPr>
      </p:pic>
      <p:sp>
        <p:nvSpPr>
          <p:cNvPr id="31" name="TextBox 30">
            <a:extLst>
              <a:ext uri="{FF2B5EF4-FFF2-40B4-BE49-F238E27FC236}">
                <a16:creationId xmlns:a16="http://schemas.microsoft.com/office/drawing/2014/main" id="{9E8B8D1C-0093-AC81-9A59-C9788396A0C9}"/>
              </a:ext>
            </a:extLst>
          </p:cNvPr>
          <p:cNvSpPr txBox="1"/>
          <p:nvPr/>
        </p:nvSpPr>
        <p:spPr>
          <a:xfrm>
            <a:off x="3693814" y="69683"/>
            <a:ext cx="8498186" cy="276999"/>
          </a:xfrm>
          <a:prstGeom prst="rect">
            <a:avLst/>
          </a:prstGeom>
          <a:noFill/>
        </p:spPr>
        <p:txBody>
          <a:bodyPr wrap="square">
            <a:spAutoFit/>
          </a:bodyPr>
          <a:lstStyle/>
          <a:p>
            <a:r>
              <a:rPr lang="en-IE" sz="1200" b="1" dirty="0">
                <a:solidFill>
                  <a:srgbClr val="BA1F46"/>
                </a:solidFill>
                <a:effectLst/>
                <a:latin typeface="Calibri" panose="020F0502020204030204" pitchFamily="34" charset="0"/>
                <a:ea typeface="Calibri" panose="020F0502020204030204" pitchFamily="34" charset="0"/>
              </a:rPr>
              <a:t>Figures 5a-5f. Uptake among hospital–based HCWs for the seaso</a:t>
            </a:r>
            <a:r>
              <a:rPr lang="en-IE" sz="1200" b="1" dirty="0">
                <a:solidFill>
                  <a:srgbClr val="BA1F46"/>
                </a:solidFill>
                <a:latin typeface="Calibri" panose="020F0502020204030204" pitchFamily="34" charset="0"/>
                <a:ea typeface="Calibri" panose="020F0502020204030204" pitchFamily="34" charset="0"/>
              </a:rPr>
              <a:t>nal influenza vaccine by HSE region, and staff type, </a:t>
            </a:r>
            <a:r>
              <a:rPr lang="en-IE" sz="1200" b="1" dirty="0">
                <a:solidFill>
                  <a:srgbClr val="C00000"/>
                </a:solidFill>
                <a:latin typeface="Calibri" panose="020F0502020204030204" pitchFamily="34" charset="0"/>
                <a:ea typeface="Calibri" panose="020F0502020204030204" pitchFamily="34" charset="0"/>
              </a:rPr>
              <a:t>2025-2026</a:t>
            </a:r>
          </a:p>
        </p:txBody>
      </p:sp>
      <p:sp>
        <p:nvSpPr>
          <p:cNvPr id="4" name="TextBox 3">
            <a:extLst>
              <a:ext uri="{FF2B5EF4-FFF2-40B4-BE49-F238E27FC236}">
                <a16:creationId xmlns:a16="http://schemas.microsoft.com/office/drawing/2014/main" id="{901EE331-DE2A-BE12-EE87-A5828D1E6268}"/>
              </a:ext>
            </a:extLst>
          </p:cNvPr>
          <p:cNvSpPr txBox="1"/>
          <p:nvPr/>
        </p:nvSpPr>
        <p:spPr>
          <a:xfrm>
            <a:off x="94506" y="803128"/>
            <a:ext cx="3569894" cy="674928"/>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7AFCD20-D212-54DF-9720-B2B154C58179}"/>
              </a:ext>
            </a:extLst>
          </p:cNvPr>
          <p:cNvSpPr txBox="1"/>
          <p:nvPr/>
        </p:nvSpPr>
        <p:spPr>
          <a:xfrm>
            <a:off x="94506" y="5797941"/>
            <a:ext cx="3490667" cy="823431"/>
          </a:xfrm>
          <a:prstGeom prst="rect">
            <a:avLst/>
          </a:prstGeom>
          <a:noFill/>
        </p:spPr>
        <p:txBody>
          <a:bodyPr wrap="square">
            <a:spAutoFit/>
          </a:bodyPr>
          <a:lstStyle/>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Note: Outside regional areas refers to private hospitals outside of HSE administration regions</a:t>
            </a:r>
          </a:p>
        </p:txBody>
      </p:sp>
      <p:pic>
        <p:nvPicPr>
          <p:cNvPr id="9" name="Picture 8">
            <a:extLst>
              <a:ext uri="{FF2B5EF4-FFF2-40B4-BE49-F238E27FC236}">
                <a16:creationId xmlns:a16="http://schemas.microsoft.com/office/drawing/2014/main" id="{1DAA7C1B-DEE3-8E1E-B5A4-A8D3364C823E}"/>
              </a:ext>
            </a:extLst>
          </p:cNvPr>
          <p:cNvPicPr>
            <a:picLocks noChangeAspect="1"/>
          </p:cNvPicPr>
          <p:nvPr/>
        </p:nvPicPr>
        <p:blipFill>
          <a:blip r:embed="rId6"/>
          <a:stretch>
            <a:fillRect/>
          </a:stretch>
        </p:blipFill>
        <p:spPr>
          <a:xfrm>
            <a:off x="3693812" y="238176"/>
            <a:ext cx="8439912" cy="6650736"/>
          </a:xfrm>
          <a:prstGeom prst="rect">
            <a:avLst/>
          </a:prstGeom>
        </p:spPr>
      </p:pic>
    </p:spTree>
    <p:extLst>
      <p:ext uri="{BB962C8B-B14F-4D97-AF65-F5344CB8AC3E}">
        <p14:creationId xmlns:p14="http://schemas.microsoft.com/office/powerpoint/2010/main" val="92302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A6557-9A8F-DD91-0C71-28F97B1E128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0F6F47-A1DB-451D-6AD9-6F12E32C4F2B}"/>
              </a:ext>
            </a:extLst>
          </p:cNvPr>
          <p:cNvSpPr/>
          <p:nvPr/>
        </p:nvSpPr>
        <p:spPr>
          <a:xfrm>
            <a:off x="46204" y="7292"/>
            <a:ext cx="4181844" cy="6857999"/>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E0DBA25E-E6E3-E150-3DE3-D8A39F7E4BBB}"/>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4624E56-5A6E-2CAF-EAF5-68A945C958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1717D16C-F091-7ED2-7852-49A2885C6C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C1FF8663-DC25-A534-FE77-3AF898FCC6A4}"/>
              </a:ext>
            </a:extLst>
          </p:cNvPr>
          <p:cNvSpPr txBox="1"/>
          <p:nvPr/>
        </p:nvSpPr>
        <p:spPr>
          <a:xfrm>
            <a:off x="89849" y="2304800"/>
            <a:ext cx="3989979" cy="3385542"/>
          </a:xfrm>
          <a:prstGeom prst="rect">
            <a:avLst/>
          </a:prstGeom>
          <a:noFill/>
        </p:spPr>
        <p:txBody>
          <a:bodyPr wrap="square">
            <a:spAutoFit/>
          </a:bodyPr>
          <a:lstStyle/>
          <a:p>
            <a:pPr marL="171450" indent="-171450">
              <a:buFont typeface="Arial" panose="020B0604020202020204" pitchFamily="34" charset="0"/>
              <a:buChar char="•"/>
            </a:pPr>
            <a:r>
              <a:rPr lang="en-GB" sz="1400" dirty="0">
                <a:solidFill>
                  <a:schemeClr val="bg1"/>
                </a:solidFill>
              </a:rPr>
              <a:t>A funnel chart was applied to  the influenza vaccine uptake among HCWs in  the participating acute hospitals to identify  the true performance outliers by accounting for differences in hospital size (sample size variation).</a:t>
            </a:r>
          </a:p>
          <a:p>
            <a:pPr marL="171450" indent="-171450">
              <a:buFont typeface="Arial" panose="020B0604020202020204" pitchFamily="34" charset="0"/>
              <a:buChar char="•"/>
            </a:pPr>
            <a:r>
              <a:rPr lang="en-GB" sz="1400" dirty="0">
                <a:solidFill>
                  <a:schemeClr val="bg1"/>
                </a:solidFill>
              </a:rPr>
              <a:t>One hospital, University Hospital Waterford, reported a seasonal influenza vaccine uptake of 78.1% that was significantly above the overall uptake for all hospitals (public and private) of 51.7% (indicated in </a:t>
            </a:r>
            <a:r>
              <a:rPr lang="en-GB" sz="1400">
                <a:solidFill>
                  <a:schemeClr val="bg1"/>
                </a:solidFill>
              </a:rPr>
              <a:t>the graph).</a:t>
            </a:r>
            <a:endParaRPr lang="en-GB" sz="1400" dirty="0">
              <a:solidFill>
                <a:schemeClr val="bg1"/>
              </a:solidFill>
            </a:endParaRPr>
          </a:p>
          <a:p>
            <a:pPr marL="171450" indent="-171450">
              <a:buFont typeface="Arial" panose="020B0604020202020204" pitchFamily="34" charset="0"/>
              <a:buChar char="•"/>
            </a:pPr>
            <a:r>
              <a:rPr lang="en-GB" sz="1400" dirty="0">
                <a:solidFill>
                  <a:schemeClr val="bg1"/>
                </a:solidFill>
              </a:rPr>
              <a:t>No hospital had a significantly below this uptake level (Figure 6).</a:t>
            </a:r>
          </a:p>
          <a:p>
            <a:endParaRPr lang="en-GB" sz="1200" dirty="0">
              <a:solidFill>
                <a:schemeClr val="bg1"/>
              </a:solidFill>
            </a:endParaRPr>
          </a:p>
          <a:p>
            <a:pPr marL="171450" indent="-171450">
              <a:buFont typeface="Arial" panose="020B0604020202020204" pitchFamily="34" charset="0"/>
              <a:buChar char="•"/>
            </a:pPr>
            <a:r>
              <a:rPr lang="en-GB" sz="1000" dirty="0">
                <a:solidFill>
                  <a:schemeClr val="bg1"/>
                </a:solidFill>
              </a:rPr>
              <a:t>See  supplementary notes on slide #22 for explanatory notes about P prime funnel charts</a:t>
            </a:r>
            <a:endParaRPr lang="en-IE" sz="1000" dirty="0">
              <a:solidFill>
                <a:schemeClr val="bg1"/>
              </a:solidFill>
            </a:endParaRPr>
          </a:p>
        </p:txBody>
      </p:sp>
      <p:sp>
        <p:nvSpPr>
          <p:cNvPr id="4" name="TextBox 3">
            <a:extLst>
              <a:ext uri="{FF2B5EF4-FFF2-40B4-BE49-F238E27FC236}">
                <a16:creationId xmlns:a16="http://schemas.microsoft.com/office/drawing/2014/main" id="{6A330906-A519-5B3E-6679-0D860651FDC0}"/>
              </a:ext>
            </a:extLst>
          </p:cNvPr>
          <p:cNvSpPr txBox="1"/>
          <p:nvPr/>
        </p:nvSpPr>
        <p:spPr>
          <a:xfrm>
            <a:off x="722884" y="1271021"/>
            <a:ext cx="2931045" cy="971292"/>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P prime funnel chart of hospital HCW </a:t>
            </a: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a:t>
            </a: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nza</a:t>
            </a:r>
            <a:r>
              <a:rPr lang="en-IE" b="1" kern="100" dirty="0">
                <a:solidFill>
                  <a:srgbClr val="00B050"/>
                </a:solidFill>
                <a:latin typeface="Aptos" panose="020B0004020202020204" pitchFamily="34" charset="0"/>
                <a:cs typeface="Times New Roman" panose="02020603050405020304" pitchFamily="18" charset="0"/>
              </a:rPr>
              <a:t> </a:t>
            </a:r>
            <a:r>
              <a:rPr lang="en-IE" sz="1800" b="1" kern="100" dirty="0">
                <a:solidFill>
                  <a:schemeClr val="bg1"/>
                </a:solidFill>
                <a:latin typeface="Aptos" panose="020B0004020202020204" pitchFamily="34" charset="0"/>
                <a:cs typeface="Times New Roman" panose="02020603050405020304" pitchFamily="18" charset="0"/>
              </a:rPr>
              <a:t>vaccine uptake</a:t>
            </a:r>
          </a:p>
        </p:txBody>
      </p:sp>
      <p:sp>
        <p:nvSpPr>
          <p:cNvPr id="6" name="TextBox 5">
            <a:extLst>
              <a:ext uri="{FF2B5EF4-FFF2-40B4-BE49-F238E27FC236}">
                <a16:creationId xmlns:a16="http://schemas.microsoft.com/office/drawing/2014/main" id="{4AC6BBBF-4F4F-2B80-800F-A45A638BCA6B}"/>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6.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Funnel chart of percentage uptake of seasonal influenza vaccine among HCWs by hospital with mean uptake with 95% confidence limits (CL), 2025-2026 season</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E373974F-40FF-A5FC-CB10-BDEA89FD7911}"/>
              </a:ext>
            </a:extLst>
          </p:cNvPr>
          <p:cNvSpPr txBox="1">
            <a:spLocks/>
          </p:cNvSpPr>
          <p:nvPr/>
        </p:nvSpPr>
        <p:spPr>
          <a:xfrm>
            <a:off x="1614479" y="188382"/>
            <a:ext cx="2395544" cy="614746"/>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7 of 8</a:t>
            </a:r>
          </a:p>
        </p:txBody>
      </p:sp>
      <p:pic>
        <p:nvPicPr>
          <p:cNvPr id="9" name="Graphic 8" descr="Immunity outline">
            <a:extLst>
              <a:ext uri="{FF2B5EF4-FFF2-40B4-BE49-F238E27FC236}">
                <a16:creationId xmlns:a16="http://schemas.microsoft.com/office/drawing/2014/main" id="{989A5D24-902B-2929-97CB-42EE220EC9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5296" y="1296019"/>
            <a:ext cx="528596" cy="528596"/>
          </a:xfrm>
          <a:prstGeom prst="rect">
            <a:avLst/>
          </a:prstGeom>
        </p:spPr>
      </p:pic>
      <p:sp>
        <p:nvSpPr>
          <p:cNvPr id="10" name="TextBox 9">
            <a:extLst>
              <a:ext uri="{FF2B5EF4-FFF2-40B4-BE49-F238E27FC236}">
                <a16:creationId xmlns:a16="http://schemas.microsoft.com/office/drawing/2014/main" id="{A4A617C8-3F1B-A57A-BCAC-40FC33ECAD82}"/>
              </a:ext>
            </a:extLst>
          </p:cNvPr>
          <p:cNvSpPr txBox="1"/>
          <p:nvPr/>
        </p:nvSpPr>
        <p:spPr>
          <a:xfrm>
            <a:off x="94505" y="803128"/>
            <a:ext cx="3989975" cy="37856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SECTION A: </a:t>
            </a:r>
            <a:r>
              <a:rPr lang="en-IE" sz="1800" b="1" kern="100" dirty="0">
                <a:solidFill>
                  <a:schemeClr val="accent5">
                    <a:lumMod val="60000"/>
                    <a:lumOff val="40000"/>
                  </a:schemeClr>
                </a:solidFill>
                <a:latin typeface="Aptos" panose="020B0004020202020204" pitchFamily="34" charset="0"/>
                <a:cs typeface="Times New Roman" panose="02020603050405020304" pitchFamily="18" charset="0"/>
              </a:rPr>
              <a:t>SEASONAL INFLUENZA</a:t>
            </a:r>
            <a:endParaRPr lang="en-IE" b="1" kern="100" dirty="0">
              <a:solidFill>
                <a:schemeClr val="accent5">
                  <a:lumMod val="60000"/>
                  <a:lumOff val="40000"/>
                </a:schemeClr>
              </a:solidFill>
              <a:latin typeface="Aptos" panose="020B000402020202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FECCE734-9A8F-3732-CAD9-8BBDEE71EDAC}"/>
              </a:ext>
            </a:extLst>
          </p:cNvPr>
          <p:cNvPicPr>
            <a:picLocks noChangeAspect="1"/>
          </p:cNvPicPr>
          <p:nvPr/>
        </p:nvPicPr>
        <p:blipFill>
          <a:blip r:embed="rId6"/>
          <a:stretch>
            <a:fillRect/>
          </a:stretch>
        </p:blipFill>
        <p:spPr>
          <a:xfrm>
            <a:off x="4330609" y="624963"/>
            <a:ext cx="7624572" cy="5736336"/>
          </a:xfrm>
          <a:prstGeom prst="rect">
            <a:avLst/>
          </a:prstGeom>
        </p:spPr>
      </p:pic>
    </p:spTree>
    <p:extLst>
      <p:ext uri="{BB962C8B-B14F-4D97-AF65-F5344CB8AC3E}">
        <p14:creationId xmlns:p14="http://schemas.microsoft.com/office/powerpoint/2010/main" val="232550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0405B-5CF8-843C-BA3C-5F5018946F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FC18EF5-1A37-7FE0-7EEB-338C453D1443}"/>
              </a:ext>
            </a:extLst>
          </p:cNvPr>
          <p:cNvSpPr/>
          <p:nvPr/>
        </p:nvSpPr>
        <p:spPr>
          <a:xfrm>
            <a:off x="-1427" y="0"/>
            <a:ext cx="4181844" cy="6858000"/>
          </a:xfrm>
          <a:prstGeom prst="rect">
            <a:avLst/>
          </a:prstGeom>
          <a:solidFill>
            <a:srgbClr val="0C2950"/>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9686F540-C82E-EAB7-F4F0-A5233B755087}"/>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A2B5890-41C9-E9C9-EA71-77D0708F75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864FAF7-CEE9-4BFB-A541-014B905A5D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073D102F-A97A-4D2C-209D-51E271DB4F58}"/>
              </a:ext>
            </a:extLst>
          </p:cNvPr>
          <p:cNvSpPr txBox="1"/>
          <p:nvPr/>
        </p:nvSpPr>
        <p:spPr>
          <a:xfrm>
            <a:off x="94505" y="1802914"/>
            <a:ext cx="3989979" cy="2309991"/>
          </a:xfrm>
          <a:prstGeom prst="rect">
            <a:avLst/>
          </a:prstGeom>
          <a:noFill/>
        </p:spPr>
        <p:txBody>
          <a:bodyPr wrap="square">
            <a:spAutoFit/>
          </a:bodyPr>
          <a:lstStyle/>
          <a:p>
            <a:pPr>
              <a:lnSpc>
                <a:spcPct val="115000"/>
              </a:lnSpc>
            </a:pPr>
            <a:r>
              <a:rPr lang="en-IE" sz="14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a:t>
            </a:r>
            <a:r>
              <a:rPr lang="en-IE" sz="1400" b="1" kern="100" dirty="0">
                <a:solidFill>
                  <a:schemeClr val="bg1"/>
                </a:solidFill>
                <a:latin typeface="Aptos" panose="020B0004020202020204" pitchFamily="34" charset="0"/>
                <a:cs typeface="Times New Roman" panose="02020603050405020304" pitchFamily="18" charset="0"/>
              </a:rPr>
              <a:t> vaccination: </a:t>
            </a:r>
          </a:p>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The number of participating public hospitals that met the national uptake of 75% reached its highest level of 20 during the 2020-2021 season when the uptake was 71.4% (Figure 7).</a:t>
            </a:r>
          </a:p>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Since then, the number meeting that same target has fallen sharply and for the 2025-2026 season, only  two hospitals met it.</a:t>
            </a:r>
          </a:p>
        </p:txBody>
      </p:sp>
      <p:sp>
        <p:nvSpPr>
          <p:cNvPr id="4" name="TextBox 3">
            <a:extLst>
              <a:ext uri="{FF2B5EF4-FFF2-40B4-BE49-F238E27FC236}">
                <a16:creationId xmlns:a16="http://schemas.microsoft.com/office/drawing/2014/main" id="{B0878F40-D601-6905-C11D-E9FF75A401A3}"/>
              </a:ext>
            </a:extLst>
          </p:cNvPr>
          <p:cNvSpPr txBox="1"/>
          <p:nvPr/>
        </p:nvSpPr>
        <p:spPr>
          <a:xfrm>
            <a:off x="793499" y="931347"/>
            <a:ext cx="3078421" cy="674928"/>
          </a:xfrm>
          <a:prstGeom prst="rect">
            <a:avLst/>
          </a:prstGeom>
          <a:noFill/>
        </p:spPr>
        <p:txBody>
          <a:bodyPr wrap="square">
            <a:spAutoFit/>
          </a:bodyPr>
          <a:lstStyle/>
          <a:p>
            <a:pPr>
              <a:lnSpc>
                <a:spcPct val="107000"/>
              </a:lnSpc>
            </a:pPr>
            <a:r>
              <a:rPr lang="en-IE" b="1" kern="100" dirty="0">
                <a:solidFill>
                  <a:schemeClr val="bg1"/>
                </a:solidFill>
                <a:latin typeface="Aptos" panose="020B0004020202020204" pitchFamily="34" charset="0"/>
                <a:cs typeface="Times New Roman" panose="02020603050405020304" pitchFamily="18" charset="0"/>
              </a:rPr>
              <a:t>SECTION B: </a:t>
            </a:r>
            <a:r>
              <a:rPr lang="en-IE" sz="1800" b="1" kern="100" dirty="0">
                <a:solidFill>
                  <a:schemeClr val="bg1"/>
                </a:solidFill>
                <a:latin typeface="Aptos" panose="020B0004020202020204" pitchFamily="34" charset="0"/>
                <a:cs typeface="Times New Roman" panose="02020603050405020304" pitchFamily="18" charset="0"/>
              </a:rPr>
              <a:t>National  vaccine uptake targets</a:t>
            </a:r>
          </a:p>
        </p:txBody>
      </p:sp>
      <p:sp>
        <p:nvSpPr>
          <p:cNvPr id="6" name="TextBox 5">
            <a:extLst>
              <a:ext uri="{FF2B5EF4-FFF2-40B4-BE49-F238E27FC236}">
                <a16:creationId xmlns:a16="http://schemas.microsoft.com/office/drawing/2014/main" id="{39C8B85F-7A08-FA64-D570-1897189A8606}"/>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Figure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7</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 Number of participating public hospitals </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meeting the national seasonal influenza vaccine target by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8">
            <a:extLst>
              <a:ext uri="{FF2B5EF4-FFF2-40B4-BE49-F238E27FC236}">
                <a16:creationId xmlns:a16="http://schemas.microsoft.com/office/drawing/2014/main" id="{3974DCF9-EADE-EC37-A20F-90536D8C644E}"/>
              </a:ext>
            </a:extLst>
          </p:cNvPr>
          <p:cNvSpPr txBox="1">
            <a:spLocks/>
          </p:cNvSpPr>
          <p:nvPr/>
        </p:nvSpPr>
        <p:spPr>
          <a:xfrm>
            <a:off x="1614479" y="188382"/>
            <a:ext cx="2395544" cy="619407"/>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Results</a:t>
            </a:r>
          </a:p>
          <a:p>
            <a:r>
              <a:rPr lang="en-GB" sz="1600" dirty="0">
                <a:solidFill>
                  <a:schemeClr val="bg1"/>
                </a:solidFill>
              </a:rPr>
              <a:t>Part 8 of 8</a:t>
            </a:r>
          </a:p>
        </p:txBody>
      </p:sp>
      <p:pic>
        <p:nvPicPr>
          <p:cNvPr id="5" name="Graphic 4" descr="Immunity outline">
            <a:extLst>
              <a:ext uri="{FF2B5EF4-FFF2-40B4-BE49-F238E27FC236}">
                <a16:creationId xmlns:a16="http://schemas.microsoft.com/office/drawing/2014/main" id="{3E33FBB5-7517-1489-B389-49E1FDD007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1065" y="991046"/>
            <a:ext cx="528596" cy="528596"/>
          </a:xfrm>
          <a:prstGeom prst="rect">
            <a:avLst/>
          </a:prstGeom>
        </p:spPr>
      </p:pic>
      <p:pic>
        <p:nvPicPr>
          <p:cNvPr id="10" name="Picture 9">
            <a:extLst>
              <a:ext uri="{FF2B5EF4-FFF2-40B4-BE49-F238E27FC236}">
                <a16:creationId xmlns:a16="http://schemas.microsoft.com/office/drawing/2014/main" id="{33644870-9C92-D05C-4F2F-A7496413CBD8}"/>
              </a:ext>
            </a:extLst>
          </p:cNvPr>
          <p:cNvPicPr>
            <a:picLocks noChangeAspect="1"/>
          </p:cNvPicPr>
          <p:nvPr/>
        </p:nvPicPr>
        <p:blipFill>
          <a:blip r:embed="rId6"/>
          <a:stretch>
            <a:fillRect/>
          </a:stretch>
        </p:blipFill>
        <p:spPr>
          <a:xfrm>
            <a:off x="4392909" y="714756"/>
            <a:ext cx="7662672" cy="5428488"/>
          </a:xfrm>
          <a:prstGeom prst="rect">
            <a:avLst/>
          </a:prstGeom>
        </p:spPr>
      </p:pic>
    </p:spTree>
    <p:extLst>
      <p:ext uri="{BB962C8B-B14F-4D97-AF65-F5344CB8AC3E}">
        <p14:creationId xmlns:p14="http://schemas.microsoft.com/office/powerpoint/2010/main" val="40764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1427" y="0"/>
            <a:ext cx="4181844"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5315F718-02AC-A809-76D5-DA8376498A74}"/>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5F61A83-179E-459D-88BE-B0F0544402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20" name="Picture 19">
            <a:extLst>
              <a:ext uri="{FF2B5EF4-FFF2-40B4-BE49-F238E27FC236}">
                <a16:creationId xmlns:a16="http://schemas.microsoft.com/office/drawing/2014/main" id="{7420EB3D-6B44-C6AB-1A7A-5F78CDB117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cxnSp>
        <p:nvCxnSpPr>
          <p:cNvPr id="26" name="Straight Connector 25">
            <a:extLst>
              <a:ext uri="{FF2B5EF4-FFF2-40B4-BE49-F238E27FC236}">
                <a16:creationId xmlns:a16="http://schemas.microsoft.com/office/drawing/2014/main" id="{F88F9885-648B-8960-9C06-EA47D604A15F}"/>
              </a:ext>
            </a:extLst>
          </p:cNvPr>
          <p:cNvCxnSpPr>
            <a:cxnSpLocks/>
          </p:cNvCxnSpPr>
          <p:nvPr/>
        </p:nvCxnSpPr>
        <p:spPr>
          <a:xfrm>
            <a:off x="8461016" y="145440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6643923-0413-BA04-14AB-3F6D49C951BF}"/>
              </a:ext>
            </a:extLst>
          </p:cNvPr>
          <p:cNvSpPr/>
          <p:nvPr/>
        </p:nvSpPr>
        <p:spPr>
          <a:xfrm>
            <a:off x="7848601" y="2622789"/>
            <a:ext cx="1307898" cy="2061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Title 8">
            <a:extLst>
              <a:ext uri="{FF2B5EF4-FFF2-40B4-BE49-F238E27FC236}">
                <a16:creationId xmlns:a16="http://schemas.microsoft.com/office/drawing/2014/main" id="{6989FAF4-C2FC-ECCF-ECC6-3BB433DB3EA2}"/>
              </a:ext>
            </a:extLst>
          </p:cNvPr>
          <p:cNvSpPr txBox="1">
            <a:spLocks/>
          </p:cNvSpPr>
          <p:nvPr/>
        </p:nvSpPr>
        <p:spPr>
          <a:xfrm>
            <a:off x="78649" y="900357"/>
            <a:ext cx="4089154" cy="823772"/>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pPr>
              <a:lnSpc>
                <a:spcPct val="150000"/>
              </a:lnSpc>
              <a:spcBef>
                <a:spcPts val="600"/>
              </a:spcBef>
            </a:pPr>
            <a:r>
              <a:rPr lang="en-GB" sz="2000" b="1" dirty="0">
                <a:solidFill>
                  <a:schemeClr val="bg1"/>
                </a:solidFill>
              </a:rPr>
              <a:t>What do I need to know about how the data for this report was collected?</a:t>
            </a:r>
          </a:p>
        </p:txBody>
      </p:sp>
      <p:sp>
        <p:nvSpPr>
          <p:cNvPr id="6" name="TextBox 5">
            <a:extLst>
              <a:ext uri="{FF2B5EF4-FFF2-40B4-BE49-F238E27FC236}">
                <a16:creationId xmlns:a16="http://schemas.microsoft.com/office/drawing/2014/main" id="{D3B41F1B-4BEA-DBAC-61F4-7B29F5B75771}"/>
              </a:ext>
            </a:extLst>
          </p:cNvPr>
          <p:cNvSpPr txBox="1"/>
          <p:nvPr/>
        </p:nvSpPr>
        <p:spPr>
          <a:xfrm>
            <a:off x="7192" y="1671651"/>
            <a:ext cx="4089154" cy="1776640"/>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Results from HPSC vaccination surveys are subject to both reporting and representation/participation bias</a:t>
            </a:r>
          </a:p>
          <a:p>
            <a:pPr marL="342900"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Factors:</a:t>
            </a:r>
          </a:p>
          <a:p>
            <a:pPr marL="800100" lvl="1"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Administrative: out of date contact details held by HPSC, high turnover in local reporting staff</a:t>
            </a:r>
          </a:p>
          <a:p>
            <a:pPr marL="800100" lvl="1" indent="-258763">
              <a:lnSpc>
                <a:spcPct val="107000"/>
              </a:lnSpc>
              <a:spcAft>
                <a:spcPts val="800"/>
              </a:spcAft>
              <a:buClr>
                <a:srgbClr val="002060"/>
              </a:buClr>
              <a:buFont typeface="Symbol" panose="05050102010706020507" pitchFamily="18" charset="2"/>
              <a:buChar char="+"/>
            </a:pPr>
            <a:r>
              <a:rPr lang="en-GB" sz="1200" kern="100" dirty="0">
                <a:solidFill>
                  <a:schemeClr val="bg1"/>
                </a:solidFill>
                <a:latin typeface="Aptos" panose="020B0004020202020204" pitchFamily="34" charset="0"/>
                <a:cs typeface="Times New Roman" panose="02020603050405020304" pitchFamily="18" charset="0"/>
              </a:rPr>
              <a:t>Technical: Lack of IT hardware, software, knowhow by local staff, online access</a:t>
            </a:r>
          </a:p>
        </p:txBody>
      </p:sp>
      <p:sp>
        <p:nvSpPr>
          <p:cNvPr id="8" name="TextBox 7">
            <a:extLst>
              <a:ext uri="{FF2B5EF4-FFF2-40B4-BE49-F238E27FC236}">
                <a16:creationId xmlns:a16="http://schemas.microsoft.com/office/drawing/2014/main" id="{6A0B5E00-9AD6-50C9-E3AA-ED61DE6FAD39}"/>
              </a:ext>
            </a:extLst>
          </p:cNvPr>
          <p:cNvSpPr txBox="1"/>
          <p:nvPr/>
        </p:nvSpPr>
        <p:spPr>
          <a:xfrm>
            <a:off x="4381285" y="223572"/>
            <a:ext cx="3752256" cy="1860253"/>
          </a:xfrm>
          <a:prstGeom prst="rect">
            <a:avLst/>
          </a:prstGeom>
          <a:noFill/>
        </p:spPr>
        <p:txBody>
          <a:bodyPr wrap="square">
            <a:spAutoFit/>
          </a:bodyPr>
          <a:lstStyle/>
          <a:p>
            <a:pPr>
              <a:lnSpc>
                <a:spcPct val="115000"/>
              </a:lnSpc>
              <a:spcAft>
                <a:spcPts val="1000"/>
              </a:spcAft>
            </a:pPr>
            <a:r>
              <a:rPr lang="en-IE" sz="1400" b="1" dirty="0">
                <a:solidFill>
                  <a:srgbClr val="0C2950"/>
                </a:solidFill>
                <a:effectLst/>
                <a:ea typeface="Calibri" panose="020F0502020204030204" pitchFamily="34" charset="0"/>
                <a:cs typeface="Times New Roman" panose="02020603050405020304" pitchFamily="18" charset="0"/>
              </a:rPr>
              <a:t>There are limitations in these data…</a:t>
            </a:r>
          </a:p>
          <a:p>
            <a:pPr marL="228600" indent="-228600">
              <a:lnSpc>
                <a:spcPct val="115000"/>
              </a:lnSpc>
              <a:spcAft>
                <a:spcPts val="1000"/>
              </a:spcAft>
              <a:buAutoNum type="arabicPeriod"/>
            </a:pPr>
            <a:r>
              <a:rPr lang="en-IE" sz="1200" dirty="0">
                <a:solidFill>
                  <a:srgbClr val="0C2950"/>
                </a:solidFill>
                <a:ea typeface="Calibri" panose="020F0502020204030204" pitchFamily="34" charset="0"/>
                <a:cs typeface="Times New Roman" panose="02020603050405020304" pitchFamily="18" charset="0"/>
              </a:rPr>
              <a:t>Reporting bias</a:t>
            </a:r>
          </a:p>
          <a:p>
            <a:pPr marL="171450" indent="-171450">
              <a:lnSpc>
                <a:spcPct val="115000"/>
              </a:lnSpc>
              <a:spcAft>
                <a:spcPts val="1000"/>
              </a:spcAft>
              <a:buFont typeface="Courier New" panose="02070309020205020404" pitchFamily="49" charset="0"/>
              <a:buChar char="o"/>
            </a:pPr>
            <a:r>
              <a:rPr lang="en-IE" sz="1200" dirty="0">
                <a:effectLst/>
                <a:ea typeface="Calibri" panose="020F0502020204030204" pitchFamily="34" charset="0"/>
                <a:cs typeface="Times New Roman" panose="02020603050405020304" pitchFamily="18" charset="0"/>
              </a:rPr>
              <a:t>Acute hospitals that have access to NIIS§ </a:t>
            </a:r>
            <a:r>
              <a:rPr lang="en-GB" sz="1200" dirty="0">
                <a:effectLst/>
                <a:ea typeface="Calibri" panose="020F0502020204030204" pitchFamily="34" charset="0"/>
                <a:cs typeface="Times New Roman" panose="02020603050405020304" pitchFamily="18" charset="0"/>
              </a:rPr>
              <a:t>dashboard/portal</a:t>
            </a:r>
            <a:r>
              <a:rPr lang="en-IE" sz="1200" dirty="0">
                <a:effectLst/>
                <a:ea typeface="Calibri" panose="020F0502020204030204" pitchFamily="34" charset="0"/>
                <a:cs typeface="Times New Roman" panose="02020603050405020304" pitchFamily="18" charset="0"/>
              </a:rPr>
              <a:t> for vaccination details of their staff or that maintain their own </a:t>
            </a:r>
            <a:r>
              <a:rPr lang="en-IE" sz="1200" dirty="0">
                <a:ea typeface="Calibri" panose="020F0502020204030204" pitchFamily="34" charset="0"/>
                <a:cs typeface="Times New Roman" panose="02020603050405020304" pitchFamily="18" charset="0"/>
              </a:rPr>
              <a:t>staff </a:t>
            </a:r>
            <a:r>
              <a:rPr lang="en-IE" sz="1200" dirty="0">
                <a:effectLst/>
                <a:ea typeface="Calibri" panose="020F0502020204030204" pitchFamily="34" charset="0"/>
                <a:cs typeface="Times New Roman" panose="02020603050405020304" pitchFamily="18" charset="0"/>
              </a:rPr>
              <a:t>vaccination records are more likely to submit a complete survey return. </a:t>
            </a:r>
          </a:p>
        </p:txBody>
      </p:sp>
      <p:sp>
        <p:nvSpPr>
          <p:cNvPr id="10" name="TextBox 9">
            <a:extLst>
              <a:ext uri="{FF2B5EF4-FFF2-40B4-BE49-F238E27FC236}">
                <a16:creationId xmlns:a16="http://schemas.microsoft.com/office/drawing/2014/main" id="{52EF2189-D150-3DE2-872C-DCD17D9B8B39}"/>
              </a:ext>
            </a:extLst>
          </p:cNvPr>
          <p:cNvSpPr txBox="1"/>
          <p:nvPr/>
        </p:nvSpPr>
        <p:spPr>
          <a:xfrm>
            <a:off x="8502549" y="553597"/>
            <a:ext cx="3294209" cy="5750805"/>
          </a:xfrm>
          <a:prstGeom prst="rect">
            <a:avLst/>
          </a:prstGeom>
          <a:noFill/>
        </p:spPr>
        <p:txBody>
          <a:bodyPr wrap="square">
            <a:spAutoFit/>
          </a:bodyPr>
          <a:lstStyle/>
          <a:p>
            <a:pPr>
              <a:lnSpc>
                <a:spcPct val="115000"/>
              </a:lnSpc>
              <a:spcAft>
                <a:spcPts val="1000"/>
              </a:spcAft>
            </a:pPr>
            <a:r>
              <a:rPr lang="en-IE" sz="1200" dirty="0">
                <a:solidFill>
                  <a:srgbClr val="0C2950"/>
                </a:solidFill>
                <a:latin typeface="Arial" panose="020B0604020202020204" pitchFamily="34" charset="0"/>
                <a:ea typeface="Calibri" panose="020F0502020204030204" pitchFamily="34" charset="0"/>
                <a:cs typeface="Times New Roman" panose="02020603050405020304" pitchFamily="18" charset="0"/>
              </a:rPr>
              <a:t>2 </a:t>
            </a:r>
            <a:r>
              <a:rPr lang="en-IE" sz="1200" dirty="0">
                <a:solidFill>
                  <a:srgbClr val="0C2950"/>
                </a:solidFill>
                <a:ea typeface="Calibri" panose="020F0502020204030204" pitchFamily="34" charset="0"/>
                <a:cs typeface="Times New Roman" panose="02020603050405020304" pitchFamily="18" charset="0"/>
              </a:rPr>
              <a:t>. Representation Bias</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Of the estimated 13 private hospitals, seven participated in the latest survey</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Private hospitals are not obliged to report their vaccine uptake reports, but for those who do not, it means that the nationwide vaccination coverage reporting of this survey is less complete than would otherwise be the case.</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The absence of reporting by any hospital, including a private one, is unfortunate. In 2025-2026, not all acute hospitals* submitted complete returns, which means that a full compliment of responses from all acute hospitals is again not reflected in the latest survey results.</a:t>
            </a:r>
          </a:p>
          <a:p>
            <a:pPr marL="171450" indent="-171450">
              <a:lnSpc>
                <a:spcPct val="115000"/>
              </a:lnSpc>
              <a:spcAft>
                <a:spcPts val="1000"/>
              </a:spcAft>
              <a:buFont typeface="Courier New" panose="02070309020205020404" pitchFamily="49" charset="0"/>
              <a:buChar char="o"/>
            </a:pPr>
            <a:r>
              <a:rPr lang="en-IE" sz="1200" dirty="0">
                <a:ea typeface="Calibri" panose="020F0502020204030204" pitchFamily="34" charset="0"/>
                <a:cs typeface="Times New Roman" panose="02020603050405020304" pitchFamily="18" charset="0"/>
              </a:rPr>
              <a:t>There may be a number of reasons why uptake in the private hospitals was considerably lower than that of public hospitals, among these is how staff denominators are defined and the level of access to NIIS in each hospital.</a:t>
            </a:r>
          </a:p>
          <a:p>
            <a:pPr>
              <a:lnSpc>
                <a:spcPct val="115000"/>
              </a:lnSpc>
              <a:spcAft>
                <a:spcPts val="1000"/>
              </a:spcAft>
            </a:pPr>
            <a:r>
              <a:rPr lang="en-IE" sz="1000" dirty="0">
                <a:ea typeface="Calibri" panose="020F0502020204030204" pitchFamily="34" charset="0"/>
                <a:cs typeface="Times New Roman" panose="02020603050405020304" pitchFamily="18" charset="0"/>
              </a:rPr>
              <a:t>* see caveat on slide #7 regarding the </a:t>
            </a:r>
            <a:r>
              <a:rPr lang="en-GB" sz="1000" dirty="0">
                <a:ea typeface="Calibri" panose="020F0502020204030204" pitchFamily="34" charset="0"/>
                <a:cs typeface="Times New Roman" panose="02020603050405020304" pitchFamily="18" charset="0"/>
              </a:rPr>
              <a:t>National Children's Hospital Ireland (NCHI) </a:t>
            </a:r>
            <a:endParaRPr lang="en-IE" sz="1000" dirty="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39E15F12-BD96-FBC8-E48D-9D37C561F034}"/>
              </a:ext>
            </a:extLst>
          </p:cNvPr>
          <p:cNvSpPr txBox="1"/>
          <p:nvPr/>
        </p:nvSpPr>
        <p:spPr>
          <a:xfrm>
            <a:off x="4465355" y="2539224"/>
            <a:ext cx="3752256" cy="2121350"/>
          </a:xfrm>
          <a:prstGeom prst="rect">
            <a:avLst/>
          </a:prstGeom>
          <a:noFill/>
        </p:spPr>
        <p:txBody>
          <a:bodyPr wrap="square">
            <a:spAutoFit/>
          </a:bodyPr>
          <a:lstStyle/>
          <a:p>
            <a:pPr>
              <a:lnSpc>
                <a:spcPct val="115000"/>
              </a:lnSpc>
              <a:spcAft>
                <a:spcPts val="1000"/>
              </a:spcAft>
            </a:pPr>
            <a:r>
              <a:rPr lang="en-IE" sz="1200" dirty="0">
                <a:solidFill>
                  <a:srgbClr val="0C2950"/>
                </a:solidFill>
                <a:latin typeface="Arial" panose="020B0604020202020204" pitchFamily="34" charset="0"/>
                <a:ea typeface="Calibri" panose="020F0502020204030204" pitchFamily="34" charset="0"/>
                <a:cs typeface="Times New Roman" panose="02020603050405020304" pitchFamily="18" charset="0"/>
              </a:rPr>
              <a:t>3. Sources </a:t>
            </a:r>
            <a:r>
              <a:rPr lang="en-IE" sz="1200" dirty="0">
                <a:solidFill>
                  <a:srgbClr val="0C2950"/>
                </a:solidFill>
                <a:ea typeface="Calibri" panose="020F0502020204030204" pitchFamily="34" charset="0"/>
                <a:cs typeface="Times New Roman" panose="02020603050405020304" pitchFamily="18" charset="0"/>
              </a:rPr>
              <a:t>of Information-Limited access to N</a:t>
            </a:r>
            <a:r>
              <a:rPr lang="en-GB" sz="1200" dirty="0">
                <a:solidFill>
                  <a:srgbClr val="0C2950"/>
                </a:solidFill>
                <a:ea typeface="Calibri" panose="020F0502020204030204" pitchFamily="34" charset="0"/>
                <a:cs typeface="Times New Roman" panose="02020603050405020304" pitchFamily="18" charset="0"/>
              </a:rPr>
              <a:t>IIS/COVAX portal or dashboard</a:t>
            </a:r>
            <a:endParaRPr lang="en-IE" sz="1200" dirty="0">
              <a:solidFill>
                <a:srgbClr val="0C2950"/>
              </a:solidFill>
              <a:ea typeface="Calibri" panose="020F0502020204030204" pitchFamily="34" charset="0"/>
              <a:cs typeface="Times New Roman" panose="02020603050405020304" pitchFamily="18" charset="0"/>
            </a:endParaRPr>
          </a:p>
          <a:p>
            <a:pPr marL="171450" indent="-171450">
              <a:lnSpc>
                <a:spcPct val="115000"/>
              </a:lnSpc>
              <a:spcAft>
                <a:spcPts val="1000"/>
              </a:spcAft>
              <a:buFont typeface="Courier New" panose="02070309020205020404" pitchFamily="49" charset="0"/>
              <a:buChar char="o"/>
            </a:pPr>
            <a:r>
              <a:rPr lang="en-GB" sz="1200" dirty="0">
                <a:ea typeface="Calibri" panose="020F0502020204030204" pitchFamily="34" charset="0"/>
                <a:cs typeface="Times New Roman" panose="02020603050405020304" pitchFamily="18" charset="0"/>
              </a:rPr>
              <a:t>47</a:t>
            </a:r>
            <a:r>
              <a:rPr lang="en-GB" sz="1200" dirty="0">
                <a:effectLst/>
                <a:ea typeface="Calibri" panose="020F0502020204030204" pitchFamily="34" charset="0"/>
                <a:cs typeface="Times New Roman" panose="02020603050405020304" pitchFamily="18" charset="0"/>
              </a:rPr>
              <a:t> of the 59 (79.7%) survey participating hospitals in 2025-2026 cited the HR office as the sole source of information for vaccinated staff counts by staff category, possibly because the quality of their own staff vaccination data sources was more accurate (or there was no other alternative available to them).</a:t>
            </a:r>
          </a:p>
        </p:txBody>
      </p:sp>
      <p:sp>
        <p:nvSpPr>
          <p:cNvPr id="9" name="TextBox 8">
            <a:extLst>
              <a:ext uri="{FF2B5EF4-FFF2-40B4-BE49-F238E27FC236}">
                <a16:creationId xmlns:a16="http://schemas.microsoft.com/office/drawing/2014/main" id="{A2783714-3A13-F703-9C70-F8F9C497C89E}"/>
              </a:ext>
            </a:extLst>
          </p:cNvPr>
          <p:cNvSpPr txBox="1"/>
          <p:nvPr/>
        </p:nvSpPr>
        <p:spPr>
          <a:xfrm>
            <a:off x="1481122" y="265513"/>
            <a:ext cx="2472655" cy="369332"/>
          </a:xfrm>
          <a:prstGeom prst="rect">
            <a:avLst/>
          </a:prstGeom>
          <a:noFill/>
        </p:spPr>
        <p:txBody>
          <a:bodyPr wrap="square">
            <a:spAutoFit/>
          </a:bodyPr>
          <a:lstStyle/>
          <a:p>
            <a:pPr marL="0">
              <a:spcAft>
                <a:spcPts val="900"/>
              </a:spcAft>
              <a:buFont typeface="Arial" panose="020B0604020202020204" pitchFamily="34" charset="0"/>
              <a:buChar char="​"/>
            </a:pPr>
            <a:r>
              <a:rPr lang="en-US" b="1" baseline="0" dirty="0">
                <a:solidFill>
                  <a:srgbClr val="0C2950"/>
                </a:solidFill>
              </a:rPr>
              <a:t>Caveats</a:t>
            </a:r>
            <a:endParaRPr lang="en-IE" sz="1800" b="1" baseline="0" dirty="0">
              <a:solidFill>
                <a:schemeClr val="tx1"/>
              </a:solidFill>
            </a:endParaRPr>
          </a:p>
        </p:txBody>
      </p:sp>
      <p:sp>
        <p:nvSpPr>
          <p:cNvPr id="3" name="TextBox 2">
            <a:extLst>
              <a:ext uri="{FF2B5EF4-FFF2-40B4-BE49-F238E27FC236}">
                <a16:creationId xmlns:a16="http://schemas.microsoft.com/office/drawing/2014/main" id="{3CAB9A35-80C3-DCAA-25C3-A9BDFBBF3FF7}"/>
              </a:ext>
            </a:extLst>
          </p:cNvPr>
          <p:cNvSpPr txBox="1"/>
          <p:nvPr/>
        </p:nvSpPr>
        <p:spPr>
          <a:xfrm>
            <a:off x="4180417" y="6488668"/>
            <a:ext cx="7806536" cy="230832"/>
          </a:xfrm>
          <a:prstGeom prst="rect">
            <a:avLst/>
          </a:prstGeom>
          <a:noFill/>
        </p:spPr>
        <p:txBody>
          <a:bodyPr wrap="square">
            <a:spAutoFit/>
          </a:bodyPr>
          <a:lstStyle/>
          <a:p>
            <a:r>
              <a:rPr lang="en-IE" sz="900" dirty="0">
                <a:ea typeface="Calibri" panose="020F0502020204030204" pitchFamily="34" charset="0"/>
                <a:cs typeface="Times New Roman" panose="02020603050405020304" pitchFamily="18" charset="0"/>
              </a:rPr>
              <a:t>§ </a:t>
            </a:r>
            <a:r>
              <a:rPr lang="en-GB" sz="900" kern="100" dirty="0">
                <a:latin typeface="Aptos" panose="020B0004020202020204" pitchFamily="34" charset="0"/>
                <a:cs typeface="Times New Roman" panose="02020603050405020304" pitchFamily="18" charset="0"/>
              </a:rPr>
              <a:t>NIIS -National Integrated Information System, formerly called COVAX/IIS= HSE Integrated Information Services (IIS) and COVAX Implementation system,</a:t>
            </a:r>
            <a:endParaRPr lang="en-IE" sz="900" dirty="0"/>
          </a:p>
        </p:txBody>
      </p:sp>
    </p:spTree>
    <p:extLst>
      <p:ext uri="{BB962C8B-B14F-4D97-AF65-F5344CB8AC3E}">
        <p14:creationId xmlns:p14="http://schemas.microsoft.com/office/powerpoint/2010/main" val="91866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4FB2-0CAD-65F5-A033-68C6A8B124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77C42D-9927-F216-32E6-D5CE02CE9C4D}"/>
              </a:ext>
            </a:extLst>
          </p:cNvPr>
          <p:cNvSpPr/>
          <p:nvPr/>
        </p:nvSpPr>
        <p:spPr>
          <a:xfrm>
            <a:off x="-954" y="0"/>
            <a:ext cx="3733370"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B532A7EA-D8F4-0717-8635-D2102059123B}"/>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5909B8B-5178-AD76-35C6-EBD06EF57E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1277120A-8C48-B78E-DAA9-6DAC056A29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16" name="TextBox 15">
            <a:extLst>
              <a:ext uri="{FF2B5EF4-FFF2-40B4-BE49-F238E27FC236}">
                <a16:creationId xmlns:a16="http://schemas.microsoft.com/office/drawing/2014/main" id="{1D5F7FBB-796F-4D9D-47C0-D070EBEE8AB4}"/>
              </a:ext>
            </a:extLst>
          </p:cNvPr>
          <p:cNvSpPr txBox="1"/>
          <p:nvPr/>
        </p:nvSpPr>
        <p:spPr>
          <a:xfrm>
            <a:off x="4497389" y="267475"/>
            <a:ext cx="3561196" cy="1267655"/>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The recent upward swing in  HCW  seasonal influenza vaccine uptake is a positive development</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FEFBEFA8-3784-BECE-6C11-60EE2398EEB0}"/>
              </a:ext>
            </a:extLst>
          </p:cNvPr>
          <p:cNvSpPr txBox="1"/>
          <p:nvPr/>
        </p:nvSpPr>
        <p:spPr>
          <a:xfrm>
            <a:off x="4209203" y="1533089"/>
            <a:ext cx="3561196" cy="5238742"/>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Between 2024-2025 and 2025-2026, uptake among all hospital-based HCWs rose from 44.5% (45.4% among public hospitals) to 51.7% (53.0% among public hospitals). </a:t>
            </a:r>
            <a:r>
              <a:rPr lang="en-IE" sz="1200" kern="100" dirty="0">
                <a:latin typeface="Aptos" panose="020B0004020202020204" pitchFamily="34" charset="0"/>
                <a:cs typeface="Times New Roman" panose="02020603050405020304" pitchFamily="18" charset="0"/>
              </a:rPr>
              <a:t>This marked increase has occurred on foot of concerted efforts to implement a number of HSE initiatives through the allocation of considerable resources designed to arrest the downward trend observed since 2020-2021, including:</a:t>
            </a:r>
            <a:r>
              <a:rPr lang="en-IE" sz="1200" strike="sngStrike" kern="100" dirty="0">
                <a:latin typeface="Aptos" panose="020B0004020202020204" pitchFamily="34" charset="0"/>
                <a:cs typeface="Times New Roman" panose="02020603050405020304" pitchFamily="18" charset="0"/>
              </a:rPr>
              <a:t> </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On-going development and expansion of the National Integrated Information Service (NIIS) influenza vaccination record system</a:t>
            </a:r>
            <a:endParaRPr lang="en-IE" sz="1200" kern="100" dirty="0">
              <a:latin typeface="Aptos" panose="020B0004020202020204" pitchFamily="34" charset="0"/>
              <a:cs typeface="Times New Roman" panose="02020603050405020304" pitchFamily="18" charset="0"/>
            </a:endParaRPr>
          </a:p>
          <a:p>
            <a:pPr marL="800100" lvl="1" indent="-258763">
              <a:lnSpc>
                <a:spcPct val="107000"/>
              </a:lnSpc>
              <a:spcAft>
                <a:spcPts val="800"/>
              </a:spcAft>
              <a:buClr>
                <a:srgbClr val="002060"/>
              </a:buClr>
              <a:buFont typeface="Symbol" panose="05050102010706020507" pitchFamily="18" charset="2"/>
              <a:buChar char="+"/>
            </a:pPr>
            <a:r>
              <a:rPr lang="en-IE" sz="1200" kern="100" dirty="0">
                <a:latin typeface="Aptos" panose="020B0004020202020204" pitchFamily="34" charset="0"/>
                <a:cs typeface="Times New Roman" panose="02020603050405020304" pitchFamily="18" charset="0"/>
              </a:rPr>
              <a:t>Review and updating of infectious disease infection and control guidelines</a:t>
            </a:r>
          </a:p>
          <a:p>
            <a:pPr marL="800100" lvl="1" indent="-258763">
              <a:lnSpc>
                <a:spcPct val="107000"/>
              </a:lnSpc>
              <a:spcAft>
                <a:spcPts val="800"/>
              </a:spcAft>
              <a:buClr>
                <a:srgbClr val="002060"/>
              </a:buClr>
              <a:buFont typeface="Symbol" panose="05050102010706020507" pitchFamily="18" charset="2"/>
              <a:buChar char="+"/>
            </a:pPr>
            <a:r>
              <a:rPr lang="en-IE" sz="1200" kern="100" dirty="0">
                <a:latin typeface="Aptos" panose="020B0004020202020204" pitchFamily="34" charset="0"/>
                <a:cs typeface="Times New Roman" panose="02020603050405020304" pitchFamily="18" charset="0"/>
              </a:rPr>
              <a:t>Improvements in the monitoring and surveillance of cases and outbreaks, including biostatistical modelling</a:t>
            </a:r>
          </a:p>
          <a:p>
            <a:pPr marL="800100" lvl="1" indent="-258763">
              <a:lnSpc>
                <a:spcPct val="107000"/>
              </a:lnSpc>
              <a:spcAft>
                <a:spcPts val="800"/>
              </a:spcAft>
              <a:buClr>
                <a:srgbClr val="002060"/>
              </a:buClr>
              <a:buFont typeface="Symbol" panose="05050102010706020507" pitchFamily="18" charset="2"/>
              <a:buChar char="+"/>
            </a:pPr>
            <a:r>
              <a:rPr lang="en-IE" sz="1200" kern="100" dirty="0">
                <a:latin typeface="Aptos" panose="020B0004020202020204" pitchFamily="34" charset="0"/>
                <a:cs typeface="Times New Roman" panose="02020603050405020304" pitchFamily="18" charset="0"/>
              </a:rPr>
              <a:t>Concerted social media and communications campaigns to promote the protective health benefits of vaccines</a:t>
            </a:r>
          </a:p>
        </p:txBody>
      </p:sp>
      <p:sp>
        <p:nvSpPr>
          <p:cNvPr id="12" name="TextBox 11">
            <a:extLst>
              <a:ext uri="{FF2B5EF4-FFF2-40B4-BE49-F238E27FC236}">
                <a16:creationId xmlns:a16="http://schemas.microsoft.com/office/drawing/2014/main" id="{EF529D04-2503-84F8-E104-10D12A7BBBBF}"/>
              </a:ext>
            </a:extLst>
          </p:cNvPr>
          <p:cNvSpPr txBox="1"/>
          <p:nvPr/>
        </p:nvSpPr>
        <p:spPr>
          <a:xfrm>
            <a:off x="8259044" y="274739"/>
            <a:ext cx="3561196" cy="1267655"/>
          </a:xfrm>
          <a:prstGeom prst="rect">
            <a:avLst/>
          </a:prstGeom>
          <a:noFill/>
        </p:spPr>
        <p:txBody>
          <a:bodyPr wrap="square">
            <a:spAutoFit/>
          </a:bodyPr>
          <a:lstStyle/>
          <a:p>
            <a:pPr>
              <a:lnSpc>
                <a:spcPct val="107000"/>
              </a:lnSpc>
            </a:pPr>
            <a:r>
              <a:rPr lang="en-GB" b="1" kern="100" dirty="0">
                <a:solidFill>
                  <a:srgbClr val="0C2950"/>
                </a:solidFill>
                <a:latin typeface="Aptos" panose="020B0004020202020204" pitchFamily="34" charset="0"/>
                <a:cs typeface="Times New Roman" panose="02020603050405020304" pitchFamily="18" charset="0"/>
              </a:rPr>
              <a:t>F</a:t>
            </a:r>
            <a:r>
              <a:rPr lang="en-GB" sz="1800" b="1" kern="100" dirty="0">
                <a:solidFill>
                  <a:srgbClr val="0C2950"/>
                </a:solidFill>
                <a:latin typeface="Aptos" panose="020B0004020202020204" pitchFamily="34" charset="0"/>
                <a:cs typeface="Times New Roman" panose="02020603050405020304" pitchFamily="18" charset="0"/>
              </a:rPr>
              <a:t>actors that impact negatively on the capture of influenza vaccine uptake in HCWs’ place of work </a:t>
            </a:r>
          </a:p>
        </p:txBody>
      </p:sp>
      <p:sp>
        <p:nvSpPr>
          <p:cNvPr id="14" name="TextBox 13">
            <a:extLst>
              <a:ext uri="{FF2B5EF4-FFF2-40B4-BE49-F238E27FC236}">
                <a16:creationId xmlns:a16="http://schemas.microsoft.com/office/drawing/2014/main" id="{6555120A-D96B-4109-22A4-7539E306F390}"/>
              </a:ext>
            </a:extLst>
          </p:cNvPr>
          <p:cNvSpPr txBox="1"/>
          <p:nvPr/>
        </p:nvSpPr>
        <p:spPr>
          <a:xfrm>
            <a:off x="7946890" y="1533089"/>
            <a:ext cx="3940866" cy="3057375"/>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Local hospital managers using the NIIS system not being able to validate where staff were working and in what capacity (staff category) if they choose to get vaccinated elsewhere, in GP clinics or in pharmacies, for example.</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Local managers not having the means to query/correct inconsistencies and omissions on GP and pharmacy NIIS records.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Training of vaccinators and administrators on the NIIS input systems being subject to significant turnover and a lack of consistency in relation to how HCW details are assigned to their correct place of work/vaccination and, to a lesser extent, their staff category type.</a:t>
            </a:r>
          </a:p>
        </p:txBody>
      </p:sp>
      <p:sp>
        <p:nvSpPr>
          <p:cNvPr id="4" name="TextBox 3">
            <a:extLst>
              <a:ext uri="{FF2B5EF4-FFF2-40B4-BE49-F238E27FC236}">
                <a16:creationId xmlns:a16="http://schemas.microsoft.com/office/drawing/2014/main" id="{94451D7A-F10A-7B75-27BD-E57ECC3854E8}"/>
              </a:ext>
            </a:extLst>
          </p:cNvPr>
          <p:cNvSpPr txBox="1"/>
          <p:nvPr/>
        </p:nvSpPr>
        <p:spPr>
          <a:xfrm>
            <a:off x="1613640" y="192582"/>
            <a:ext cx="2027332" cy="646331"/>
          </a:xfrm>
          <a:prstGeom prst="rect">
            <a:avLst/>
          </a:prstGeom>
          <a:noFill/>
        </p:spPr>
        <p:txBody>
          <a:bodyPr wrap="square">
            <a:spAutoFit/>
          </a:bodyPr>
          <a:lstStyle/>
          <a:p>
            <a:pPr marL="0">
              <a:spcAft>
                <a:spcPts val="900"/>
              </a:spcAft>
              <a:buFont typeface="Arial" panose="020B0604020202020204" pitchFamily="34" charset="0"/>
              <a:buChar char="​"/>
            </a:pPr>
            <a:r>
              <a:rPr lang="en-US" sz="1800" b="1" dirty="0">
                <a:solidFill>
                  <a:schemeClr val="bg1"/>
                </a:solidFill>
              </a:rPr>
              <a:t>General Conclusions</a:t>
            </a:r>
            <a:endParaRPr lang="en-IE" sz="1800" b="1" baseline="0" dirty="0">
              <a:solidFill>
                <a:schemeClr val="bg1"/>
              </a:solidFill>
            </a:endParaRPr>
          </a:p>
        </p:txBody>
      </p:sp>
      <p:sp>
        <p:nvSpPr>
          <p:cNvPr id="6" name="TextBox 5">
            <a:extLst>
              <a:ext uri="{FF2B5EF4-FFF2-40B4-BE49-F238E27FC236}">
                <a16:creationId xmlns:a16="http://schemas.microsoft.com/office/drawing/2014/main" id="{B613BE22-1BD1-FE8A-B69C-3A51AE3A6ABF}"/>
              </a:ext>
            </a:extLst>
          </p:cNvPr>
          <p:cNvSpPr txBox="1"/>
          <p:nvPr/>
        </p:nvSpPr>
        <p:spPr>
          <a:xfrm>
            <a:off x="0" y="776933"/>
            <a:ext cx="3640972" cy="1069011"/>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can we interpret from the findings in this report about vaccination?</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DCD3F0EB-0F21-704B-EED4-C16626FE0A7E}"/>
              </a:ext>
            </a:extLst>
          </p:cNvPr>
          <p:cNvSpPr txBox="1"/>
          <p:nvPr/>
        </p:nvSpPr>
        <p:spPr>
          <a:xfrm>
            <a:off x="-958" y="1845944"/>
            <a:ext cx="3641930" cy="3952557"/>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IE" sz="1400" b="1" dirty="0">
                <a:solidFill>
                  <a:schemeClr val="bg1"/>
                </a:solidFill>
              </a:rPr>
              <a:t>Seasonal Influenza vaccine</a:t>
            </a:r>
          </a:p>
          <a:p>
            <a:pPr marL="285750" indent="-285750">
              <a:buFont typeface="Arial" panose="020B0604020202020204" pitchFamily="34" charset="0"/>
              <a:buChar char="•"/>
            </a:pPr>
            <a:r>
              <a:rPr lang="en-IE" sz="1400" dirty="0">
                <a:solidFill>
                  <a:schemeClr val="bg1"/>
                </a:solidFill>
              </a:rPr>
              <a:t>The recent positive turnaround in the uptake of the influenza vaccine among hospital–based HCWs is welcome news.</a:t>
            </a:r>
          </a:p>
          <a:p>
            <a:pPr marL="285750" indent="-285750">
              <a:buFont typeface="Arial" panose="020B0604020202020204" pitchFamily="34" charset="0"/>
              <a:buChar char="•"/>
            </a:pPr>
            <a:r>
              <a:rPr lang="en-IE" sz="1400" dirty="0">
                <a:solidFill>
                  <a:schemeClr val="bg1"/>
                </a:solidFill>
              </a:rPr>
              <a:t>This positive change was broadly seen in that it occurred across all hospital groups/regions, all types of staff and in all categories of staff compliment sizes.</a:t>
            </a:r>
          </a:p>
          <a:p>
            <a:pPr marL="285750" indent="-285750">
              <a:buFont typeface="Arial" panose="020B0604020202020204" pitchFamily="34" charset="0"/>
              <a:buChar char="•"/>
            </a:pPr>
            <a:r>
              <a:rPr lang="en-GB" sz="1400" dirty="0">
                <a:solidFill>
                  <a:schemeClr val="bg1"/>
                </a:solidFill>
              </a:rPr>
              <a:t>Only  two out of 59 hospitals (3.4%) exceeded the national influenza vaccine uptake target of 75% in the most recent 2025-2026 survey </a:t>
            </a:r>
          </a:p>
          <a:p>
            <a:pPr marL="285750" indent="-285750">
              <a:buFont typeface="Arial" panose="020B0604020202020204" pitchFamily="34" charset="0"/>
              <a:buChar char="•"/>
            </a:pPr>
            <a:r>
              <a:rPr lang="en-GB" sz="1400" dirty="0">
                <a:solidFill>
                  <a:schemeClr val="bg1"/>
                </a:solidFill>
              </a:rPr>
              <a:t>No hospital group/region reported an uptake that was significantly above (or below) the overall mean uptake.</a:t>
            </a:r>
          </a:p>
        </p:txBody>
      </p:sp>
    </p:spTree>
    <p:extLst>
      <p:ext uri="{BB962C8B-B14F-4D97-AF65-F5344CB8AC3E}">
        <p14:creationId xmlns:p14="http://schemas.microsoft.com/office/powerpoint/2010/main" val="3047554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44084" y="0"/>
            <a:ext cx="3734935"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r>
              <a:rPr lang="en-IE" sz="1600" b="1" baseline="0" dirty="0">
                <a:solidFill>
                  <a:schemeClr val="tx1"/>
                </a:solidFill>
              </a:rPr>
              <a:t> </a:t>
            </a:r>
          </a:p>
        </p:txBody>
      </p:sp>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B953F69-6B56-DDB7-E044-94BBEDCD2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8C6BC744-8BE6-CE38-B568-09611B5E5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16" name="TextBox 15">
            <a:extLst>
              <a:ext uri="{FF2B5EF4-FFF2-40B4-BE49-F238E27FC236}">
                <a16:creationId xmlns:a16="http://schemas.microsoft.com/office/drawing/2014/main" id="{AC10647E-663F-3D28-EB3B-83C28ABEF1C3}"/>
              </a:ext>
            </a:extLst>
          </p:cNvPr>
          <p:cNvSpPr txBox="1"/>
          <p:nvPr/>
        </p:nvSpPr>
        <p:spPr>
          <a:xfrm>
            <a:off x="4064925" y="707775"/>
            <a:ext cx="3325908"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Underlying factors that impact vaccine uptake</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B077CC8-FC69-2A4A-DC8A-14B287EDDC34}"/>
              </a:ext>
            </a:extLst>
          </p:cNvPr>
          <p:cNvSpPr txBox="1"/>
          <p:nvPr/>
        </p:nvSpPr>
        <p:spPr>
          <a:xfrm>
            <a:off x="4064924" y="1596899"/>
            <a:ext cx="3325908" cy="2954783"/>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The decline uptake among HCWs in hospitals between the 2020-2021 and 2024-2025 can partly be attributed to a range of technical, administrative and behavioural factors (see also slide #18), but many of these have been targeted for improvement during the 2025-2026 season</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Bridging the gap between actual and reported uptake is an on-going technical challenge for any data collection process, but as long as it is undertaken consistently over time, the trends observed in this survey are likely to be genuine. </a:t>
            </a:r>
          </a:p>
        </p:txBody>
      </p:sp>
      <p:sp>
        <p:nvSpPr>
          <p:cNvPr id="12" name="TextBox 11">
            <a:extLst>
              <a:ext uri="{FF2B5EF4-FFF2-40B4-BE49-F238E27FC236}">
                <a16:creationId xmlns:a16="http://schemas.microsoft.com/office/drawing/2014/main" id="{F94AD5CE-DC9E-4C8C-EE91-CB882E283268}"/>
              </a:ext>
            </a:extLst>
          </p:cNvPr>
          <p:cNvSpPr txBox="1"/>
          <p:nvPr/>
        </p:nvSpPr>
        <p:spPr>
          <a:xfrm>
            <a:off x="7927219" y="707775"/>
            <a:ext cx="3804622" cy="674928"/>
          </a:xfrm>
          <a:prstGeom prst="rect">
            <a:avLst/>
          </a:prstGeom>
          <a:noFill/>
        </p:spPr>
        <p:txBody>
          <a:bodyPr wrap="square">
            <a:spAutoFit/>
          </a:bodyPr>
          <a:lstStyle/>
          <a:p>
            <a:pPr>
              <a:lnSpc>
                <a:spcPct val="107000"/>
              </a:lnSpc>
            </a:pPr>
            <a:r>
              <a:rPr lang="en-GB" sz="1800" b="1" kern="100" dirty="0">
                <a:solidFill>
                  <a:srgbClr val="0C2950"/>
                </a:solidFill>
                <a:latin typeface="Aptos" panose="020B0004020202020204" pitchFamily="34" charset="0"/>
                <a:cs typeface="Times New Roman" panose="02020603050405020304" pitchFamily="18" charset="0"/>
              </a:rPr>
              <a:t>Implications of low vaccine uptake among hospital-based HCWs</a:t>
            </a:r>
          </a:p>
        </p:txBody>
      </p:sp>
      <p:sp>
        <p:nvSpPr>
          <p:cNvPr id="14" name="TextBox 13">
            <a:extLst>
              <a:ext uri="{FF2B5EF4-FFF2-40B4-BE49-F238E27FC236}">
                <a16:creationId xmlns:a16="http://schemas.microsoft.com/office/drawing/2014/main" id="{12FBCC8C-C0FD-1570-358E-CAF25150ED7B}"/>
              </a:ext>
            </a:extLst>
          </p:cNvPr>
          <p:cNvSpPr txBox="1"/>
          <p:nvPr/>
        </p:nvSpPr>
        <p:spPr>
          <a:xfrm>
            <a:off x="7927218" y="1597754"/>
            <a:ext cx="3682909" cy="1073627"/>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Greater pressure on hospital services during the peak winter months arising from unvaccinated HCWs transmitting infection to each other and to their patients and, also, arising from staff who are absent from sick leave.</a:t>
            </a:r>
          </a:p>
        </p:txBody>
      </p:sp>
      <p:sp>
        <p:nvSpPr>
          <p:cNvPr id="4" name="TextBox 3">
            <a:extLst>
              <a:ext uri="{FF2B5EF4-FFF2-40B4-BE49-F238E27FC236}">
                <a16:creationId xmlns:a16="http://schemas.microsoft.com/office/drawing/2014/main" id="{79B0AC85-0107-8108-72B7-0D9DD30D7289}"/>
              </a:ext>
            </a:extLst>
          </p:cNvPr>
          <p:cNvSpPr txBox="1"/>
          <p:nvPr/>
        </p:nvSpPr>
        <p:spPr>
          <a:xfrm>
            <a:off x="1613640" y="192582"/>
            <a:ext cx="2002394" cy="674928"/>
          </a:xfrm>
          <a:prstGeom prst="rect">
            <a:avLst/>
          </a:prstGeom>
          <a:noFill/>
        </p:spPr>
        <p:txBody>
          <a:bodyPr wrap="square">
            <a:spAutoFit/>
          </a:bodyPr>
          <a:lstStyle/>
          <a:p>
            <a:pPr>
              <a:lnSpc>
                <a:spcPct val="107000"/>
              </a:lnSpc>
              <a:spcAft>
                <a:spcPts val="800"/>
              </a:spcAft>
            </a:pPr>
            <a:r>
              <a:rPr lang="en-GB" b="1" kern="100" dirty="0">
                <a:solidFill>
                  <a:schemeClr val="bg1"/>
                </a:solidFill>
                <a:latin typeface="Aptos" panose="020B0004020202020204" pitchFamily="34" charset="0"/>
                <a:cs typeface="Times New Roman" panose="02020603050405020304" pitchFamily="18" charset="0"/>
              </a:rPr>
              <a:t>General Conclusions</a:t>
            </a:r>
            <a:endParaRPr lang="en-IE" b="1" kern="100" dirty="0">
              <a:solidFill>
                <a:schemeClr val="bg1"/>
              </a:solidFill>
              <a:latin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A17C479-D962-82F3-DAF0-EC67B91F21F1}"/>
              </a:ext>
            </a:extLst>
          </p:cNvPr>
          <p:cNvSpPr txBox="1"/>
          <p:nvPr/>
        </p:nvSpPr>
        <p:spPr>
          <a:xfrm>
            <a:off x="-44084" y="1935123"/>
            <a:ext cx="3532910" cy="4105804"/>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GB" sz="1400" dirty="0">
                <a:solidFill>
                  <a:schemeClr val="bg1"/>
                </a:solidFill>
              </a:rPr>
              <a:t>The positive inflexion in the uptake of the seasonal influenza vaccine among hospital-based HCWs is welcome news following the  considerable resources and efforts that have been assigned to addressing the downward trend observed between 2020-2021 and 2024-2025 seasons.</a:t>
            </a:r>
          </a:p>
          <a:p>
            <a:pPr marL="285750" indent="-285750">
              <a:buFont typeface="Arial" panose="020B0604020202020204" pitchFamily="34" charset="0"/>
              <a:buChar char="•"/>
            </a:pPr>
            <a:r>
              <a:rPr lang="en-GB" sz="1400" dirty="0">
                <a:solidFill>
                  <a:schemeClr val="bg1"/>
                </a:solidFill>
              </a:rPr>
              <a:t>The likelihood that the key performance target of 75% for seasonal influenza vaccine uptake will be reached in the next few seasons, however, remains low without a sustained public health effort, he maintenance of significant input of resources, including financial, and a change in vaccine hesitancy views held by some HCWs.</a:t>
            </a:r>
          </a:p>
        </p:txBody>
      </p:sp>
      <p:sp>
        <p:nvSpPr>
          <p:cNvPr id="13" name="TextBox 12">
            <a:extLst>
              <a:ext uri="{FF2B5EF4-FFF2-40B4-BE49-F238E27FC236}">
                <a16:creationId xmlns:a16="http://schemas.microsoft.com/office/drawing/2014/main" id="{AEE1E292-D14B-57E1-34E6-FE740ABD7D6E}"/>
              </a:ext>
            </a:extLst>
          </p:cNvPr>
          <p:cNvSpPr txBox="1"/>
          <p:nvPr/>
        </p:nvSpPr>
        <p:spPr>
          <a:xfrm>
            <a:off x="7927216" y="2754072"/>
            <a:ext cx="3682910"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Importance of HPSC vaccine uptake survey</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9A0FD0E4-9C84-49F8-D96C-35F8D3677AE0}"/>
              </a:ext>
            </a:extLst>
          </p:cNvPr>
          <p:cNvSpPr txBox="1"/>
          <p:nvPr/>
        </p:nvSpPr>
        <p:spPr>
          <a:xfrm>
            <a:off x="7927216" y="3511691"/>
            <a:ext cx="3682908" cy="876009"/>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The survey itself  fulfils a useful purpose as it provides a comprehensive profile of acute hospital HCW uptake that other  reports do not provide</a:t>
            </a:r>
          </a:p>
        </p:txBody>
      </p:sp>
      <p:sp>
        <p:nvSpPr>
          <p:cNvPr id="17" name="TextBox 16">
            <a:extLst>
              <a:ext uri="{FF2B5EF4-FFF2-40B4-BE49-F238E27FC236}">
                <a16:creationId xmlns:a16="http://schemas.microsoft.com/office/drawing/2014/main" id="{56BC0BFD-B23E-D377-7A4B-96D213FCA766}"/>
              </a:ext>
            </a:extLst>
          </p:cNvPr>
          <p:cNvSpPr txBox="1"/>
          <p:nvPr/>
        </p:nvSpPr>
        <p:spPr>
          <a:xfrm>
            <a:off x="-24938" y="868004"/>
            <a:ext cx="3640972" cy="1069011"/>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What can we interpret from the findings in this report about vaccination?</a:t>
            </a:r>
            <a:endParaRPr lang="en-IE" sz="2000" b="1" kern="100" dirty="0">
              <a:solidFill>
                <a:schemeClr val="bg1"/>
              </a:solidFill>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8292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2F6E5-CC98-DDD8-0843-6BC9AFAB12D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BDA2B2-3991-32A9-2405-B6FABCB2D732}"/>
              </a:ext>
            </a:extLst>
          </p:cNvPr>
          <p:cNvSpPr/>
          <p:nvPr/>
        </p:nvSpPr>
        <p:spPr>
          <a:xfrm>
            <a:off x="-954" y="0"/>
            <a:ext cx="3702030" cy="6858000"/>
          </a:xfrm>
          <a:prstGeom prst="rect">
            <a:avLst/>
          </a:prstGeom>
          <a:solidFill>
            <a:srgbClr val="00615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8" name="Straight Connector 7">
            <a:extLst>
              <a:ext uri="{FF2B5EF4-FFF2-40B4-BE49-F238E27FC236}">
                <a16:creationId xmlns:a16="http://schemas.microsoft.com/office/drawing/2014/main" id="{4F3EB16A-9024-309D-54E4-AB31DF5A5457}"/>
              </a:ext>
            </a:extLst>
          </p:cNvPr>
          <p:cNvCxnSpPr>
            <a:cxnSpLocks/>
          </p:cNvCxnSpPr>
          <p:nvPr/>
        </p:nvCxnSpPr>
        <p:spPr>
          <a:xfrm>
            <a:off x="15954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C10C41B-0028-3B5D-B109-1CA7517095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53" y="192582"/>
            <a:ext cx="506570" cy="515193"/>
          </a:xfrm>
          <a:prstGeom prst="rect">
            <a:avLst/>
          </a:prstGeom>
        </p:spPr>
      </p:pic>
      <p:pic>
        <p:nvPicPr>
          <p:cNvPr id="5" name="Picture 4">
            <a:extLst>
              <a:ext uri="{FF2B5EF4-FFF2-40B4-BE49-F238E27FC236}">
                <a16:creationId xmlns:a16="http://schemas.microsoft.com/office/drawing/2014/main" id="{18DAA6FA-5EF4-CB01-844F-46C54266EB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074" y="223572"/>
            <a:ext cx="652781" cy="484203"/>
          </a:xfrm>
          <a:prstGeom prst="rect">
            <a:avLst/>
          </a:prstGeom>
        </p:spPr>
      </p:pic>
      <p:sp>
        <p:nvSpPr>
          <p:cNvPr id="16" name="TextBox 15">
            <a:extLst>
              <a:ext uri="{FF2B5EF4-FFF2-40B4-BE49-F238E27FC236}">
                <a16:creationId xmlns:a16="http://schemas.microsoft.com/office/drawing/2014/main" id="{57F7790E-F912-7D6C-7803-B9E315D3EA95}"/>
              </a:ext>
            </a:extLst>
          </p:cNvPr>
          <p:cNvSpPr txBox="1"/>
          <p:nvPr/>
        </p:nvSpPr>
        <p:spPr>
          <a:xfrm>
            <a:off x="8008290" y="578684"/>
            <a:ext cx="4032376" cy="674928"/>
          </a:xfrm>
          <a:prstGeom prst="rect">
            <a:avLst/>
          </a:prstGeom>
          <a:noFill/>
        </p:spPr>
        <p:txBody>
          <a:bodyPr wrap="square">
            <a:spAutoFit/>
          </a:bodyPr>
          <a:lstStyle/>
          <a:p>
            <a:pPr>
              <a:lnSpc>
                <a:spcPct val="107000"/>
              </a:lnSpc>
            </a:pPr>
            <a:r>
              <a:rPr lang="en-IE" sz="1800" b="1" kern="100" dirty="0">
                <a:solidFill>
                  <a:srgbClr val="0C2950"/>
                </a:solidFill>
                <a:latin typeface="Aptos" panose="020B0004020202020204" pitchFamily="34" charset="0"/>
                <a:cs typeface="Times New Roman" panose="02020603050405020304" pitchFamily="18" charset="0"/>
              </a:rPr>
              <a:t>Addressing data reporting/validation concerns</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A73EBDC-2078-3DC2-98F0-6F03525AFB46}"/>
              </a:ext>
            </a:extLst>
          </p:cNvPr>
          <p:cNvSpPr txBox="1"/>
          <p:nvPr/>
        </p:nvSpPr>
        <p:spPr>
          <a:xfrm>
            <a:off x="1613640" y="192582"/>
            <a:ext cx="1977458" cy="674928"/>
          </a:xfrm>
          <a:prstGeom prst="rect">
            <a:avLst/>
          </a:prstGeom>
          <a:noFill/>
        </p:spPr>
        <p:txBody>
          <a:bodyPr wrap="square">
            <a:spAutoFit/>
          </a:bodyPr>
          <a:lstStyle/>
          <a:p>
            <a:pPr>
              <a:lnSpc>
                <a:spcPct val="107000"/>
              </a:lnSpc>
              <a:spcAft>
                <a:spcPts val="800"/>
              </a:spcAft>
            </a:pPr>
            <a:r>
              <a:rPr lang="en-GB" b="1" kern="100" dirty="0">
                <a:solidFill>
                  <a:schemeClr val="bg1"/>
                </a:solidFill>
                <a:latin typeface="Aptos" panose="020B0004020202020204" pitchFamily="34" charset="0"/>
                <a:cs typeface="Times New Roman" panose="02020603050405020304" pitchFamily="18" charset="0"/>
              </a:rPr>
              <a:t>General Conclusions</a:t>
            </a:r>
            <a:endParaRPr lang="en-IE" b="1" kern="100" dirty="0">
              <a:solidFill>
                <a:schemeClr val="bg1"/>
              </a:solidFill>
              <a:latin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036516D-246A-9D83-9809-C77409702844}"/>
              </a:ext>
            </a:extLst>
          </p:cNvPr>
          <p:cNvSpPr txBox="1"/>
          <p:nvPr/>
        </p:nvSpPr>
        <p:spPr>
          <a:xfrm>
            <a:off x="151334" y="912382"/>
            <a:ext cx="3549742" cy="410369"/>
          </a:xfrm>
          <a:prstGeom prst="rect">
            <a:avLst/>
          </a:prstGeom>
          <a:noFill/>
        </p:spPr>
        <p:txBody>
          <a:bodyPr wrap="square">
            <a:spAutoFit/>
          </a:bodyPr>
          <a:lstStyle/>
          <a:p>
            <a:pPr>
              <a:lnSpc>
                <a:spcPct val="107000"/>
              </a:lnSpc>
              <a:spcAft>
                <a:spcPts val="800"/>
              </a:spcAft>
            </a:pPr>
            <a:r>
              <a:rPr lang="en-GB" sz="2000" b="1" kern="100" dirty="0">
                <a:solidFill>
                  <a:schemeClr val="bg1"/>
                </a:solidFill>
                <a:latin typeface="Aptos" panose="020B0004020202020204" pitchFamily="34" charset="0"/>
                <a:cs typeface="Times New Roman" panose="02020603050405020304" pitchFamily="18" charset="0"/>
              </a:rPr>
              <a:t>Recommendations</a:t>
            </a:r>
            <a:endParaRPr lang="en-IE" sz="2000" b="1" kern="100" dirty="0">
              <a:solidFill>
                <a:schemeClr val="bg1"/>
              </a:solidFill>
              <a:latin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03F33E78-BFC4-85F0-0E9A-316C7F7B6A2F}"/>
              </a:ext>
            </a:extLst>
          </p:cNvPr>
          <p:cNvSpPr txBox="1"/>
          <p:nvPr/>
        </p:nvSpPr>
        <p:spPr>
          <a:xfrm>
            <a:off x="4174342" y="990698"/>
            <a:ext cx="3561196" cy="283154"/>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endParaRPr lang="en-GB" sz="1200" kern="100" dirty="0">
              <a:latin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07C8C5C-D599-7D01-F412-2F314FCAC885}"/>
              </a:ext>
            </a:extLst>
          </p:cNvPr>
          <p:cNvSpPr txBox="1"/>
          <p:nvPr/>
        </p:nvSpPr>
        <p:spPr>
          <a:xfrm>
            <a:off x="8008289" y="1597681"/>
            <a:ext cx="4086198" cy="3057375"/>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Need for data providers to access one single source of information, rather than a range of different data sources, in order to compile an accurate set of staff uptake figures that can then be reported.</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Need for agreement among data providers that denominator values (eligible staff counts) are taken at the same point in time, for example, either from the beginning of the winter vaccination campaign or at the end of it and, also, that the same rules around how  denominators are defined are universally applied for both public and private acute hospitals</a:t>
            </a:r>
          </a:p>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Need for greater consistency with which HCW job titles are assigned by data providers to their correct HSE official category of staff.</a:t>
            </a:r>
          </a:p>
        </p:txBody>
      </p:sp>
      <p:sp>
        <p:nvSpPr>
          <p:cNvPr id="10" name="TextBox 9">
            <a:extLst>
              <a:ext uri="{FF2B5EF4-FFF2-40B4-BE49-F238E27FC236}">
                <a16:creationId xmlns:a16="http://schemas.microsoft.com/office/drawing/2014/main" id="{597138BF-5025-1AA6-AF85-3D41F1300702}"/>
              </a:ext>
            </a:extLst>
          </p:cNvPr>
          <p:cNvSpPr txBox="1"/>
          <p:nvPr/>
        </p:nvSpPr>
        <p:spPr>
          <a:xfrm>
            <a:off x="4042021" y="356870"/>
            <a:ext cx="3966268" cy="1267655"/>
          </a:xfrm>
          <a:prstGeom prst="rect">
            <a:avLst/>
          </a:prstGeom>
          <a:noFill/>
        </p:spPr>
        <p:txBody>
          <a:bodyPr wrap="square">
            <a:spAutoFit/>
          </a:bodyPr>
          <a:lstStyle/>
          <a:p>
            <a:pPr>
              <a:lnSpc>
                <a:spcPct val="107000"/>
              </a:lnSpc>
            </a:pPr>
            <a:r>
              <a:rPr lang="en-IE" b="1" kern="100" dirty="0">
                <a:solidFill>
                  <a:srgbClr val="0C2950"/>
                </a:solidFill>
                <a:latin typeface="Aptos" panose="020B0004020202020204" pitchFamily="34" charset="0"/>
                <a:cs typeface="Times New Roman" panose="02020603050405020304" pitchFamily="18" charset="0"/>
              </a:rPr>
              <a:t>Increasing hospital survey participation/reporting and their access to the NIIS portal/vaccination dashboards</a:t>
            </a:r>
            <a:endParaRPr lang="en-IE" sz="1200" kern="100" dirty="0">
              <a:solidFill>
                <a:srgbClr val="0C2950"/>
              </a:solidFill>
              <a:latin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F391D6D-3A59-2EF9-EC3A-1734AB16B4E9}"/>
              </a:ext>
            </a:extLst>
          </p:cNvPr>
          <p:cNvSpPr txBox="1"/>
          <p:nvPr/>
        </p:nvSpPr>
        <p:spPr>
          <a:xfrm>
            <a:off x="4054656" y="1682204"/>
            <a:ext cx="3977508" cy="2464521"/>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In order to minimise reporting and representation bias in future surveys and improve vaccination coverage</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All private hospitals need to be encouraged to report their HCW vaccination figures</a:t>
            </a:r>
          </a:p>
          <a:p>
            <a:pPr marL="800100" lvl="1"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Access to NIIS resources should be granted to all hospitals, including private ones, in relation to their staff seasonal influenza vaccination uptake counts, regardless of whether the hospitals themselves conduct clinics or not </a:t>
            </a:r>
          </a:p>
        </p:txBody>
      </p:sp>
      <p:sp>
        <p:nvSpPr>
          <p:cNvPr id="13" name="TextBox 12">
            <a:extLst>
              <a:ext uri="{FF2B5EF4-FFF2-40B4-BE49-F238E27FC236}">
                <a16:creationId xmlns:a16="http://schemas.microsoft.com/office/drawing/2014/main" id="{CD1B4DD4-A9AA-0E32-5CC2-1E518A32DC15}"/>
              </a:ext>
            </a:extLst>
          </p:cNvPr>
          <p:cNvSpPr txBox="1"/>
          <p:nvPr/>
        </p:nvSpPr>
        <p:spPr>
          <a:xfrm>
            <a:off x="4042021" y="4294576"/>
            <a:ext cx="3990143" cy="873765"/>
          </a:xfrm>
          <a:prstGeom prst="rect">
            <a:avLst/>
          </a:prstGeom>
          <a:noFill/>
        </p:spPr>
        <p:txBody>
          <a:bodyPr wrap="square">
            <a:spAutoFit/>
          </a:bodyPr>
          <a:lstStyle/>
          <a:p>
            <a:pPr>
              <a:lnSpc>
                <a:spcPct val="107000"/>
              </a:lnSpc>
            </a:pPr>
            <a:r>
              <a:rPr lang="en-IE" sz="1600" b="1" kern="100" dirty="0">
                <a:solidFill>
                  <a:srgbClr val="0C2950"/>
                </a:solidFill>
                <a:latin typeface="Aptos" panose="020B0004020202020204" pitchFamily="34" charset="0"/>
                <a:cs typeface="Times New Roman" panose="02020603050405020304" pitchFamily="18" charset="0"/>
              </a:rPr>
              <a:t>Role of Research </a:t>
            </a:r>
            <a:r>
              <a:rPr lang="en-GB" sz="1600" b="1" kern="100" dirty="0">
                <a:solidFill>
                  <a:srgbClr val="0C2950"/>
                </a:solidFill>
                <a:latin typeface="Aptos" panose="020B0004020202020204" pitchFamily="34" charset="0"/>
                <a:cs typeface="Times New Roman" panose="02020603050405020304" pitchFamily="18" charset="0"/>
              </a:rPr>
              <a:t>help gain insights that can guide more effective public health strategies</a:t>
            </a:r>
            <a:endParaRPr lang="en-IE" sz="1600" kern="100" dirty="0">
              <a:solidFill>
                <a:srgbClr val="0C2950"/>
              </a:solidFill>
              <a:latin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21F682EB-E102-A07C-A336-413CECB5EC01}"/>
              </a:ext>
            </a:extLst>
          </p:cNvPr>
          <p:cNvSpPr txBox="1"/>
          <p:nvPr/>
        </p:nvSpPr>
        <p:spPr>
          <a:xfrm>
            <a:off x="4042021" y="5196058"/>
            <a:ext cx="3990143" cy="876009"/>
          </a:xfrm>
          <a:prstGeom prst="rect">
            <a:avLst/>
          </a:prstGeom>
          <a:noFill/>
        </p:spPr>
        <p:txBody>
          <a:bodyPr wrap="square">
            <a:spAutoFit/>
          </a:bodyPr>
          <a:lstStyle/>
          <a:p>
            <a:pPr marL="342900" indent="-258763">
              <a:lnSpc>
                <a:spcPct val="107000"/>
              </a:lnSpc>
              <a:spcAft>
                <a:spcPts val="800"/>
              </a:spcAft>
              <a:buClr>
                <a:srgbClr val="002060"/>
              </a:buClr>
              <a:buFont typeface="Symbol" panose="05050102010706020507" pitchFamily="18" charset="2"/>
              <a:buChar char="+"/>
            </a:pPr>
            <a:r>
              <a:rPr lang="en-GB" sz="1200" kern="100" dirty="0">
                <a:latin typeface="Aptos" panose="020B0004020202020204" pitchFamily="34" charset="0"/>
                <a:cs typeface="Times New Roman" panose="02020603050405020304" pitchFamily="18" charset="0"/>
              </a:rPr>
              <a:t>There is a need for ongoing, in-depth understanding of the personal, cultural, and contextual factors influencing HCWs' vaccination decisions and underlying barriers to vaccination</a:t>
            </a:r>
          </a:p>
        </p:txBody>
      </p:sp>
      <p:sp>
        <p:nvSpPr>
          <p:cNvPr id="17" name="TextBox 16">
            <a:extLst>
              <a:ext uri="{FF2B5EF4-FFF2-40B4-BE49-F238E27FC236}">
                <a16:creationId xmlns:a16="http://schemas.microsoft.com/office/drawing/2014/main" id="{4E570D5B-2CBB-0BC5-0CDD-48114988FCFE}"/>
              </a:ext>
            </a:extLst>
          </p:cNvPr>
          <p:cNvSpPr txBox="1"/>
          <p:nvPr/>
        </p:nvSpPr>
        <p:spPr>
          <a:xfrm>
            <a:off x="0" y="1364017"/>
            <a:ext cx="3591098" cy="3679149"/>
          </a:xfrm>
          <a:prstGeom prst="rect">
            <a:avLst/>
          </a:prstGeom>
          <a:noFill/>
        </p:spPr>
        <p:txBody>
          <a:bodyPr wrap="square">
            <a:spAutoFit/>
          </a:bodyPr>
          <a:lstStyle>
            <a:defPPr>
              <a:defRPr lang="en-US"/>
            </a:defPPr>
            <a:lvl1pPr>
              <a:lnSpc>
                <a:spcPct val="107000"/>
              </a:lnSpc>
              <a:spcAft>
                <a:spcPts val="800"/>
              </a:spcAft>
              <a:defRPr sz="1200" kern="100">
                <a:latin typeface="Aptos" panose="020B0004020202020204" pitchFamily="34" charset="0"/>
                <a:cs typeface="Times New Roman" panose="02020603050405020304" pitchFamily="18" charset="0"/>
              </a:defRPr>
            </a:lvl1pPr>
          </a:lstStyle>
          <a:p>
            <a:pPr marL="285750" indent="-285750">
              <a:buFont typeface="Arial" panose="020B0604020202020204" pitchFamily="34" charset="0"/>
              <a:buChar char="•"/>
            </a:pPr>
            <a:r>
              <a:rPr lang="en-IE" sz="1400" dirty="0">
                <a:solidFill>
                  <a:schemeClr val="bg1"/>
                </a:solidFill>
              </a:rPr>
              <a:t>Increasing hospital survey participation/reporting and their access to the NIIS portal/vaccination dashboards</a:t>
            </a:r>
          </a:p>
          <a:p>
            <a:pPr marL="285750" indent="-285750">
              <a:buFont typeface="Arial" panose="020B0604020202020204" pitchFamily="34" charset="0"/>
              <a:buChar char="•"/>
            </a:pPr>
            <a:r>
              <a:rPr lang="en-IE" sz="1400" dirty="0">
                <a:solidFill>
                  <a:schemeClr val="bg1"/>
                </a:solidFill>
              </a:rPr>
              <a:t>Address data reporting/validation concerns</a:t>
            </a:r>
          </a:p>
          <a:p>
            <a:pPr marL="285750" indent="-285750">
              <a:buFont typeface="Arial" panose="020B0604020202020204" pitchFamily="34" charset="0"/>
              <a:buChar char="•"/>
            </a:pPr>
            <a:r>
              <a:rPr lang="en-IE" sz="1400" dirty="0">
                <a:solidFill>
                  <a:schemeClr val="bg1"/>
                </a:solidFill>
              </a:rPr>
              <a:t>Further research </a:t>
            </a:r>
            <a:r>
              <a:rPr lang="en-GB" sz="1400" dirty="0">
                <a:solidFill>
                  <a:schemeClr val="bg1"/>
                </a:solidFill>
              </a:rPr>
              <a:t>to guide more effective public health strategies</a:t>
            </a:r>
          </a:p>
          <a:p>
            <a:pPr marL="285750" indent="-285750">
              <a:buFont typeface="Arial" panose="020B0604020202020204" pitchFamily="34" charset="0"/>
              <a:buChar char="•"/>
            </a:pPr>
            <a:r>
              <a:rPr lang="en-IE" sz="1400" dirty="0">
                <a:solidFill>
                  <a:schemeClr val="bg1"/>
                </a:solidFill>
              </a:rPr>
              <a:t>Ensure HCW status is accurately captured on NIIS</a:t>
            </a:r>
            <a:endParaRPr lang="en-GB" sz="1400" dirty="0">
              <a:solidFill>
                <a:schemeClr val="bg1"/>
              </a:solidFill>
            </a:endParaRPr>
          </a:p>
          <a:p>
            <a:pPr marL="285750" indent="-285750">
              <a:buFont typeface="Arial" panose="020B0604020202020204" pitchFamily="34" charset="0"/>
              <a:buChar char="•"/>
            </a:pPr>
            <a:endParaRPr lang="en-IE" sz="1400" dirty="0">
              <a:solidFill>
                <a:schemeClr val="bg1"/>
              </a:solidFill>
            </a:endParaRPr>
          </a:p>
          <a:p>
            <a:pPr marL="285750" indent="-285750">
              <a:buFont typeface="Arial" panose="020B0604020202020204" pitchFamily="34" charset="0"/>
              <a:buChar char="•"/>
            </a:pPr>
            <a:endParaRPr lang="en-IE" sz="1100" dirty="0">
              <a:solidFill>
                <a:srgbClr val="0C2950"/>
              </a:solidFill>
            </a:endParaRPr>
          </a:p>
          <a:p>
            <a:pPr marL="285750" indent="-285750">
              <a:buFont typeface="Arial" panose="020B0604020202020204" pitchFamily="34" charset="0"/>
              <a:buChar char="•"/>
            </a:pPr>
            <a:endParaRPr lang="en-GB" sz="1600" dirty="0">
              <a:solidFill>
                <a:srgbClr val="00B0F0"/>
              </a:solidFill>
            </a:endParaRPr>
          </a:p>
        </p:txBody>
      </p:sp>
    </p:spTree>
    <p:extLst>
      <p:ext uri="{BB962C8B-B14F-4D97-AF65-F5344CB8AC3E}">
        <p14:creationId xmlns:p14="http://schemas.microsoft.com/office/powerpoint/2010/main" val="233936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0689D41-DD23-2B34-657E-0E11C57BCEEA}"/>
              </a:ext>
            </a:extLst>
          </p:cNvPr>
          <p:cNvCxnSpPr>
            <a:cxnSpLocks/>
          </p:cNvCxnSpPr>
          <p:nvPr/>
        </p:nvCxnSpPr>
        <p:spPr>
          <a:xfrm>
            <a:off x="4165851" y="1015445"/>
            <a:ext cx="3524253" cy="812"/>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553C69-027F-0AEC-9DEB-5E4D4734B519}"/>
              </a:ext>
            </a:extLst>
          </p:cNvPr>
          <p:cNvCxnSpPr>
            <a:cxnSpLocks/>
          </p:cNvCxnSpPr>
          <p:nvPr/>
        </p:nvCxnSpPr>
        <p:spPr>
          <a:xfrm>
            <a:off x="8461016" y="1016257"/>
            <a:ext cx="3183642"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FCA1532-9C6B-6732-F6AA-4916342D9265}"/>
              </a:ext>
            </a:extLst>
          </p:cNvPr>
          <p:cNvSpPr txBox="1"/>
          <p:nvPr/>
        </p:nvSpPr>
        <p:spPr>
          <a:xfrm>
            <a:off x="4121764" y="132626"/>
            <a:ext cx="7248230" cy="1187505"/>
          </a:xfrm>
          <a:prstGeom prst="rect">
            <a:avLst/>
          </a:prstGeom>
          <a:noFill/>
        </p:spPr>
        <p:txBody>
          <a:bodyPr wrap="square">
            <a:spAutoFit/>
          </a:bodyPr>
          <a:lstStyle/>
          <a:p>
            <a:pPr>
              <a:lnSpc>
                <a:spcPct val="115000"/>
              </a:lnSpc>
              <a:spcAft>
                <a:spcPts val="1000"/>
              </a:spcAft>
            </a:pPr>
            <a:r>
              <a:rPr lang="en-IE" sz="2400" b="1" kern="0" dirty="0">
                <a:solidFill>
                  <a:srgbClr val="0C2950"/>
                </a:solidFill>
                <a:effectLst/>
                <a:latin typeface="Arial" panose="020B0604020202020204" pitchFamily="34" charset="0"/>
              </a:rPr>
              <a:t>Acknowledgements</a:t>
            </a:r>
          </a:p>
          <a:p>
            <a:pPr>
              <a:lnSpc>
                <a:spcPct val="115000"/>
              </a:lnSpc>
              <a:spcAft>
                <a:spcPts val="1000"/>
              </a:spcAft>
            </a:pPr>
            <a:r>
              <a:rPr lang="en-GB" sz="1600" b="0" kern="0" dirty="0">
                <a:solidFill>
                  <a:srgbClr val="0C2950"/>
                </a:solidFill>
                <a:effectLst/>
                <a:latin typeface="Arial" panose="020B0604020202020204" pitchFamily="34" charset="0"/>
              </a:rPr>
              <a:t>Thanks to all acute hospitals that provided information for this report. All gratefully received. </a:t>
            </a:r>
            <a:endParaRPr lang="en-IE" sz="1600" b="1" kern="0" dirty="0">
              <a:solidFill>
                <a:srgbClr val="0C2950"/>
              </a:solidFill>
              <a:effectLst/>
              <a:latin typeface="Arial" panose="020B0604020202020204" pitchFamily="34" charset="0"/>
            </a:endParaRPr>
          </a:p>
        </p:txBody>
      </p:sp>
      <p:sp>
        <p:nvSpPr>
          <p:cNvPr id="22" name="TextBox 21">
            <a:extLst>
              <a:ext uri="{FF2B5EF4-FFF2-40B4-BE49-F238E27FC236}">
                <a16:creationId xmlns:a16="http://schemas.microsoft.com/office/drawing/2014/main" id="{12764F79-5DA5-4E38-2318-5E6F22729EB6}"/>
              </a:ext>
            </a:extLst>
          </p:cNvPr>
          <p:cNvSpPr txBox="1"/>
          <p:nvPr/>
        </p:nvSpPr>
        <p:spPr>
          <a:xfrm>
            <a:off x="4121765" y="1839772"/>
            <a:ext cx="7478808" cy="480901"/>
          </a:xfrm>
          <a:prstGeom prst="rect">
            <a:avLst/>
          </a:prstGeom>
          <a:noFill/>
        </p:spPr>
        <p:txBody>
          <a:bodyPr wrap="square">
            <a:spAutoFit/>
          </a:bodyPr>
          <a:lstStyle/>
          <a:p>
            <a:pPr>
              <a:lnSpc>
                <a:spcPct val="115000"/>
              </a:lnSpc>
              <a:spcAft>
                <a:spcPts val="1000"/>
              </a:spcAft>
            </a:pPr>
            <a:r>
              <a:rPr lang="en-IE" sz="2400" b="1" kern="0" dirty="0">
                <a:solidFill>
                  <a:srgbClr val="0C2950"/>
                </a:solidFill>
                <a:effectLst/>
                <a:latin typeface="Arial" panose="020B0604020202020204" pitchFamily="34" charset="0"/>
              </a:rPr>
              <a:t>Further information available on HPSC website:</a:t>
            </a:r>
          </a:p>
        </p:txBody>
      </p:sp>
      <p:sp>
        <p:nvSpPr>
          <p:cNvPr id="24" name="TextBox 23">
            <a:extLst>
              <a:ext uri="{FF2B5EF4-FFF2-40B4-BE49-F238E27FC236}">
                <a16:creationId xmlns:a16="http://schemas.microsoft.com/office/drawing/2014/main" id="{2EC239BC-B196-35E8-8993-5BDD312EE53E}"/>
              </a:ext>
            </a:extLst>
          </p:cNvPr>
          <p:cNvSpPr txBox="1"/>
          <p:nvPr/>
        </p:nvSpPr>
        <p:spPr>
          <a:xfrm>
            <a:off x="4165850" y="2349023"/>
            <a:ext cx="7787474" cy="448200"/>
          </a:xfrm>
          <a:prstGeom prst="rect">
            <a:avLst/>
          </a:prstGeom>
          <a:noFill/>
        </p:spPr>
        <p:txBody>
          <a:bodyPr wrap="square">
            <a:spAutoFit/>
          </a:bodyPr>
          <a:lstStyle/>
          <a:p>
            <a:pPr>
              <a:lnSpc>
                <a:spcPct val="115000"/>
              </a:lnSpc>
              <a:spcAft>
                <a:spcPts val="1000"/>
              </a:spcAft>
            </a:pPr>
            <a:r>
              <a:rPr lang="en-IE" sz="1050" b="0" u="sng" kern="0" dirty="0">
                <a:solidFill>
                  <a:srgbClr val="002060"/>
                </a:solidFill>
                <a:effectLst/>
                <a:latin typeface="Arial" panose="020B0604020202020204" pitchFamily="34" charset="0"/>
                <a:hlinkClick r:id="rId3"/>
              </a:rPr>
              <a:t>Link here to survey </a:t>
            </a:r>
            <a:r>
              <a:rPr lang="en-GB" sz="1050" b="0" u="sng" kern="0" dirty="0">
                <a:solidFill>
                  <a:srgbClr val="002060"/>
                </a:solidFill>
                <a:effectLst/>
                <a:latin typeface="Arial" panose="020B0604020202020204" pitchFamily="34" charset="0"/>
                <a:hlinkClick r:id="rId3"/>
              </a:rPr>
              <a:t>reports on seasonal </a:t>
            </a:r>
            <a:r>
              <a:rPr lang="en-GB" sz="1050" b="0" u="sng" kern="0">
                <a:solidFill>
                  <a:srgbClr val="002060"/>
                </a:solidFill>
                <a:effectLst/>
                <a:latin typeface="Arial" panose="020B0604020202020204" pitchFamily="34" charset="0"/>
                <a:hlinkClick r:id="rId3"/>
              </a:rPr>
              <a:t>influenza vaccine </a:t>
            </a:r>
            <a:r>
              <a:rPr lang="en-GB" sz="1050" b="0" u="sng" kern="0" dirty="0">
                <a:solidFill>
                  <a:srgbClr val="002060"/>
                </a:solidFill>
                <a:effectLst/>
                <a:latin typeface="Arial" panose="020B0604020202020204" pitchFamily="34" charset="0"/>
                <a:hlinkClick r:id="rId3"/>
              </a:rPr>
              <a:t>uptake in healthcare workers and residents of long-term care residential facilities</a:t>
            </a:r>
            <a:endParaRPr lang="en-IE" sz="1050" b="0" u="sng" kern="0" dirty="0">
              <a:solidFill>
                <a:srgbClr val="002060"/>
              </a:solidFill>
              <a:effectLst/>
              <a:latin typeface="Arial" panose="020B0604020202020204" pitchFamily="34" charset="0"/>
            </a:endParaRPr>
          </a:p>
        </p:txBody>
      </p:sp>
      <p:sp>
        <p:nvSpPr>
          <p:cNvPr id="25" name="Rectangle 24">
            <a:extLst>
              <a:ext uri="{FF2B5EF4-FFF2-40B4-BE49-F238E27FC236}">
                <a16:creationId xmlns:a16="http://schemas.microsoft.com/office/drawing/2014/main" id="{83CE13E5-1255-DAAA-3033-BD83DF2FB24D}"/>
              </a:ext>
            </a:extLst>
          </p:cNvPr>
          <p:cNvSpPr/>
          <p:nvPr/>
        </p:nvSpPr>
        <p:spPr>
          <a:xfrm>
            <a:off x="-955" y="0"/>
            <a:ext cx="4057869" cy="6858000"/>
          </a:xfrm>
          <a:prstGeom prst="rect">
            <a:avLst/>
          </a:prstGeom>
          <a:solidFill>
            <a:srgbClr val="9BAAB3"/>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27" name="Straight Connector 26">
            <a:extLst>
              <a:ext uri="{FF2B5EF4-FFF2-40B4-BE49-F238E27FC236}">
                <a16:creationId xmlns:a16="http://schemas.microsoft.com/office/drawing/2014/main" id="{9075196A-37E1-8AE5-65ED-F0972883507B}"/>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B4B10405-BF9F-02E1-2B82-DD20E935FB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30" name="Picture 29">
            <a:extLst>
              <a:ext uri="{FF2B5EF4-FFF2-40B4-BE49-F238E27FC236}">
                <a16:creationId xmlns:a16="http://schemas.microsoft.com/office/drawing/2014/main" id="{570B86C9-A0CC-9293-DC5D-2DDFCD88CA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sp>
        <p:nvSpPr>
          <p:cNvPr id="9" name="Title 8">
            <a:extLst>
              <a:ext uri="{FF2B5EF4-FFF2-40B4-BE49-F238E27FC236}">
                <a16:creationId xmlns:a16="http://schemas.microsoft.com/office/drawing/2014/main" id="{E3AC7D34-EE5D-F291-55E7-6299253A937C}"/>
              </a:ext>
            </a:extLst>
          </p:cNvPr>
          <p:cNvSpPr>
            <a:spLocks noGrp="1"/>
          </p:cNvSpPr>
          <p:nvPr>
            <p:ph type="title"/>
          </p:nvPr>
        </p:nvSpPr>
        <p:spPr>
          <a:xfrm>
            <a:off x="1523122" y="192582"/>
            <a:ext cx="2533791" cy="823772"/>
          </a:xfrm>
        </p:spPr>
        <p:txBody>
          <a:bodyPr>
            <a:normAutofit/>
          </a:bodyPr>
          <a:lstStyle/>
          <a:p>
            <a:pPr marL="0">
              <a:spcAft>
                <a:spcPts val="900"/>
              </a:spcAft>
              <a:buFont typeface="Arial" panose="020B0604020202020204" pitchFamily="34" charset="0"/>
              <a:buChar char="​"/>
            </a:pPr>
            <a:r>
              <a:rPr lang="en-US" sz="2000" b="1" dirty="0">
                <a:solidFill>
                  <a:srgbClr val="0C2950"/>
                </a:solidFill>
              </a:rPr>
              <a:t>Acknowledgements &amp; Further Information </a:t>
            </a:r>
            <a:endParaRPr lang="en-IE" sz="2000" b="1" baseline="0" dirty="0">
              <a:solidFill>
                <a:schemeClr val="tx1"/>
              </a:solidFill>
            </a:endParaRPr>
          </a:p>
        </p:txBody>
      </p:sp>
      <p:pic>
        <p:nvPicPr>
          <p:cNvPr id="8" name="Picture 7">
            <a:extLst>
              <a:ext uri="{FF2B5EF4-FFF2-40B4-BE49-F238E27FC236}">
                <a16:creationId xmlns:a16="http://schemas.microsoft.com/office/drawing/2014/main" id="{202BC44E-6EE9-220B-7707-585D3D6750FF}"/>
              </a:ext>
            </a:extLst>
          </p:cNvPr>
          <p:cNvPicPr>
            <a:picLocks noChangeAspect="1"/>
          </p:cNvPicPr>
          <p:nvPr/>
        </p:nvPicPr>
        <p:blipFill>
          <a:blip r:embed="rId6"/>
          <a:stretch>
            <a:fillRect/>
          </a:stretch>
        </p:blipFill>
        <p:spPr>
          <a:xfrm>
            <a:off x="4278909" y="2825573"/>
            <a:ext cx="5464128" cy="3815542"/>
          </a:xfrm>
          <a:prstGeom prst="rect">
            <a:avLst/>
          </a:prstGeom>
        </p:spPr>
      </p:pic>
    </p:spTree>
    <p:extLst>
      <p:ext uri="{BB962C8B-B14F-4D97-AF65-F5344CB8AC3E}">
        <p14:creationId xmlns:p14="http://schemas.microsoft.com/office/powerpoint/2010/main" val="75651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F50C43-C637-1320-D9ED-76CC41B053BB}"/>
              </a:ext>
            </a:extLst>
          </p:cNvPr>
          <p:cNvSpPr/>
          <p:nvPr/>
        </p:nvSpPr>
        <p:spPr>
          <a:xfrm>
            <a:off x="-955" y="0"/>
            <a:ext cx="4057869" cy="6858000"/>
          </a:xfrm>
          <a:prstGeom prst="rect">
            <a:avLst/>
          </a:prstGeom>
          <a:solidFill>
            <a:srgbClr val="B3D0CB"/>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9" name="Title 8">
            <a:extLst>
              <a:ext uri="{FF2B5EF4-FFF2-40B4-BE49-F238E27FC236}">
                <a16:creationId xmlns:a16="http://schemas.microsoft.com/office/drawing/2014/main" id="{06AC8681-EE8E-4AFB-99FE-A68081B8326A}"/>
              </a:ext>
            </a:extLst>
          </p:cNvPr>
          <p:cNvSpPr>
            <a:spLocks noGrp="1"/>
          </p:cNvSpPr>
          <p:nvPr>
            <p:ph type="title"/>
          </p:nvPr>
        </p:nvSpPr>
        <p:spPr>
          <a:xfrm>
            <a:off x="1523122" y="192582"/>
            <a:ext cx="2533791" cy="823772"/>
          </a:xfrm>
        </p:spPr>
        <p:txBody>
          <a:bodyPr>
            <a:normAutofit/>
          </a:bodyPr>
          <a:lstStyle/>
          <a:p>
            <a:r>
              <a:rPr lang="en-US" sz="2000" b="1" dirty="0">
                <a:solidFill>
                  <a:srgbClr val="0C2950"/>
                </a:solidFill>
              </a:rPr>
              <a:t>Appendices (continued) </a:t>
            </a:r>
          </a:p>
        </p:txBody>
      </p:sp>
      <p:cxnSp>
        <p:nvCxnSpPr>
          <p:cNvPr id="8" name="Straight Connector 7">
            <a:extLst>
              <a:ext uri="{FF2B5EF4-FFF2-40B4-BE49-F238E27FC236}">
                <a16:creationId xmlns:a16="http://schemas.microsoft.com/office/drawing/2014/main" id="{DF5CD49F-FB93-7457-E645-799D740F2427}"/>
              </a:ext>
            </a:extLst>
          </p:cNvPr>
          <p:cNvCxnSpPr>
            <a:cxnSpLocks/>
          </p:cNvCxnSpPr>
          <p:nvPr/>
        </p:nvCxnSpPr>
        <p:spPr>
          <a:xfrm>
            <a:off x="1481122"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B953F69-6B56-DDB7-E044-94BBEDCD2C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353" y="192582"/>
            <a:ext cx="506570" cy="515193"/>
          </a:xfrm>
          <a:prstGeom prst="rect">
            <a:avLst/>
          </a:prstGeom>
        </p:spPr>
      </p:pic>
      <p:pic>
        <p:nvPicPr>
          <p:cNvPr id="5" name="Picture 4">
            <a:extLst>
              <a:ext uri="{FF2B5EF4-FFF2-40B4-BE49-F238E27FC236}">
                <a16:creationId xmlns:a16="http://schemas.microsoft.com/office/drawing/2014/main" id="{8C6BC744-8BE6-CE38-B568-09611B5E54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774" y="223572"/>
            <a:ext cx="652781" cy="484203"/>
          </a:xfrm>
          <a:prstGeom prst="rect">
            <a:avLst/>
          </a:prstGeom>
        </p:spPr>
      </p:pic>
      <p:sp>
        <p:nvSpPr>
          <p:cNvPr id="7" name="TextBox 6">
            <a:extLst>
              <a:ext uri="{FF2B5EF4-FFF2-40B4-BE49-F238E27FC236}">
                <a16:creationId xmlns:a16="http://schemas.microsoft.com/office/drawing/2014/main" id="{47DEF38A-1866-14D7-8704-9FE70784BA56}"/>
              </a:ext>
            </a:extLst>
          </p:cNvPr>
          <p:cNvSpPr txBox="1"/>
          <p:nvPr/>
        </p:nvSpPr>
        <p:spPr>
          <a:xfrm>
            <a:off x="68345" y="1016354"/>
            <a:ext cx="3815496" cy="1477328"/>
          </a:xfrm>
          <a:prstGeom prst="rect">
            <a:avLst/>
          </a:prstGeom>
          <a:noFill/>
        </p:spPr>
        <p:txBody>
          <a:bodyPr wrap="square">
            <a:spAutoFit/>
          </a:bodyPr>
          <a:lstStyle/>
          <a:p>
            <a:r>
              <a:rPr lang="en-IE" sz="1800" b="1" dirty="0">
                <a:effectLst/>
                <a:ea typeface="Calibri" panose="020F0502020204030204" pitchFamily="34" charset="0"/>
              </a:rPr>
              <a:t>Appendix 2: List </a:t>
            </a:r>
            <a:r>
              <a:rPr lang="en-IE" b="1" dirty="0">
                <a:ea typeface="Calibri" panose="020F0502020204030204" pitchFamily="34" charset="0"/>
              </a:rPr>
              <a:t>of participating hospitals in the 2025-2026 survey with details of their overall eligible and vaccinated staff numbers for seasonal influenza</a:t>
            </a:r>
            <a:endParaRPr lang="en-IE" dirty="0"/>
          </a:p>
        </p:txBody>
      </p:sp>
      <p:sp>
        <p:nvSpPr>
          <p:cNvPr id="12" name="TextBox 11">
            <a:extLst>
              <a:ext uri="{FF2B5EF4-FFF2-40B4-BE49-F238E27FC236}">
                <a16:creationId xmlns:a16="http://schemas.microsoft.com/office/drawing/2014/main" id="{14B0CE0C-9016-6B3A-C838-3297B9506E6B}"/>
              </a:ext>
            </a:extLst>
          </p:cNvPr>
          <p:cNvSpPr txBox="1"/>
          <p:nvPr/>
        </p:nvSpPr>
        <p:spPr>
          <a:xfrm>
            <a:off x="68345" y="2901275"/>
            <a:ext cx="3883504" cy="1083566"/>
          </a:xfrm>
          <a:prstGeom prst="rect">
            <a:avLst/>
          </a:prstGeom>
          <a:noFill/>
        </p:spPr>
        <p:txBody>
          <a:bodyPr wrap="square">
            <a:spAutoFit/>
          </a:bodyPr>
          <a:lstStyle/>
          <a:p>
            <a:pPr>
              <a:lnSpc>
                <a:spcPct val="150000"/>
              </a:lnSpc>
            </a:pPr>
            <a:r>
              <a:rPr lang="en-IE" sz="1100" b="1" kern="100" dirty="0">
                <a:latin typeface="Aptos" panose="020B0004020202020204" pitchFamily="34" charset="0"/>
                <a:cs typeface="Times New Roman" panose="02020603050405020304" pitchFamily="18" charset="0"/>
              </a:rPr>
              <a:t>An excel file listing of the 59 </a:t>
            </a:r>
            <a:r>
              <a:rPr lang="en-GB" sz="1100" b="1" kern="100" dirty="0">
                <a:latin typeface="Aptos" panose="020B0004020202020204" pitchFamily="34" charset="0"/>
                <a:cs typeface="Times New Roman" panose="02020603050405020304" pitchFamily="18" charset="0"/>
              </a:rPr>
              <a:t>participating hospitals in the 2025-2026 survey with details of the eligible and influenza (flu) vaccinated staff by HSE category is available to download </a:t>
            </a:r>
            <a:r>
              <a:rPr lang="en-GB" sz="1100" b="1" kern="100" dirty="0">
                <a:highlight>
                  <a:srgbClr val="00FFFF"/>
                </a:highlight>
                <a:latin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here</a:t>
            </a:r>
            <a:endParaRPr lang="en-IE" sz="1100" kern="100" dirty="0">
              <a:highlight>
                <a:srgbClr val="00FFFF"/>
              </a:highlight>
              <a:latin typeface="Aptos" panose="020B0004020202020204" pitchFamily="34" charset="0"/>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CF843B12-A42F-70B4-FF14-82B4FFDDC68A}"/>
              </a:ext>
            </a:extLst>
          </p:cNvPr>
          <p:cNvGraphicFramePr>
            <a:graphicFrameLocks noGrp="1"/>
          </p:cNvGraphicFramePr>
          <p:nvPr>
            <p:extLst>
              <p:ext uri="{D42A27DB-BD31-4B8C-83A1-F6EECF244321}">
                <p14:modId xmlns:p14="http://schemas.microsoft.com/office/powerpoint/2010/main" val="160007400"/>
              </p:ext>
            </p:extLst>
          </p:nvPr>
        </p:nvGraphicFramePr>
        <p:xfrm>
          <a:off x="4121765" y="0"/>
          <a:ext cx="7790373" cy="6852656"/>
        </p:xfrm>
        <a:graphic>
          <a:graphicData uri="http://schemas.openxmlformats.org/drawingml/2006/table">
            <a:tbl>
              <a:tblPr/>
              <a:tblGrid>
                <a:gridCol w="1932012">
                  <a:extLst>
                    <a:ext uri="{9D8B030D-6E8A-4147-A177-3AD203B41FA5}">
                      <a16:colId xmlns:a16="http://schemas.microsoft.com/office/drawing/2014/main" val="743082522"/>
                    </a:ext>
                  </a:extLst>
                </a:gridCol>
                <a:gridCol w="3178473">
                  <a:extLst>
                    <a:ext uri="{9D8B030D-6E8A-4147-A177-3AD203B41FA5}">
                      <a16:colId xmlns:a16="http://schemas.microsoft.com/office/drawing/2014/main" val="41642361"/>
                    </a:ext>
                  </a:extLst>
                </a:gridCol>
                <a:gridCol w="685553">
                  <a:extLst>
                    <a:ext uri="{9D8B030D-6E8A-4147-A177-3AD203B41FA5}">
                      <a16:colId xmlns:a16="http://schemas.microsoft.com/office/drawing/2014/main" val="1664013382"/>
                    </a:ext>
                  </a:extLst>
                </a:gridCol>
                <a:gridCol w="862133">
                  <a:extLst>
                    <a:ext uri="{9D8B030D-6E8A-4147-A177-3AD203B41FA5}">
                      <a16:colId xmlns:a16="http://schemas.microsoft.com/office/drawing/2014/main" val="1611550525"/>
                    </a:ext>
                  </a:extLst>
                </a:gridCol>
                <a:gridCol w="1132202">
                  <a:extLst>
                    <a:ext uri="{9D8B030D-6E8A-4147-A177-3AD203B41FA5}">
                      <a16:colId xmlns:a16="http://schemas.microsoft.com/office/drawing/2014/main" val="3901199812"/>
                    </a:ext>
                  </a:extLst>
                </a:gridCol>
              </a:tblGrid>
              <a:tr h="99391">
                <a:tc>
                  <a:txBody>
                    <a:bodyPr/>
                    <a:lstStyle/>
                    <a:p>
                      <a:pPr algn="l" fontAlgn="b">
                        <a:buNone/>
                      </a:pPr>
                      <a:r>
                        <a:rPr lang="en-IE" sz="600" b="1" i="0" u="none" strike="noStrike" dirty="0">
                          <a:solidFill>
                            <a:srgbClr val="FFFFFF"/>
                          </a:solidFill>
                          <a:effectLst/>
                          <a:latin typeface="Aptos Narrow" panose="020B0004020202020204" pitchFamily="34" charset="0"/>
                        </a:rPr>
                        <a:t>Hospital Group</a:t>
                      </a:r>
                    </a:p>
                  </a:txBody>
                  <a:tcPr marL="2628" marR="2628" marT="2628"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l" fontAlgn="b">
                        <a:buNone/>
                      </a:pPr>
                      <a:r>
                        <a:rPr lang="en-IE" sz="600" b="1" i="0" u="none" strike="noStrike">
                          <a:solidFill>
                            <a:srgbClr val="FFFFFF"/>
                          </a:solidFill>
                          <a:effectLst/>
                          <a:latin typeface="Aptos Narrow" panose="020B0004020202020204" pitchFamily="34" charset="0"/>
                        </a:rPr>
                        <a:t>Hospital</a:t>
                      </a:r>
                    </a:p>
                  </a:txBody>
                  <a:tcPr marL="2628" marR="2628" marT="262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600" b="1" i="0" u="none" strike="noStrike">
                          <a:solidFill>
                            <a:srgbClr val="FFFFFF"/>
                          </a:solidFill>
                          <a:effectLst/>
                          <a:latin typeface="Aptos Narrow" panose="020B0004020202020204" pitchFamily="34" charset="0"/>
                        </a:rPr>
                        <a:t>Total Eligible</a:t>
                      </a:r>
                    </a:p>
                  </a:txBody>
                  <a:tcPr marL="2628" marR="2628" marT="262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600" b="1" i="0" u="none" strike="noStrike">
                          <a:solidFill>
                            <a:srgbClr val="FFFFFF"/>
                          </a:solidFill>
                          <a:effectLst/>
                          <a:latin typeface="Aptos Narrow" panose="020B0004020202020204" pitchFamily="34" charset="0"/>
                        </a:rPr>
                        <a:t>Total Vaccinated</a:t>
                      </a:r>
                    </a:p>
                  </a:txBody>
                  <a:tcPr marL="2628" marR="2628" marT="2628"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600" b="1" i="0" u="none" strike="noStrike">
                          <a:solidFill>
                            <a:srgbClr val="FFFFFF"/>
                          </a:solidFill>
                          <a:effectLst/>
                          <a:latin typeface="Aptos Narrow" panose="020B0004020202020204" pitchFamily="34" charset="0"/>
                        </a:rPr>
                        <a:t> % Total FluVaxUptake</a:t>
                      </a:r>
                    </a:p>
                  </a:txBody>
                  <a:tcPr marL="2628" marR="2628" marT="2628"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3925793437"/>
                  </a:ext>
                </a:extLst>
              </a:tr>
              <a:tr h="99391">
                <a:tc rowSpan="11">
                  <a:txBody>
                    <a:bodyPr/>
                    <a:lstStyle/>
                    <a:p>
                      <a:pPr algn="l" fontAlgn="ctr">
                        <a:buNone/>
                      </a:pPr>
                      <a:r>
                        <a:rPr lang="en-IE" sz="600" b="0" i="0" u="none" strike="noStrike" dirty="0">
                          <a:solidFill>
                            <a:srgbClr val="000000"/>
                          </a:solidFill>
                          <a:effectLst/>
                          <a:latin typeface="Aptos Narrow" panose="020B0004020202020204" pitchFamily="34" charset="0"/>
                        </a:rPr>
                        <a:t>Dublin and Midlands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Tallaght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3694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2405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65.1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28532278"/>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Naas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1088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555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51.0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67726473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Coombe Women &amp; Infants University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1177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742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42115406"/>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Luke's Hospital, Rathgar,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608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51.6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87494457"/>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Children's Health Ireland at Crumlin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3249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2003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61.6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8749110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Children's Hospital Ireland (Tallaght University Hospital Unit)</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384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281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73.2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05393063"/>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Children's University Hospital, Temple Street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1728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1315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76.1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461887447"/>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James's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5863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3213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54.8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262127"/>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Midland Regional Hospital Mullingar</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1161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654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56.3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036447342"/>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Midland Regional Hospital Portlaoise</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996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548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55.0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29713539"/>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Midland Regional Hospital Tullamore</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1480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784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3654574"/>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Dublin and Midlands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dirty="0">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21428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12814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59.8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5457012"/>
                  </a:ext>
                </a:extLst>
              </a:tr>
              <a:tr h="99391">
                <a:tc rowSpan="11">
                  <a:txBody>
                    <a:bodyPr/>
                    <a:lstStyle/>
                    <a:p>
                      <a:pPr algn="l" fontAlgn="ctr">
                        <a:buNone/>
                      </a:pPr>
                      <a:r>
                        <a:rPr lang="en-IE" sz="600" b="0" i="0" u="none" strike="noStrike">
                          <a:solidFill>
                            <a:srgbClr val="000000"/>
                          </a:solidFill>
                          <a:effectLst/>
                          <a:latin typeface="Aptos Narrow" panose="020B0004020202020204" pitchFamily="34" charset="0"/>
                        </a:rPr>
                        <a:t>Dublin and North East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Rotunda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1000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644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64.4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30635544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Our Lady's Hospital, Navan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278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34.2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45080302"/>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Cappagh National Orthopaedic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608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345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56.7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55253125"/>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Children's Hospital Ireland (Connolly Hospital Blanchardstown)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123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60.2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0888100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Cavan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1470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547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37.2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50615512"/>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Our Lady Of Lourdes Hospital, Drogheda</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2811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1782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63.4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4205662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Louth County Hospital, Dundalk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324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112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34.6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85634198"/>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Mater Misericordiae University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4808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2085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244054508"/>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Connolly Hospital Blanchardstown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1793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967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53.9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070695685"/>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Beaumont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5111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2223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8910085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Monaghan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29.5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3809264"/>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Dublin and North East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19069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9118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47.8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058040"/>
                  </a:ext>
                </a:extLst>
              </a:tr>
              <a:tr h="99391">
                <a:tc rowSpan="11">
                  <a:txBody>
                    <a:bodyPr/>
                    <a:lstStyle/>
                    <a:p>
                      <a:pPr algn="l" fontAlgn="ctr">
                        <a:buNone/>
                      </a:pPr>
                      <a:r>
                        <a:rPr lang="en-IE" sz="600" b="0" i="0" u="none" strike="noStrike">
                          <a:solidFill>
                            <a:srgbClr val="000000"/>
                          </a:solidFill>
                          <a:effectLst/>
                          <a:latin typeface="Aptos Narrow" panose="020B0004020202020204" pitchFamily="34" charset="0"/>
                        </a:rPr>
                        <a:t>Dublin and South East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South Tipperary General Hospital, Clonmel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741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56.4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40941800"/>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St. Vincent's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4040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2308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57.1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77952492"/>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University Hospital Waterford</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3024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2363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78.1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466849098"/>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Luke's General Hospital, Kilkenny</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1567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1026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65.5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915204239"/>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Wexford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1380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941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68.2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81322789"/>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St. Columcille's Hospital, </a:t>
                      </a:r>
                      <a:r>
                        <a:rPr lang="en-IE" sz="600" b="0" i="0" u="none" strike="noStrike" dirty="0" err="1">
                          <a:solidFill>
                            <a:srgbClr val="000000"/>
                          </a:solidFill>
                          <a:effectLst/>
                          <a:latin typeface="Aptos Narrow" panose="020B0004020202020204" pitchFamily="34" charset="0"/>
                        </a:rPr>
                        <a:t>Loughlinstown</a:t>
                      </a:r>
                      <a:endParaRPr lang="en-IE" sz="600" b="0" i="0" u="none" strike="noStrike" dirty="0">
                        <a:solidFill>
                          <a:srgbClr val="000000"/>
                        </a:solidFill>
                        <a:effectLst/>
                        <a:latin typeface="Aptos Narrow" panose="020B0004020202020204" pitchFamily="34" charset="0"/>
                      </a:endParaRP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574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301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52.4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62885283"/>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Michael's Hospital, Dun Laoghaire</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469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985671106"/>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Kilcreene Orthopaedic Hospital, Kilkenny</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36.6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82016451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National Maternity Hospital, Holles Street</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1023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554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54.2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525480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National Rehabilitation Hospital, Dún Laoghaire, Co.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822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520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63.3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80476375"/>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Royal Victoria Eye &amp; Ear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282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65.6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3123902"/>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Dublin and South East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14725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9272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63.0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7043714"/>
                  </a:ext>
                </a:extLst>
              </a:tr>
              <a:tr h="99391">
                <a:tc rowSpan="6">
                  <a:txBody>
                    <a:bodyPr/>
                    <a:lstStyle/>
                    <a:p>
                      <a:pPr algn="l" fontAlgn="ctr">
                        <a:buNone/>
                      </a:pPr>
                      <a:r>
                        <a:rPr lang="en-IE" sz="600" b="0" i="0" u="none" strike="noStrike">
                          <a:solidFill>
                            <a:srgbClr val="000000"/>
                          </a:solidFill>
                          <a:effectLst/>
                          <a:latin typeface="Aptos Narrow" panose="020B0004020202020204" pitchFamily="34" charset="0"/>
                        </a:rPr>
                        <a:t>Mid West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University Hospital Limerick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4613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3248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70.4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91402537"/>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University Maternity Hospital Limerick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481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281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58.4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18116930"/>
                  </a:ext>
                </a:extLst>
              </a:tr>
              <a:tr h="99391">
                <a:tc vMerge="1">
                  <a:txBody>
                    <a:bodyPr/>
                    <a:lstStyle/>
                    <a:p>
                      <a:endParaRPr lang="en-IE"/>
                    </a:p>
                  </a:txBody>
                  <a:tcPr/>
                </a:tc>
                <a:tc>
                  <a:txBody>
                    <a:bodyPr/>
                    <a:lstStyle/>
                    <a:p>
                      <a:pPr algn="l" fontAlgn="ctr">
                        <a:buNone/>
                      </a:pPr>
                      <a:r>
                        <a:rPr lang="en-IE" sz="600" b="0" i="0" u="none" strike="noStrike" dirty="0">
                          <a:solidFill>
                            <a:srgbClr val="000000"/>
                          </a:solidFill>
                          <a:effectLst/>
                          <a:latin typeface="Aptos Narrow" panose="020B0004020202020204" pitchFamily="34" charset="0"/>
                        </a:rPr>
                        <a:t>Croom Orthopaedic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319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94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29.5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0276813"/>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Ennis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315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58438343"/>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Nenagh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384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33.9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70380429"/>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John’s Hospital, Limerick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443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134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30.2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730387"/>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Mid West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6555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4023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61.4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8755198"/>
                  </a:ext>
                </a:extLst>
              </a:tr>
              <a:tr h="99391">
                <a:tc rowSpan="7">
                  <a:txBody>
                    <a:bodyPr/>
                    <a:lstStyle/>
                    <a:p>
                      <a:pPr algn="l" fontAlgn="ctr">
                        <a:buNone/>
                      </a:pPr>
                      <a:r>
                        <a:rPr lang="en-IE" sz="600" b="0" i="0" u="none" strike="noStrike">
                          <a:solidFill>
                            <a:srgbClr val="000000"/>
                          </a:solidFill>
                          <a:effectLst/>
                          <a:latin typeface="Aptos Narrow" panose="020B0004020202020204" pitchFamily="34" charset="0"/>
                        </a:rPr>
                        <a:t>South West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South Infirmary - Victoria University Hospital, Cork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1214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453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37.3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46320423"/>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Cork University Hospital (excluding maternity)</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5304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2675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50.4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965341793"/>
                  </a:ext>
                </a:extLst>
              </a:tr>
              <a:tr h="85739">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University Hospital Kerry</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1827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643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35.2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232919525"/>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Cork University Hospital Maternity (CUHM)</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852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436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51.2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10806621"/>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Mallow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290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70.0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948928705"/>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Mercy University Hospital, Cork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1739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746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42.9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9248196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Bantry General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390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51.8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1895078"/>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South West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11740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5445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46.4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9309672"/>
                  </a:ext>
                </a:extLst>
              </a:tr>
              <a:tr h="99391">
                <a:tc rowSpan="6">
                  <a:txBody>
                    <a:bodyPr/>
                    <a:lstStyle/>
                    <a:p>
                      <a:pPr algn="l" fontAlgn="ctr">
                        <a:buNone/>
                      </a:pPr>
                      <a:r>
                        <a:rPr lang="en-IE" sz="600" b="0" i="0" u="none" strike="noStrike">
                          <a:solidFill>
                            <a:srgbClr val="000000"/>
                          </a:solidFill>
                          <a:effectLst/>
                          <a:latin typeface="Aptos Narrow" panose="020B0004020202020204" pitchFamily="34" charset="0"/>
                        </a:rPr>
                        <a:t>West and North West Hospitals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Sligo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2441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1272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52.1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6191330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Portiuncula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1269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800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106495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Galway University Hospitals</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4975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1865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37.5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91849902"/>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Letterkenny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2329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602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25.8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85792"/>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Mayo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1684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581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34.5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87011574"/>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Roscommon University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529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152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28.7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412896"/>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West and North West Hospitals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13227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5272</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39.9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4345466"/>
                  </a:ext>
                </a:extLst>
              </a:tr>
              <a:tr h="99391">
                <a:tc rowSpan="7">
                  <a:txBody>
                    <a:bodyPr/>
                    <a:lstStyle/>
                    <a:p>
                      <a:pPr algn="l" fontAlgn="ctr">
                        <a:buNone/>
                      </a:pPr>
                      <a:r>
                        <a:rPr lang="en-IE" sz="600" b="0" i="0" u="none" strike="noStrike">
                          <a:solidFill>
                            <a:srgbClr val="000000"/>
                          </a:solidFill>
                          <a:effectLst/>
                          <a:latin typeface="Aptos Narrow" panose="020B0004020202020204" pitchFamily="34" charset="0"/>
                        </a:rPr>
                        <a:t>Outside Regional Areas</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0" i="0" u="none" strike="noStrike">
                          <a:solidFill>
                            <a:srgbClr val="000000"/>
                          </a:solidFill>
                          <a:effectLst/>
                          <a:latin typeface="Aptos Narrow" panose="020B0004020202020204" pitchFamily="34" charset="0"/>
                        </a:rPr>
                        <a:t>Hermitage Medical Clinic, Old Lucan Road, Dublin 20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893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364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40.8</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738087177"/>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Mater Private Hospital,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1964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647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32.9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55469111"/>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St. Vincent's Private Hospital</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1271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449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35.3</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64334491"/>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Bon Secours Hospital, Glasnevin, Dublin</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811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295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36.4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45886742"/>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Bon Secours Hospital, Cork</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1515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721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47.6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61676090"/>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Bon Secours Hospital, Tralee</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676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214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en-IE" sz="600" b="0" i="0" u="none" strike="noStrike" dirty="0">
                          <a:solidFill>
                            <a:srgbClr val="000000"/>
                          </a:solidFill>
                          <a:effectLst/>
                          <a:latin typeface="Aptos Narrow" panose="020B0004020202020204" pitchFamily="34" charset="0"/>
                        </a:rPr>
                        <a:t>31.7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49602411"/>
                  </a:ext>
                </a:extLst>
              </a:tr>
              <a:tr h="99391">
                <a:tc vMerge="1">
                  <a:txBody>
                    <a:bodyPr/>
                    <a:lstStyle/>
                    <a:p>
                      <a:endParaRPr lang="en-IE"/>
                    </a:p>
                  </a:txBody>
                  <a:tcPr/>
                </a:tc>
                <a:tc>
                  <a:txBody>
                    <a:bodyPr/>
                    <a:lstStyle/>
                    <a:p>
                      <a:pPr algn="l" fontAlgn="ctr">
                        <a:buNone/>
                      </a:pPr>
                      <a:r>
                        <a:rPr lang="en-IE" sz="600" b="0" i="0" u="none" strike="noStrike">
                          <a:solidFill>
                            <a:srgbClr val="000000"/>
                          </a:solidFill>
                          <a:effectLst/>
                          <a:latin typeface="Aptos Narrow" panose="020B0004020202020204" pitchFamily="34" charset="0"/>
                        </a:rPr>
                        <a:t>Bon Secours Hospital, Renmore, Galway</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675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206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0" i="0" u="none" strike="noStrike">
                          <a:solidFill>
                            <a:srgbClr val="000000"/>
                          </a:solidFill>
                          <a:effectLst/>
                          <a:latin typeface="Aptos Narrow" panose="020B0004020202020204" pitchFamily="34" charset="0"/>
                        </a:rPr>
                        <a:t>30.5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2024288"/>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Outside Regional Areas 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7805</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2896</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37.1</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5117781"/>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Regional Areas Only</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86744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45944</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53.0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1905956"/>
                  </a:ext>
                </a:extLst>
              </a:tr>
              <a:tr h="99391">
                <a:tc>
                  <a:txBody>
                    <a:bodyPr/>
                    <a:lstStyle/>
                    <a:p>
                      <a:pPr algn="l" fontAlgn="ctr">
                        <a:buNone/>
                      </a:pPr>
                      <a:r>
                        <a:rPr lang="en-IE" sz="600" b="1" i="0" u="none" strike="noStrike">
                          <a:solidFill>
                            <a:srgbClr val="000000"/>
                          </a:solidFill>
                          <a:effectLst/>
                          <a:latin typeface="Aptos Narrow" panose="020B0004020202020204" pitchFamily="34" charset="0"/>
                        </a:rPr>
                        <a:t>Total</a:t>
                      </a:r>
                    </a:p>
                  </a:txBody>
                  <a:tcPr marL="2628" marR="2628" marT="2628"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600" b="1" i="0" u="none" strike="noStrike">
                          <a:solidFill>
                            <a:srgbClr val="000000"/>
                          </a:solidFill>
                          <a:effectLst/>
                          <a:latin typeface="Aptos Narrow" panose="020B0004020202020204" pitchFamily="34" charset="0"/>
                        </a:rPr>
                        <a:t> </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94549</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a:solidFill>
                            <a:srgbClr val="000000"/>
                          </a:solidFill>
                          <a:effectLst/>
                          <a:latin typeface="Aptos Narrow" panose="020B0004020202020204" pitchFamily="34" charset="0"/>
                        </a:rPr>
                        <a:t>48840</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IE" sz="600" b="1" i="0" u="none" strike="noStrike" dirty="0">
                          <a:solidFill>
                            <a:srgbClr val="000000"/>
                          </a:solidFill>
                          <a:effectLst/>
                          <a:latin typeface="Aptos Narrow" panose="020B0004020202020204" pitchFamily="34" charset="0"/>
                        </a:rPr>
                        <a:t>51.7</a:t>
                      </a:r>
                    </a:p>
                  </a:txBody>
                  <a:tcPr marL="2628" marR="2628" marT="2628" marB="0" anchor="ct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2237692"/>
                  </a:ext>
                </a:extLst>
              </a:tr>
            </a:tbl>
          </a:graphicData>
        </a:graphic>
      </p:graphicFrame>
    </p:spTree>
    <p:extLst>
      <p:ext uri="{BB962C8B-B14F-4D97-AF65-F5344CB8AC3E}">
        <p14:creationId xmlns:p14="http://schemas.microsoft.com/office/powerpoint/2010/main" val="30348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B542-8FAC-6D23-0C93-49B16EEEF26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03B445-3256-67D8-4205-A17236187DCC}"/>
              </a:ext>
            </a:extLst>
          </p:cNvPr>
          <p:cNvSpPr/>
          <p:nvPr/>
        </p:nvSpPr>
        <p:spPr>
          <a:xfrm>
            <a:off x="-1428" y="0"/>
            <a:ext cx="3435725"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D2A668CD-E3FC-A39A-F788-1D62AA62925E}"/>
              </a:ext>
            </a:extLst>
          </p:cNvPr>
          <p:cNvSpPr txBox="1">
            <a:spLocks/>
          </p:cNvSpPr>
          <p:nvPr/>
        </p:nvSpPr>
        <p:spPr>
          <a:xfrm>
            <a:off x="1526722" y="188382"/>
            <a:ext cx="1907575"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1 of 6</a:t>
            </a:r>
          </a:p>
        </p:txBody>
      </p:sp>
      <p:cxnSp>
        <p:nvCxnSpPr>
          <p:cNvPr id="14" name="Straight Connector 13">
            <a:extLst>
              <a:ext uri="{FF2B5EF4-FFF2-40B4-BE49-F238E27FC236}">
                <a16:creationId xmlns:a16="http://schemas.microsoft.com/office/drawing/2014/main" id="{6F394DF3-44AB-8050-21AB-C26511562E24}"/>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A37A699-4583-C908-5EC9-4B055FED8E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A6F19B98-C629-61C2-0418-5A8C5BC60B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25" name="TextBox 24">
            <a:extLst>
              <a:ext uri="{FF2B5EF4-FFF2-40B4-BE49-F238E27FC236}">
                <a16:creationId xmlns:a16="http://schemas.microsoft.com/office/drawing/2014/main" id="{101BBA86-E926-41BF-AA1B-68923838125D}"/>
              </a:ext>
            </a:extLst>
          </p:cNvPr>
          <p:cNvSpPr txBox="1"/>
          <p:nvPr/>
        </p:nvSpPr>
        <p:spPr>
          <a:xfrm>
            <a:off x="746866" y="942809"/>
            <a:ext cx="2687432" cy="1267655"/>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b="1" kern="100" dirty="0">
                <a:solidFill>
                  <a:schemeClr val="bg1"/>
                </a:solidFill>
                <a:latin typeface="Aptos" panose="020B0004020202020204" pitchFamily="34" charset="0"/>
                <a:cs typeface="Times New Roman" panose="02020603050405020304" pitchFamily="18" charset="0"/>
              </a:rPr>
              <a:t>h</a:t>
            </a:r>
            <a:r>
              <a:rPr lang="en-IE" sz="1800" b="1" kern="100" dirty="0">
                <a:solidFill>
                  <a:schemeClr val="bg1"/>
                </a:solidFill>
                <a:latin typeface="Aptos" panose="020B0004020202020204" pitchFamily="34" charset="0"/>
                <a:cs typeface="Times New Roman" panose="02020603050405020304" pitchFamily="18" charset="0"/>
              </a:rPr>
              <a:t>ospital-based HCWs by HSE region</a:t>
            </a:r>
          </a:p>
        </p:txBody>
      </p:sp>
      <p:pic>
        <p:nvPicPr>
          <p:cNvPr id="26" name="Picture 25">
            <a:extLst>
              <a:ext uri="{FF2B5EF4-FFF2-40B4-BE49-F238E27FC236}">
                <a16:creationId xmlns:a16="http://schemas.microsoft.com/office/drawing/2014/main" id="{32C21908-0E5A-BCD8-9EF2-0512033096DA}"/>
              </a:ext>
            </a:extLst>
          </p:cNvPr>
          <p:cNvPicPr>
            <a:picLocks noChangeAspect="1"/>
          </p:cNvPicPr>
          <p:nvPr/>
        </p:nvPicPr>
        <p:blipFill rotWithShape="1">
          <a:blip r:embed="rId5"/>
          <a:srcRect l="19780" t="6048" r="17478" b="12714"/>
          <a:stretch/>
        </p:blipFill>
        <p:spPr>
          <a:xfrm>
            <a:off x="189267" y="1164863"/>
            <a:ext cx="477157" cy="660583"/>
          </a:xfrm>
          <a:prstGeom prst="rect">
            <a:avLst/>
          </a:prstGeom>
        </p:spPr>
      </p:pic>
      <p:sp>
        <p:nvSpPr>
          <p:cNvPr id="31" name="TextBox 30">
            <a:extLst>
              <a:ext uri="{FF2B5EF4-FFF2-40B4-BE49-F238E27FC236}">
                <a16:creationId xmlns:a16="http://schemas.microsoft.com/office/drawing/2014/main" id="{4DAC0D27-904A-011C-11E6-AB63BCF1402C}"/>
              </a:ext>
            </a:extLst>
          </p:cNvPr>
          <p:cNvSpPr txBox="1"/>
          <p:nvPr/>
        </p:nvSpPr>
        <p:spPr>
          <a:xfrm>
            <a:off x="3781431" y="73511"/>
            <a:ext cx="7718006" cy="523220"/>
          </a:xfrm>
          <a:prstGeom prst="rect">
            <a:avLst/>
          </a:prstGeom>
          <a:noFill/>
        </p:spPr>
        <p:txBody>
          <a:bodyPr wrap="square">
            <a:spAutoFit/>
          </a:bodyPr>
          <a:lstStyle/>
          <a:p>
            <a:r>
              <a:rPr lang="en-IE" sz="1400" b="1" dirty="0">
                <a:solidFill>
                  <a:srgbClr val="BA1F46"/>
                </a:solidFill>
                <a:effectLst/>
                <a:latin typeface="Calibri" panose="020F0502020204030204" pitchFamily="34" charset="0"/>
                <a:ea typeface="Calibri" panose="020F0502020204030204" pitchFamily="34" charset="0"/>
              </a:rPr>
              <a:t>Supplementary Table 1. Eligible and vaccinated hospital–based HCWs for the seaso</a:t>
            </a:r>
            <a:r>
              <a:rPr lang="en-IE" sz="1400" b="1" dirty="0">
                <a:solidFill>
                  <a:srgbClr val="BA1F46"/>
                </a:solidFill>
                <a:latin typeface="Calibri" panose="020F0502020204030204" pitchFamily="34" charset="0"/>
                <a:ea typeface="Calibri" panose="020F0502020204030204" pitchFamily="34" charset="0"/>
              </a:rPr>
              <a:t>nal influenza vaccine by staff type and HSE region, 2025-2026 season</a:t>
            </a:r>
          </a:p>
        </p:txBody>
      </p:sp>
      <p:graphicFrame>
        <p:nvGraphicFramePr>
          <p:cNvPr id="11" name="Table 10">
            <a:extLst>
              <a:ext uri="{FF2B5EF4-FFF2-40B4-BE49-F238E27FC236}">
                <a16:creationId xmlns:a16="http://schemas.microsoft.com/office/drawing/2014/main" id="{90E096EC-C158-28A8-AFA8-F0CBBDA18EFE}"/>
              </a:ext>
            </a:extLst>
          </p:cNvPr>
          <p:cNvGraphicFramePr>
            <a:graphicFrameLocks noGrp="1"/>
          </p:cNvGraphicFramePr>
          <p:nvPr>
            <p:extLst>
              <p:ext uri="{D42A27DB-BD31-4B8C-83A1-F6EECF244321}">
                <p14:modId xmlns:p14="http://schemas.microsoft.com/office/powerpoint/2010/main" val="494896928"/>
              </p:ext>
            </p:extLst>
          </p:nvPr>
        </p:nvGraphicFramePr>
        <p:xfrm>
          <a:off x="3499148" y="707775"/>
          <a:ext cx="8580278" cy="1842560"/>
        </p:xfrm>
        <a:graphic>
          <a:graphicData uri="http://schemas.openxmlformats.org/drawingml/2006/table">
            <a:tbl>
              <a:tblPr/>
              <a:tblGrid>
                <a:gridCol w="1338295">
                  <a:extLst>
                    <a:ext uri="{9D8B030D-6E8A-4147-A177-3AD203B41FA5}">
                      <a16:colId xmlns:a16="http://schemas.microsoft.com/office/drawing/2014/main" val="2958878699"/>
                    </a:ext>
                  </a:extLst>
                </a:gridCol>
                <a:gridCol w="379658">
                  <a:extLst>
                    <a:ext uri="{9D8B030D-6E8A-4147-A177-3AD203B41FA5}">
                      <a16:colId xmlns:a16="http://schemas.microsoft.com/office/drawing/2014/main" val="3929465914"/>
                    </a:ext>
                  </a:extLst>
                </a:gridCol>
                <a:gridCol w="332201">
                  <a:extLst>
                    <a:ext uri="{9D8B030D-6E8A-4147-A177-3AD203B41FA5}">
                      <a16:colId xmlns:a16="http://schemas.microsoft.com/office/drawing/2014/main" val="4061230362"/>
                    </a:ext>
                  </a:extLst>
                </a:gridCol>
                <a:gridCol w="436607">
                  <a:extLst>
                    <a:ext uri="{9D8B030D-6E8A-4147-A177-3AD203B41FA5}">
                      <a16:colId xmlns:a16="http://schemas.microsoft.com/office/drawing/2014/main" val="3230633189"/>
                    </a:ext>
                  </a:extLst>
                </a:gridCol>
                <a:gridCol w="645419">
                  <a:extLst>
                    <a:ext uri="{9D8B030D-6E8A-4147-A177-3AD203B41FA5}">
                      <a16:colId xmlns:a16="http://schemas.microsoft.com/office/drawing/2014/main" val="2210976912"/>
                    </a:ext>
                  </a:extLst>
                </a:gridCol>
                <a:gridCol w="635928">
                  <a:extLst>
                    <a:ext uri="{9D8B030D-6E8A-4147-A177-3AD203B41FA5}">
                      <a16:colId xmlns:a16="http://schemas.microsoft.com/office/drawing/2014/main" val="908052392"/>
                    </a:ext>
                  </a:extLst>
                </a:gridCol>
                <a:gridCol w="417624">
                  <a:extLst>
                    <a:ext uri="{9D8B030D-6E8A-4147-A177-3AD203B41FA5}">
                      <a16:colId xmlns:a16="http://schemas.microsoft.com/office/drawing/2014/main" val="1280010033"/>
                    </a:ext>
                  </a:extLst>
                </a:gridCol>
                <a:gridCol w="427116">
                  <a:extLst>
                    <a:ext uri="{9D8B030D-6E8A-4147-A177-3AD203B41FA5}">
                      <a16:colId xmlns:a16="http://schemas.microsoft.com/office/drawing/2014/main" val="1734468838"/>
                    </a:ext>
                  </a:extLst>
                </a:gridCol>
                <a:gridCol w="398642">
                  <a:extLst>
                    <a:ext uri="{9D8B030D-6E8A-4147-A177-3AD203B41FA5}">
                      <a16:colId xmlns:a16="http://schemas.microsoft.com/office/drawing/2014/main" val="1904814358"/>
                    </a:ext>
                  </a:extLst>
                </a:gridCol>
                <a:gridCol w="512539">
                  <a:extLst>
                    <a:ext uri="{9D8B030D-6E8A-4147-A177-3AD203B41FA5}">
                      <a16:colId xmlns:a16="http://schemas.microsoft.com/office/drawing/2014/main" val="1913942801"/>
                    </a:ext>
                  </a:extLst>
                </a:gridCol>
                <a:gridCol w="322709">
                  <a:extLst>
                    <a:ext uri="{9D8B030D-6E8A-4147-A177-3AD203B41FA5}">
                      <a16:colId xmlns:a16="http://schemas.microsoft.com/office/drawing/2014/main" val="89009278"/>
                    </a:ext>
                  </a:extLst>
                </a:gridCol>
                <a:gridCol w="436607">
                  <a:extLst>
                    <a:ext uri="{9D8B030D-6E8A-4147-A177-3AD203B41FA5}">
                      <a16:colId xmlns:a16="http://schemas.microsoft.com/office/drawing/2014/main" val="1810894534"/>
                    </a:ext>
                  </a:extLst>
                </a:gridCol>
                <a:gridCol w="351184">
                  <a:extLst>
                    <a:ext uri="{9D8B030D-6E8A-4147-A177-3AD203B41FA5}">
                      <a16:colId xmlns:a16="http://schemas.microsoft.com/office/drawing/2014/main" val="1937895389"/>
                    </a:ext>
                  </a:extLst>
                </a:gridCol>
                <a:gridCol w="436607">
                  <a:extLst>
                    <a:ext uri="{9D8B030D-6E8A-4147-A177-3AD203B41FA5}">
                      <a16:colId xmlns:a16="http://schemas.microsoft.com/office/drawing/2014/main" val="3054556884"/>
                    </a:ext>
                  </a:extLst>
                </a:gridCol>
                <a:gridCol w="427116">
                  <a:extLst>
                    <a:ext uri="{9D8B030D-6E8A-4147-A177-3AD203B41FA5}">
                      <a16:colId xmlns:a16="http://schemas.microsoft.com/office/drawing/2014/main" val="4092453589"/>
                    </a:ext>
                  </a:extLst>
                </a:gridCol>
                <a:gridCol w="474573">
                  <a:extLst>
                    <a:ext uri="{9D8B030D-6E8A-4147-A177-3AD203B41FA5}">
                      <a16:colId xmlns:a16="http://schemas.microsoft.com/office/drawing/2014/main" val="2319932541"/>
                    </a:ext>
                  </a:extLst>
                </a:gridCol>
                <a:gridCol w="607453">
                  <a:extLst>
                    <a:ext uri="{9D8B030D-6E8A-4147-A177-3AD203B41FA5}">
                      <a16:colId xmlns:a16="http://schemas.microsoft.com/office/drawing/2014/main" val="1801242815"/>
                    </a:ext>
                  </a:extLst>
                </a:gridCol>
              </a:tblGrid>
              <a:tr h="586268">
                <a:tc>
                  <a:txBody>
                    <a:bodyPr/>
                    <a:lstStyle/>
                    <a:p>
                      <a:pPr algn="l" fontAlgn="b">
                        <a:buNone/>
                      </a:pPr>
                      <a:r>
                        <a:rPr lang="en-IE" sz="700" b="1" i="0" u="none" strike="noStrike" dirty="0">
                          <a:solidFill>
                            <a:srgbClr val="FFFFFF"/>
                          </a:solidFill>
                          <a:effectLst/>
                          <a:latin typeface="Calibri" panose="020F0502020204030204" pitchFamily="34" charset="0"/>
                        </a:rPr>
                        <a:t>Hospital Group/Region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l" fontAlgn="b">
                        <a:buNone/>
                      </a:pPr>
                      <a:r>
                        <a:rPr lang="en-IE" sz="700" b="1" i="0" u="none" strike="noStrike" dirty="0">
                          <a:solidFill>
                            <a:srgbClr val="FFFFFF"/>
                          </a:solidFill>
                          <a:effectLst/>
                          <a:latin typeface="Calibri" panose="020F0502020204030204" pitchFamily="34" charset="0"/>
                        </a:rPr>
                        <a:t>No. Hospitals</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Total Eligible</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Total  Vaccinated</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Management &amp; Administration</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Management &amp; Administration</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Medical &amp; Dental</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Medical &amp; Dental</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Health &amp; </a:t>
                      </a:r>
                      <a:r>
                        <a:rPr lang="en-IE" sz="700" b="1" i="0" u="none" strike="noStrike" dirty="0" err="1">
                          <a:solidFill>
                            <a:srgbClr val="FFFFFF"/>
                          </a:solidFill>
                          <a:effectLst/>
                          <a:latin typeface="Calibri" panose="020F0502020204030204" pitchFamily="34" charset="0"/>
                        </a:rPr>
                        <a:t>SocialCare</a:t>
                      </a:r>
                      <a:endParaRPr lang="en-IE" sz="700" b="1" i="0" u="none" strike="noStrike" dirty="0">
                        <a:solidFill>
                          <a:srgbClr val="FFFFFF"/>
                        </a:solidFill>
                        <a:effectLst/>
                        <a:latin typeface="Calibri" panose="020F0502020204030204" pitchFamily="34" charset="0"/>
                      </a:endParaRP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Health &amp; </a:t>
                      </a:r>
                      <a:r>
                        <a:rPr lang="en-IE" sz="700" b="1" i="0" u="none" strike="noStrike" dirty="0" err="1">
                          <a:solidFill>
                            <a:srgbClr val="FFFFFF"/>
                          </a:solidFill>
                          <a:effectLst/>
                          <a:latin typeface="Calibri" panose="020F0502020204030204" pitchFamily="34" charset="0"/>
                        </a:rPr>
                        <a:t>SocialCare</a:t>
                      </a:r>
                      <a:endParaRPr lang="en-IE" sz="700" b="1" i="0" u="none" strike="noStrike" dirty="0">
                        <a:solidFill>
                          <a:srgbClr val="FFFFFF"/>
                        </a:solidFill>
                        <a:effectLst/>
                        <a:latin typeface="Calibri" panose="020F0502020204030204" pitchFamily="34" charset="0"/>
                      </a:endParaRP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Nursing</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Nursing</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General Support</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General Support</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Eligible Other Patient &amp; </a:t>
                      </a:r>
                      <a:r>
                        <a:rPr lang="en-IE" sz="700" b="1" i="0" u="none" strike="noStrike" dirty="0" err="1">
                          <a:solidFill>
                            <a:srgbClr val="FFFFFF"/>
                          </a:solidFill>
                          <a:effectLst/>
                          <a:latin typeface="Calibri" panose="020F0502020204030204" pitchFamily="34" charset="0"/>
                        </a:rPr>
                        <a:t>ClientCare</a:t>
                      </a:r>
                      <a:endParaRPr lang="en-IE" sz="700" b="1" i="0" u="none" strike="noStrike" dirty="0">
                        <a:solidFill>
                          <a:srgbClr val="FFFFFF"/>
                        </a:solidFill>
                        <a:effectLst/>
                        <a:latin typeface="Calibri" panose="020F0502020204030204" pitchFamily="34" charset="0"/>
                      </a:endParaRP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Vaccinated Other Patient &amp; </a:t>
                      </a:r>
                      <a:r>
                        <a:rPr lang="en-IE" sz="700" b="1" i="0" u="none" strike="noStrike" dirty="0" err="1">
                          <a:solidFill>
                            <a:srgbClr val="FFFFFF"/>
                          </a:solidFill>
                          <a:effectLst/>
                          <a:latin typeface="Calibri" panose="020F0502020204030204" pitchFamily="34" charset="0"/>
                        </a:rPr>
                        <a:t>ClientCare</a:t>
                      </a:r>
                      <a:endParaRPr lang="en-IE" sz="700" b="1" i="0" u="none" strike="noStrike" dirty="0">
                        <a:solidFill>
                          <a:srgbClr val="FFFFFF"/>
                        </a:solidFill>
                        <a:effectLst/>
                        <a:latin typeface="Calibri" panose="020F0502020204030204" pitchFamily="34" charset="0"/>
                      </a:endParaRP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tc>
                  <a:txBody>
                    <a:bodyPr/>
                    <a:lstStyle/>
                    <a:p>
                      <a:pPr algn="ctr" fontAlgn="b">
                        <a:buNone/>
                      </a:pPr>
                      <a:r>
                        <a:rPr lang="en-IE" sz="700" b="1" i="0" u="none" strike="noStrike" dirty="0">
                          <a:solidFill>
                            <a:srgbClr val="FFFFFF"/>
                          </a:solidFill>
                          <a:effectLst/>
                          <a:latin typeface="Calibri" panose="020F0502020204030204" pitchFamily="34" charset="0"/>
                        </a:rPr>
                        <a:t>Other </a:t>
                      </a:r>
                      <a:r>
                        <a:rPr lang="en-IE" sz="700" b="1" i="0" u="none" strike="noStrike" dirty="0" err="1">
                          <a:solidFill>
                            <a:srgbClr val="FFFFFF"/>
                          </a:solidFill>
                          <a:effectLst/>
                          <a:latin typeface="Calibri" panose="020F0502020204030204" pitchFamily="34" charset="0"/>
                        </a:rPr>
                        <a:t>VaccinatedStaff</a:t>
                      </a:r>
                      <a:r>
                        <a:rPr lang="en-IE" sz="700" b="1" i="0" u="none" strike="noStrike" dirty="0">
                          <a:solidFill>
                            <a:srgbClr val="FFFFFF"/>
                          </a:solidFill>
                          <a:effectLst/>
                          <a:latin typeface="Calibri" panose="020F0502020204030204" pitchFamily="34" charset="0"/>
                        </a:rPr>
                        <a:t> Not On HR payroll</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BA1F46"/>
                    </a:solidFill>
                  </a:tcPr>
                </a:tc>
                <a:extLst>
                  <a:ext uri="{0D108BD9-81ED-4DB2-BD59-A6C34878D82A}">
                    <a16:rowId xmlns:a16="http://schemas.microsoft.com/office/drawing/2014/main" val="2763694687"/>
                  </a:ext>
                </a:extLst>
              </a:tr>
              <a:tr h="139588">
                <a:tc>
                  <a:txBody>
                    <a:bodyPr/>
                    <a:lstStyle/>
                    <a:p>
                      <a:pPr algn="l" fontAlgn="b">
                        <a:buNone/>
                      </a:pPr>
                      <a:r>
                        <a:rPr lang="en-IE" sz="700" b="0" i="0" u="none" strike="noStrike">
                          <a:solidFill>
                            <a:srgbClr val="000000"/>
                          </a:solidFill>
                          <a:effectLst/>
                          <a:latin typeface="Calibri" panose="020F0502020204030204" pitchFamily="34" charset="0"/>
                        </a:rPr>
                        <a:t>Dublin and Midlands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21428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12814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3483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1759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3033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2243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3117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2320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8218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4978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1541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739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2036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775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1117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85187780"/>
                  </a:ext>
                </a:extLst>
              </a:tr>
              <a:tr h="139588">
                <a:tc>
                  <a:txBody>
                    <a:bodyPr/>
                    <a:lstStyle/>
                    <a:p>
                      <a:pPr algn="l" fontAlgn="b">
                        <a:buNone/>
                      </a:pPr>
                      <a:r>
                        <a:rPr lang="en-IE" sz="700" b="0" i="0" u="none" strike="noStrike">
                          <a:solidFill>
                            <a:srgbClr val="000000"/>
                          </a:solidFill>
                          <a:effectLst/>
                          <a:latin typeface="Calibri" panose="020F0502020204030204" pitchFamily="34" charset="0"/>
                        </a:rPr>
                        <a:t>Dublin and North East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19069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9118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2775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1050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3008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1730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2397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1401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7411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3739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631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1811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857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87919792"/>
                  </a:ext>
                </a:extLst>
              </a:tr>
              <a:tr h="139588">
                <a:tc>
                  <a:txBody>
                    <a:bodyPr/>
                    <a:lstStyle/>
                    <a:p>
                      <a:pPr algn="l" fontAlgn="b">
                        <a:buNone/>
                      </a:pPr>
                      <a:r>
                        <a:rPr lang="en-IE" sz="700" b="0" i="0" u="none" strike="noStrike">
                          <a:solidFill>
                            <a:srgbClr val="000000"/>
                          </a:solidFill>
                          <a:effectLst/>
                          <a:latin typeface="Calibri" panose="020F0502020204030204" pitchFamily="34" charset="0"/>
                        </a:rPr>
                        <a:t>Dublin and South East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11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14725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9272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2134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1585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1848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1636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5973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3368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953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1104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516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390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87344518"/>
                  </a:ext>
                </a:extLst>
              </a:tr>
              <a:tr h="139588">
                <a:tc>
                  <a:txBody>
                    <a:bodyPr/>
                    <a:lstStyle/>
                    <a:p>
                      <a:pPr algn="l" fontAlgn="b">
                        <a:buNone/>
                      </a:pPr>
                      <a:r>
                        <a:rPr lang="en-IE" sz="700" b="0" i="0" u="none" strike="noStrike">
                          <a:solidFill>
                            <a:srgbClr val="000000"/>
                          </a:solidFill>
                          <a:effectLst/>
                          <a:latin typeface="Calibri" panose="020F0502020204030204" pitchFamily="34" charset="0"/>
                        </a:rPr>
                        <a:t>Mid West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6555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4023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771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680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536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2639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1684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362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226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958110809"/>
                  </a:ext>
                </a:extLst>
              </a:tr>
              <a:tr h="139588">
                <a:tc>
                  <a:txBody>
                    <a:bodyPr/>
                    <a:lstStyle/>
                    <a:p>
                      <a:pPr algn="l" fontAlgn="b">
                        <a:buNone/>
                      </a:pPr>
                      <a:r>
                        <a:rPr lang="en-IE" sz="700" b="0" i="0" u="none" strike="noStrike">
                          <a:solidFill>
                            <a:srgbClr val="000000"/>
                          </a:solidFill>
                          <a:effectLst/>
                          <a:latin typeface="Calibri" panose="020F0502020204030204" pitchFamily="34" charset="0"/>
                        </a:rPr>
                        <a:t>South West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11740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5445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1693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970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1522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874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4789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2203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1310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427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861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263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62842485"/>
                  </a:ext>
                </a:extLst>
              </a:tr>
              <a:tr h="139588">
                <a:tc>
                  <a:txBody>
                    <a:bodyPr/>
                    <a:lstStyle/>
                    <a:p>
                      <a:pPr algn="l" fontAlgn="b">
                        <a:buNone/>
                      </a:pPr>
                      <a:r>
                        <a:rPr lang="en-IE" sz="700" b="0" i="0" u="none" strike="noStrike">
                          <a:solidFill>
                            <a:srgbClr val="000000"/>
                          </a:solidFill>
                          <a:effectLst/>
                          <a:latin typeface="Calibri" panose="020F0502020204030204" pitchFamily="34" charset="0"/>
                        </a:rPr>
                        <a:t>West and North West Hospitals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13227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5272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1913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1992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1317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1667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5314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1966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1106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325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1235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297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216023040"/>
                  </a:ext>
                </a:extLst>
              </a:tr>
              <a:tr h="139588">
                <a:tc>
                  <a:txBody>
                    <a:bodyPr/>
                    <a:lstStyle/>
                    <a:p>
                      <a:pPr algn="l" fontAlgn="b">
                        <a:buNone/>
                      </a:pPr>
                      <a:r>
                        <a:rPr lang="en-IE" sz="700" b="0" i="0" u="none" strike="noStrike">
                          <a:solidFill>
                            <a:srgbClr val="000000"/>
                          </a:solidFill>
                          <a:effectLst/>
                          <a:latin typeface="Calibri" panose="020F0502020204030204" pitchFamily="34" charset="0"/>
                        </a:rPr>
                        <a:t>Outside Regional Areas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7805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2896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568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259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1290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541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2955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1129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1114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298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434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104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981718219"/>
                  </a:ext>
                </a:extLst>
              </a:tr>
              <a:tr h="139588">
                <a:tc>
                  <a:txBody>
                    <a:bodyPr/>
                    <a:lstStyle/>
                    <a:p>
                      <a:pPr algn="l" fontAlgn="b">
                        <a:buNone/>
                      </a:pPr>
                      <a:r>
                        <a:rPr lang="en-IE" sz="700" b="1" i="0" u="none" strike="noStrike">
                          <a:solidFill>
                            <a:srgbClr val="000000"/>
                          </a:solidFill>
                          <a:effectLst/>
                          <a:latin typeface="Calibri" panose="020F0502020204030204" pitchFamily="34" charset="0"/>
                        </a:rPr>
                        <a:t>Total excl private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b">
                        <a:buNone/>
                      </a:pPr>
                      <a:r>
                        <a:rPr lang="en-IE" sz="700" b="1" i="0" u="none" strike="noStrike">
                          <a:solidFill>
                            <a:srgbClr val="000000"/>
                          </a:solidFill>
                          <a:effectLst/>
                          <a:latin typeface="Calibri" panose="020F0502020204030204" pitchFamily="34" charset="0"/>
                        </a:rPr>
                        <a:t>52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86744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45944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12740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5708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12795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8616</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11231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7601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34344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17938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8019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3437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a:solidFill>
                            <a:srgbClr val="000000"/>
                          </a:solidFill>
                          <a:effectLst/>
                          <a:latin typeface="Calibri" panose="020F0502020204030204" pitchFamily="34" charset="0"/>
                        </a:rPr>
                        <a:t>7615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2644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en-IE" sz="700" b="1" i="0" u="none" strike="noStrike" dirty="0">
                          <a:solidFill>
                            <a:srgbClr val="000000"/>
                          </a:solidFill>
                          <a:effectLst/>
                          <a:latin typeface="Calibri" panose="020F0502020204030204" pitchFamily="34" charset="0"/>
                        </a:rPr>
                        <a:t>2500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581974307"/>
                  </a:ext>
                </a:extLst>
              </a:tr>
              <a:tr h="139588">
                <a:tc>
                  <a:txBody>
                    <a:bodyPr/>
                    <a:lstStyle/>
                    <a:p>
                      <a:pPr algn="l" fontAlgn="b">
                        <a:buNone/>
                      </a:pPr>
                      <a:r>
                        <a:rPr lang="en-IE" sz="700" b="0" i="0" u="none" strike="noStrike">
                          <a:solidFill>
                            <a:srgbClr val="000000"/>
                          </a:solidFill>
                          <a:effectLst/>
                          <a:latin typeface="Calibri" panose="020F0502020204030204" pitchFamily="34" charset="0"/>
                        </a:rPr>
                        <a:t>Total incl private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IE" sz="700" b="0" i="0" u="none" strike="noStrike">
                          <a:solidFill>
                            <a:srgbClr val="000000"/>
                          </a:solidFill>
                          <a:effectLst/>
                          <a:latin typeface="Calibri" panose="020F0502020204030204" pitchFamily="34" charset="0"/>
                        </a:rPr>
                        <a:t>59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94549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48840</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14184</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6273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13363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8875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12521</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8142</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37299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19067</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9133</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3735</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8049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a:solidFill>
                            <a:srgbClr val="000000"/>
                          </a:solidFill>
                          <a:effectLst/>
                          <a:latin typeface="Calibri" panose="020F0502020204030204" pitchFamily="34" charset="0"/>
                        </a:rPr>
                        <a:t>2748</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IE" sz="700" b="0" i="0" u="none" strike="noStrike" dirty="0">
                          <a:solidFill>
                            <a:srgbClr val="000000"/>
                          </a:solidFill>
                          <a:effectLst/>
                          <a:latin typeface="Calibri" panose="020F0502020204030204" pitchFamily="34" charset="0"/>
                        </a:rPr>
                        <a:t>2649</a:t>
                      </a:r>
                    </a:p>
                  </a:txBody>
                  <a:tcPr marL="0" marR="0" marT="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3761025"/>
                  </a:ext>
                </a:extLst>
              </a:tr>
            </a:tbl>
          </a:graphicData>
        </a:graphic>
      </p:graphicFrame>
    </p:spTree>
    <p:extLst>
      <p:ext uri="{BB962C8B-B14F-4D97-AF65-F5344CB8AC3E}">
        <p14:creationId xmlns:p14="http://schemas.microsoft.com/office/powerpoint/2010/main" val="37836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6655A-6C63-8CCF-33BB-1D79E30480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661EA3-8C65-38FE-F811-50809B85FBF0}"/>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B535B6AB-2B58-1D39-27D6-74A5849B8FE6}"/>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CF7ED575-3153-E027-DCCE-6D91B80BBD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641A166F-152D-E28E-BD7A-315D90A39E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7D1F16A7-1091-BBC7-50BF-45CE8B2855EC}"/>
              </a:ext>
            </a:extLst>
          </p:cNvPr>
          <p:cNvSpPr txBox="1"/>
          <p:nvPr/>
        </p:nvSpPr>
        <p:spPr>
          <a:xfrm>
            <a:off x="94505" y="2234874"/>
            <a:ext cx="3989979" cy="2718693"/>
          </a:xfrm>
          <a:prstGeom prst="rect">
            <a:avLst/>
          </a:prstGeom>
          <a:noFill/>
        </p:spPr>
        <p:txBody>
          <a:bodyPr wrap="square">
            <a:spAutoFit/>
          </a:bodyPr>
          <a:lstStyle/>
          <a:p>
            <a:pPr marL="171450" indent="-171450">
              <a:lnSpc>
                <a:spcPct val="115000"/>
              </a:lnSpc>
              <a:buFont typeface="Arial" panose="020B0604020202020204" pitchFamily="34" charset="0"/>
              <a:buChar char="•"/>
            </a:pPr>
            <a:endParaRPr lang="en-GB" sz="1100" dirty="0">
              <a:solidFill>
                <a:schemeClr val="bg1"/>
              </a:solidFill>
              <a:latin typeface="Aptos" panose="020B0004020202020204" pitchFamily="34" charset="0"/>
            </a:endParaRP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Since 2021-2022 the number of eligible staff in the participating hospitals has risen.</a:t>
            </a:r>
          </a:p>
          <a:p>
            <a:pPr marL="171450" indent="-171450">
              <a:lnSpc>
                <a:spcPct val="115000"/>
              </a:lnSpc>
              <a:buFont typeface="Arial" panose="020B0604020202020204" pitchFamily="34" charset="0"/>
              <a:buChar char="•"/>
            </a:pPr>
            <a:r>
              <a:rPr lang="en-GB" sz="1400" dirty="0">
                <a:solidFill>
                  <a:schemeClr val="bg1"/>
                </a:solidFill>
                <a:latin typeface="Aptos" panose="020B0004020202020204" pitchFamily="34" charset="0"/>
              </a:rPr>
              <a:t>While the downward trend in overall vaccine uptake levels have been halted (see next slide #6), the overall eligible staff count has risen because the number of participating hospitals has risen, which means  that in 2025-2026, the absolute number of vaccinated HCWs has also increased (</a:t>
            </a:r>
            <a:r>
              <a:rPr lang="en-IE" sz="1400" dirty="0">
                <a:solidFill>
                  <a:schemeClr val="bg1"/>
                </a:solidFill>
                <a:latin typeface="Calibri" panose="020F0502020204030204" pitchFamily="34" charset="0"/>
                <a:ea typeface="Calibri" panose="020F0502020204030204" pitchFamily="34" charset="0"/>
                <a:cs typeface="Calibri" panose="020F0502020204030204" pitchFamily="34" charset="0"/>
              </a:rPr>
              <a:t>Supplementary </a:t>
            </a:r>
            <a:r>
              <a:rPr lang="en-GB" sz="1400" dirty="0">
                <a:solidFill>
                  <a:schemeClr val="bg1"/>
                </a:solidFill>
                <a:latin typeface="Aptos" panose="020B0004020202020204" pitchFamily="34" charset="0"/>
              </a:rPr>
              <a:t>Figure 1).</a:t>
            </a:r>
          </a:p>
          <a:p>
            <a:pPr marL="171450" indent="-171450">
              <a:lnSpc>
                <a:spcPct val="115000"/>
              </a:lnSpc>
              <a:buFont typeface="Arial" panose="020B0604020202020204" pitchFamily="34" charset="0"/>
              <a:buChar char="•"/>
            </a:pPr>
            <a:endParaRPr lang="en-GB" sz="1200" dirty="0">
              <a:solidFill>
                <a:schemeClr val="bg1"/>
              </a:solidFill>
              <a:latin typeface="Aptos" panose="020B0004020202020204" pitchFamily="34" charset="0"/>
            </a:endParaRPr>
          </a:p>
        </p:txBody>
      </p:sp>
      <p:sp>
        <p:nvSpPr>
          <p:cNvPr id="25" name="TextBox 24">
            <a:extLst>
              <a:ext uri="{FF2B5EF4-FFF2-40B4-BE49-F238E27FC236}">
                <a16:creationId xmlns:a16="http://schemas.microsoft.com/office/drawing/2014/main" id="{D79F8551-4029-F013-1E70-19C02101ABBE}"/>
              </a:ext>
            </a:extLst>
          </p:cNvPr>
          <p:cNvSpPr txBox="1"/>
          <p:nvPr/>
        </p:nvSpPr>
        <p:spPr>
          <a:xfrm>
            <a:off x="723892" y="937078"/>
            <a:ext cx="3182715" cy="1468607"/>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among </a:t>
            </a:r>
            <a:r>
              <a:rPr lang="en-IE" b="1" kern="100" dirty="0">
                <a:solidFill>
                  <a:schemeClr val="bg1"/>
                </a:solidFill>
                <a:latin typeface="Aptos" panose="020B0004020202020204" pitchFamily="34" charset="0"/>
                <a:cs typeface="Times New Roman" panose="02020603050405020304" pitchFamily="18" charset="0"/>
              </a:rPr>
              <a:t>h</a:t>
            </a:r>
            <a:r>
              <a:rPr lang="en-IE" sz="1800" b="1" kern="100" dirty="0">
                <a:solidFill>
                  <a:schemeClr val="bg1"/>
                </a:solidFill>
                <a:latin typeface="Aptos" panose="020B0004020202020204" pitchFamily="34" charset="0"/>
                <a:cs typeface="Times New Roman" panose="02020603050405020304" pitchFamily="18" charset="0"/>
              </a:rPr>
              <a:t>ospital-based HCWs-The overall picture</a:t>
            </a:r>
          </a:p>
          <a:p>
            <a:pPr>
              <a:lnSpc>
                <a:spcPct val="107000"/>
              </a:lnSpc>
            </a:pPr>
            <a:endParaRPr lang="en-IE" sz="1200" kern="100" dirty="0">
              <a:solidFill>
                <a:schemeClr val="bg1"/>
              </a:solidFill>
              <a:latin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01BE8DA-9DFF-51E1-094C-C10303BDCB4E}"/>
              </a:ext>
            </a:extLst>
          </p:cNvPr>
          <p:cNvSpPr txBox="1"/>
          <p:nvPr/>
        </p:nvSpPr>
        <p:spPr>
          <a:xfrm>
            <a:off x="4348615" y="188382"/>
            <a:ext cx="7645739"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Supplementary Figure 1 </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Number of participating public hospitals and eligible HCWs by season, 2011-2012 to 2025-2026 seasons</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phic 5" descr="Immunity outline">
            <a:extLst>
              <a:ext uri="{FF2B5EF4-FFF2-40B4-BE49-F238E27FC236}">
                <a16:creationId xmlns:a16="http://schemas.microsoft.com/office/drawing/2014/main" id="{0E3BF147-18B8-4028-1452-8658B954D1E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1065" y="990405"/>
            <a:ext cx="528596" cy="528596"/>
          </a:xfrm>
          <a:prstGeom prst="rect">
            <a:avLst/>
          </a:prstGeom>
        </p:spPr>
      </p:pic>
      <p:sp>
        <p:nvSpPr>
          <p:cNvPr id="9" name="Title 8">
            <a:extLst>
              <a:ext uri="{FF2B5EF4-FFF2-40B4-BE49-F238E27FC236}">
                <a16:creationId xmlns:a16="http://schemas.microsoft.com/office/drawing/2014/main" id="{B7A943AD-4247-B874-0915-5DC9B5447EE0}"/>
              </a:ext>
            </a:extLst>
          </p:cNvPr>
          <p:cNvSpPr txBox="1">
            <a:spLocks/>
          </p:cNvSpPr>
          <p:nvPr/>
        </p:nvSpPr>
        <p:spPr>
          <a:xfrm>
            <a:off x="1526722" y="188382"/>
            <a:ext cx="1907575"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2 of 6</a:t>
            </a:r>
          </a:p>
        </p:txBody>
      </p:sp>
      <p:pic>
        <p:nvPicPr>
          <p:cNvPr id="5" name="Picture 4">
            <a:extLst>
              <a:ext uri="{FF2B5EF4-FFF2-40B4-BE49-F238E27FC236}">
                <a16:creationId xmlns:a16="http://schemas.microsoft.com/office/drawing/2014/main" id="{DF50D86C-AF18-B02E-6373-18B09E9CC902}"/>
              </a:ext>
            </a:extLst>
          </p:cNvPr>
          <p:cNvPicPr>
            <a:picLocks noChangeAspect="1"/>
          </p:cNvPicPr>
          <p:nvPr/>
        </p:nvPicPr>
        <p:blipFill>
          <a:blip r:embed="rId6"/>
          <a:stretch>
            <a:fillRect/>
          </a:stretch>
        </p:blipFill>
        <p:spPr>
          <a:xfrm>
            <a:off x="4296976" y="876928"/>
            <a:ext cx="7485888" cy="5434584"/>
          </a:xfrm>
          <a:prstGeom prst="rect">
            <a:avLst/>
          </a:prstGeom>
        </p:spPr>
      </p:pic>
    </p:spTree>
    <p:extLst>
      <p:ext uri="{BB962C8B-B14F-4D97-AF65-F5344CB8AC3E}">
        <p14:creationId xmlns:p14="http://schemas.microsoft.com/office/powerpoint/2010/main" val="98288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8B18-E9E5-673F-94FC-77DC517B02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3555C0-770A-9898-4A14-D0374B639798}"/>
              </a:ext>
            </a:extLst>
          </p:cNvPr>
          <p:cNvSpPr/>
          <p:nvPr/>
        </p:nvSpPr>
        <p:spPr>
          <a:xfrm>
            <a:off x="-1432"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E905B61A-02DA-1BC4-E838-93386C7FDE02}"/>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6BB87D0-C029-D2F1-9830-11E030451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2A47D422-613F-5B2F-B6FA-CFC698D723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8" name="TextBox 7">
            <a:extLst>
              <a:ext uri="{FF2B5EF4-FFF2-40B4-BE49-F238E27FC236}">
                <a16:creationId xmlns:a16="http://schemas.microsoft.com/office/drawing/2014/main" id="{BDB8212A-6E19-19EF-74D1-7FA38B28F400}"/>
              </a:ext>
            </a:extLst>
          </p:cNvPr>
          <p:cNvSpPr txBox="1"/>
          <p:nvPr/>
        </p:nvSpPr>
        <p:spPr>
          <a:xfrm>
            <a:off x="94501" y="2084860"/>
            <a:ext cx="3989979" cy="2380780"/>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Apart from three seasons, 2011-2012, 2020-2021 and 2025-2026, uptake of the influenza vaccine was consistently highest among medical and dental staff irrespective of the overall uptake level reported each season (Supplementary Figure 2).</a:t>
            </a:r>
          </a:p>
          <a:p>
            <a:pPr>
              <a:lnSpc>
                <a:spcPct val="115000"/>
              </a:lnSpc>
            </a:pPr>
            <a:endParaRPr lang="en-IE" sz="1400" dirty="0">
              <a:solidFill>
                <a:schemeClr val="bg1"/>
              </a:solidFill>
              <a:latin typeface="Aptos" panose="020B0004020202020204" pitchFamily="34" charset="0"/>
            </a:endParaRPr>
          </a:p>
          <a:p>
            <a:pPr marL="285750" indent="-285750">
              <a:lnSpc>
                <a:spcPct val="115000"/>
              </a:lnSpc>
              <a:buFont typeface="Arial" panose="020B0604020202020204" pitchFamily="34" charset="0"/>
              <a:buChar char="•"/>
            </a:pPr>
            <a:r>
              <a:rPr lang="en-GB" sz="900" dirty="0">
                <a:solidFill>
                  <a:schemeClr val="bg1"/>
                </a:solidFill>
              </a:rPr>
              <a:t>See  supplementary Figure 3 on slide # 26 for details </a:t>
            </a:r>
            <a:r>
              <a:rPr lang="en-IE" sz="900" dirty="0">
                <a:solidFill>
                  <a:schemeClr val="bg1"/>
                </a:solidFill>
              </a:rPr>
              <a:t>of seasonal influenza  vaccine uptake by hospitals staff compliment size by season</a:t>
            </a:r>
          </a:p>
          <a:p>
            <a:pPr marL="285750" indent="-285750">
              <a:lnSpc>
                <a:spcPct val="115000"/>
              </a:lnSpc>
              <a:buFont typeface="Arial" panose="020B0604020202020204" pitchFamily="34" charset="0"/>
              <a:buChar char="•"/>
            </a:pPr>
            <a:endParaRPr lang="en-IE" sz="1400" dirty="0">
              <a:solidFill>
                <a:schemeClr val="bg1"/>
              </a:solidFill>
              <a:latin typeface="Aptos" panose="020B0004020202020204" pitchFamily="34" charset="0"/>
            </a:endParaRPr>
          </a:p>
        </p:txBody>
      </p:sp>
      <p:sp>
        <p:nvSpPr>
          <p:cNvPr id="4" name="TextBox 3">
            <a:extLst>
              <a:ext uri="{FF2B5EF4-FFF2-40B4-BE49-F238E27FC236}">
                <a16:creationId xmlns:a16="http://schemas.microsoft.com/office/drawing/2014/main" id="{43E55D7B-CF24-BD56-D0A2-EE9A35C69E98}"/>
              </a:ext>
            </a:extLst>
          </p:cNvPr>
          <p:cNvSpPr txBox="1"/>
          <p:nvPr/>
        </p:nvSpPr>
        <p:spPr>
          <a:xfrm>
            <a:off x="728648" y="900357"/>
            <a:ext cx="3140771" cy="971292"/>
          </a:xfrm>
          <a:prstGeom prst="rect">
            <a:avLst/>
          </a:prstGeom>
          <a:noFill/>
        </p:spPr>
        <p:txBody>
          <a:bodyPr wrap="square">
            <a:spAutoFit/>
          </a:bodyPr>
          <a:lstStyle/>
          <a:p>
            <a:pPr>
              <a:lnSpc>
                <a:spcPct val="107000"/>
              </a:lnSpc>
            </a:pPr>
            <a:r>
              <a:rPr lang="en-IE" sz="1800"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sz="1800" b="1" kern="100" dirty="0">
                <a:solidFill>
                  <a:schemeClr val="bg1"/>
                </a:solidFill>
                <a:latin typeface="Aptos" panose="020B0004020202020204" pitchFamily="34" charset="0"/>
                <a:cs typeface="Times New Roman" panose="02020603050405020304" pitchFamily="18" charset="0"/>
              </a:rPr>
              <a:t>vaccine uptake by staff type-Seasonal Trends</a:t>
            </a:r>
          </a:p>
        </p:txBody>
      </p:sp>
      <p:sp>
        <p:nvSpPr>
          <p:cNvPr id="6" name="TextBox 5">
            <a:extLst>
              <a:ext uri="{FF2B5EF4-FFF2-40B4-BE49-F238E27FC236}">
                <a16:creationId xmlns:a16="http://schemas.microsoft.com/office/drawing/2014/main" id="{CDE43491-B216-A49F-26A1-B2F127F147DA}"/>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Supplementary Figure 2 </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Percentage uptake of seasonal influenza vaccine among HCWs in public hospitals by staff type and season, 2011-2012 to 2025-2026</a:t>
            </a:r>
            <a:endParaRPr lang="en-IE"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phic 10" descr="Immunity outline">
            <a:extLst>
              <a:ext uri="{FF2B5EF4-FFF2-40B4-BE49-F238E27FC236}">
                <a16:creationId xmlns:a16="http://schemas.microsoft.com/office/drawing/2014/main" id="{C2385CDD-F9A3-70FF-7339-3AA9C3C6A6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0052" y="975727"/>
            <a:ext cx="528596" cy="528596"/>
          </a:xfrm>
          <a:prstGeom prst="rect">
            <a:avLst/>
          </a:prstGeom>
        </p:spPr>
      </p:pic>
      <p:sp>
        <p:nvSpPr>
          <p:cNvPr id="9" name="Title 8">
            <a:extLst>
              <a:ext uri="{FF2B5EF4-FFF2-40B4-BE49-F238E27FC236}">
                <a16:creationId xmlns:a16="http://schemas.microsoft.com/office/drawing/2014/main" id="{F8F66C8A-27DF-0D85-D0D1-5921C95BB270}"/>
              </a:ext>
            </a:extLst>
          </p:cNvPr>
          <p:cNvSpPr txBox="1">
            <a:spLocks/>
          </p:cNvSpPr>
          <p:nvPr/>
        </p:nvSpPr>
        <p:spPr>
          <a:xfrm>
            <a:off x="1526722" y="188382"/>
            <a:ext cx="1907575"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3 of 6</a:t>
            </a:r>
          </a:p>
        </p:txBody>
      </p:sp>
      <p:pic>
        <p:nvPicPr>
          <p:cNvPr id="5" name="Picture 4">
            <a:extLst>
              <a:ext uri="{FF2B5EF4-FFF2-40B4-BE49-F238E27FC236}">
                <a16:creationId xmlns:a16="http://schemas.microsoft.com/office/drawing/2014/main" id="{BF5EAF4C-5852-3B47-279D-7A2CAFAC0A78}"/>
              </a:ext>
            </a:extLst>
          </p:cNvPr>
          <p:cNvPicPr>
            <a:picLocks noChangeAspect="1"/>
          </p:cNvPicPr>
          <p:nvPr/>
        </p:nvPicPr>
        <p:blipFill>
          <a:blip r:embed="rId6"/>
          <a:stretch>
            <a:fillRect/>
          </a:stretch>
        </p:blipFill>
        <p:spPr>
          <a:xfrm>
            <a:off x="4276345" y="707775"/>
            <a:ext cx="7743444" cy="5603748"/>
          </a:xfrm>
          <a:prstGeom prst="rect">
            <a:avLst/>
          </a:prstGeom>
        </p:spPr>
      </p:pic>
    </p:spTree>
    <p:extLst>
      <p:ext uri="{BB962C8B-B14F-4D97-AF65-F5344CB8AC3E}">
        <p14:creationId xmlns:p14="http://schemas.microsoft.com/office/powerpoint/2010/main" val="424418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9B6E-C20A-CF5D-0531-F9E593A4911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47687A-F07F-5E00-3039-152696F440FA}"/>
              </a:ext>
            </a:extLst>
          </p:cNvPr>
          <p:cNvSpPr/>
          <p:nvPr/>
        </p:nvSpPr>
        <p:spPr>
          <a:xfrm>
            <a:off x="23122" y="0"/>
            <a:ext cx="3706906"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02643EBF-3DB3-18FE-0A05-106044B2B28C}"/>
              </a:ext>
            </a:extLst>
          </p:cNvPr>
          <p:cNvSpPr txBox="1">
            <a:spLocks/>
          </p:cNvSpPr>
          <p:nvPr/>
        </p:nvSpPr>
        <p:spPr>
          <a:xfrm>
            <a:off x="1544355" y="192582"/>
            <a:ext cx="1852175"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4 of 6</a:t>
            </a:r>
          </a:p>
        </p:txBody>
      </p:sp>
      <p:cxnSp>
        <p:nvCxnSpPr>
          <p:cNvPr id="14" name="Straight Connector 13">
            <a:extLst>
              <a:ext uri="{FF2B5EF4-FFF2-40B4-BE49-F238E27FC236}">
                <a16:creationId xmlns:a16="http://schemas.microsoft.com/office/drawing/2014/main" id="{BC144563-4B24-ED4C-C03D-9CC862A81ED8}"/>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C7B15A01-06A9-68B0-9D88-0A0AD9E7FD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78AA8E36-B14C-D652-0A29-490330C635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25" name="TextBox 24">
            <a:extLst>
              <a:ext uri="{FF2B5EF4-FFF2-40B4-BE49-F238E27FC236}">
                <a16:creationId xmlns:a16="http://schemas.microsoft.com/office/drawing/2014/main" id="{3BE8C481-3876-BCFE-39D5-518E25EB3974}"/>
              </a:ext>
            </a:extLst>
          </p:cNvPr>
          <p:cNvSpPr txBox="1"/>
          <p:nvPr/>
        </p:nvSpPr>
        <p:spPr>
          <a:xfrm>
            <a:off x="746867" y="942809"/>
            <a:ext cx="2631332" cy="1267655"/>
          </a:xfrm>
          <a:prstGeom prst="rect">
            <a:avLst/>
          </a:prstGeom>
          <a:noFill/>
        </p:spPr>
        <p:txBody>
          <a:bodyPr wrap="square">
            <a:spAutoFit/>
          </a:bodyPr>
          <a:lstStyle/>
          <a:p>
            <a:pPr>
              <a:lnSpc>
                <a:spcPct val="107000"/>
              </a:lnSpc>
            </a:pPr>
            <a:r>
              <a:rPr lang="en-IE" b="1" kern="100" dirty="0">
                <a:solidFill>
                  <a:schemeClr val="accent5">
                    <a:lumMod val="40000"/>
                    <a:lumOff val="60000"/>
                  </a:schemeClr>
                </a:solidFill>
                <a:latin typeface="Aptos" panose="020B0004020202020204" pitchFamily="34" charset="0"/>
                <a:cs typeface="Times New Roman" panose="02020603050405020304" pitchFamily="18" charset="0"/>
              </a:rPr>
              <a:t>Seasonal influenza </a:t>
            </a:r>
            <a:r>
              <a:rPr lang="en-IE" b="1" kern="100" dirty="0">
                <a:solidFill>
                  <a:schemeClr val="bg1"/>
                </a:solidFill>
                <a:latin typeface="Aptos" panose="020B0004020202020204" pitchFamily="34" charset="0"/>
                <a:cs typeface="Times New Roman" panose="02020603050405020304" pitchFamily="18" charset="0"/>
              </a:rPr>
              <a:t>vaccine uptake by staff compliment size-Seasonal Trends</a:t>
            </a:r>
          </a:p>
        </p:txBody>
      </p:sp>
      <p:pic>
        <p:nvPicPr>
          <p:cNvPr id="26" name="Picture 25">
            <a:extLst>
              <a:ext uri="{FF2B5EF4-FFF2-40B4-BE49-F238E27FC236}">
                <a16:creationId xmlns:a16="http://schemas.microsoft.com/office/drawing/2014/main" id="{38703816-AA2A-ED16-2E4B-9A9611277520}"/>
              </a:ext>
            </a:extLst>
          </p:cNvPr>
          <p:cNvPicPr>
            <a:picLocks noChangeAspect="1"/>
          </p:cNvPicPr>
          <p:nvPr/>
        </p:nvPicPr>
        <p:blipFill rotWithShape="1">
          <a:blip r:embed="rId5"/>
          <a:srcRect l="19780" t="6048" r="17478" b="12714"/>
          <a:stretch/>
        </p:blipFill>
        <p:spPr>
          <a:xfrm>
            <a:off x="189267" y="1246344"/>
            <a:ext cx="477157" cy="660583"/>
          </a:xfrm>
          <a:prstGeom prst="rect">
            <a:avLst/>
          </a:prstGeom>
        </p:spPr>
      </p:pic>
      <p:sp>
        <p:nvSpPr>
          <p:cNvPr id="5" name="TextBox 4">
            <a:extLst>
              <a:ext uri="{FF2B5EF4-FFF2-40B4-BE49-F238E27FC236}">
                <a16:creationId xmlns:a16="http://schemas.microsoft.com/office/drawing/2014/main" id="{6435758D-55DE-1CC5-8199-62E5AC74FEF0}"/>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Supplementary Figure 3 Percentage uptake of seasonal influenza vaccine among HCWs in pub</a:t>
            </a:r>
            <a:r>
              <a:rPr lang="en-IE" sz="1400" b="1" dirty="0">
                <a:solidFill>
                  <a:srgbClr val="BA1F46"/>
                </a:solidFill>
                <a:latin typeface="Calibri" panose="020F0502020204030204" pitchFamily="34" charset="0"/>
                <a:ea typeface="Calibri" panose="020F0502020204030204" pitchFamily="34" charset="0"/>
                <a:cs typeface="Calibri" panose="020F0502020204030204" pitchFamily="34" charset="0"/>
              </a:rPr>
              <a:t>lic hospitals b</a:t>
            </a: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y staff compliment size and season, 2011-2012 to </a:t>
            </a:r>
            <a:r>
              <a:rPr lang="en-IE" sz="1400" b="1"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2025-2026</a:t>
            </a:r>
            <a:endParaRPr lang="en-IE" sz="1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C3AE6B7-1CFC-3C34-D37D-0895A0A19CAE}"/>
              </a:ext>
            </a:extLst>
          </p:cNvPr>
          <p:cNvSpPr txBox="1"/>
          <p:nvPr/>
        </p:nvSpPr>
        <p:spPr>
          <a:xfrm>
            <a:off x="23121" y="2399956"/>
            <a:ext cx="3182715" cy="2557751"/>
          </a:xfrm>
          <a:prstGeom prst="rect">
            <a:avLst/>
          </a:prstGeom>
          <a:noFill/>
        </p:spPr>
        <p:txBody>
          <a:bodyPr wrap="square">
            <a:spAutoFit/>
          </a:bodyPr>
          <a:lstStyle/>
          <a:p>
            <a:pPr marL="285750" indent="-285750">
              <a:lnSpc>
                <a:spcPct val="115000"/>
              </a:lnSpc>
              <a:buFont typeface="Arial" panose="020B0604020202020204" pitchFamily="34" charset="0"/>
              <a:buChar char="•"/>
            </a:pPr>
            <a:r>
              <a:rPr lang="en-IE" sz="1400" dirty="0">
                <a:solidFill>
                  <a:schemeClr val="bg1"/>
                </a:solidFill>
                <a:latin typeface="Aptos" panose="020B0004020202020204" pitchFamily="34" charset="0"/>
              </a:rPr>
              <a:t>No obvious difference in seasonal influenza vaccine uptake between the different categories of staff compliment sizes in public hospitals is discernible since 2011-2012 (Supplementary Figure 1 ) but each  show an improvement   in uptake  in the latest  season  following a  downward trend observed since 2020-2021</a:t>
            </a:r>
          </a:p>
        </p:txBody>
      </p:sp>
      <p:pic>
        <p:nvPicPr>
          <p:cNvPr id="6" name="Picture 5">
            <a:extLst>
              <a:ext uri="{FF2B5EF4-FFF2-40B4-BE49-F238E27FC236}">
                <a16:creationId xmlns:a16="http://schemas.microsoft.com/office/drawing/2014/main" id="{A6DAC15C-ED76-DEFB-CD15-46B2D46B4971}"/>
              </a:ext>
            </a:extLst>
          </p:cNvPr>
          <p:cNvPicPr>
            <a:picLocks noChangeAspect="1"/>
          </p:cNvPicPr>
          <p:nvPr/>
        </p:nvPicPr>
        <p:blipFill>
          <a:blip r:embed="rId6"/>
          <a:stretch>
            <a:fillRect/>
          </a:stretch>
        </p:blipFill>
        <p:spPr>
          <a:xfrm>
            <a:off x="3733800" y="942809"/>
            <a:ext cx="8458200" cy="5166360"/>
          </a:xfrm>
          <a:prstGeom prst="rect">
            <a:avLst/>
          </a:prstGeom>
        </p:spPr>
      </p:pic>
    </p:spTree>
    <p:extLst>
      <p:ext uri="{BB962C8B-B14F-4D97-AF65-F5344CB8AC3E}">
        <p14:creationId xmlns:p14="http://schemas.microsoft.com/office/powerpoint/2010/main" val="78370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8510C-B3C3-7C35-4743-D7E5C6D06D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E2E1657-8000-5CDF-AE1D-5FD4B74B8B23}"/>
              </a:ext>
            </a:extLst>
          </p:cNvPr>
          <p:cNvSpPr/>
          <p:nvPr/>
        </p:nvSpPr>
        <p:spPr>
          <a:xfrm>
            <a:off x="0" y="0"/>
            <a:ext cx="3614131"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sp>
        <p:nvSpPr>
          <p:cNvPr id="13" name="Title 8">
            <a:extLst>
              <a:ext uri="{FF2B5EF4-FFF2-40B4-BE49-F238E27FC236}">
                <a16:creationId xmlns:a16="http://schemas.microsoft.com/office/drawing/2014/main" id="{86734475-9E7C-C4DD-96A4-001CEB7EDE40}"/>
              </a:ext>
            </a:extLst>
          </p:cNvPr>
          <p:cNvSpPr txBox="1">
            <a:spLocks/>
          </p:cNvSpPr>
          <p:nvPr/>
        </p:nvSpPr>
        <p:spPr>
          <a:xfrm>
            <a:off x="1566847" y="188382"/>
            <a:ext cx="1855721"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dirty="0">
                <a:solidFill>
                  <a:schemeClr val="bg1"/>
                </a:solidFill>
              </a:rPr>
              <a:t>Part 5 of 6</a:t>
            </a:r>
          </a:p>
        </p:txBody>
      </p:sp>
      <p:cxnSp>
        <p:nvCxnSpPr>
          <p:cNvPr id="14" name="Straight Connector 13">
            <a:extLst>
              <a:ext uri="{FF2B5EF4-FFF2-40B4-BE49-F238E27FC236}">
                <a16:creationId xmlns:a16="http://schemas.microsoft.com/office/drawing/2014/main" id="{9918664A-FF3A-2467-96D9-DD98213BAB63}"/>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DC280F6-D851-C500-6D52-D2A7BC4393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6687C2FD-E314-3FCA-7CA8-B425B5889E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sp>
        <p:nvSpPr>
          <p:cNvPr id="25" name="TextBox 24">
            <a:extLst>
              <a:ext uri="{FF2B5EF4-FFF2-40B4-BE49-F238E27FC236}">
                <a16:creationId xmlns:a16="http://schemas.microsoft.com/office/drawing/2014/main" id="{3115D980-7C2D-CDDB-3712-B8AC8CB600B6}"/>
              </a:ext>
            </a:extLst>
          </p:cNvPr>
          <p:cNvSpPr txBox="1"/>
          <p:nvPr/>
        </p:nvSpPr>
        <p:spPr>
          <a:xfrm>
            <a:off x="746867" y="942809"/>
            <a:ext cx="2555134" cy="971292"/>
          </a:xfrm>
          <a:prstGeom prst="rect">
            <a:avLst/>
          </a:prstGeom>
          <a:noFill/>
        </p:spPr>
        <p:txBody>
          <a:bodyPr wrap="square">
            <a:spAutoFit/>
          </a:bodyPr>
          <a:lstStyle/>
          <a:p>
            <a:pPr>
              <a:lnSpc>
                <a:spcPct val="107000"/>
              </a:lnSpc>
            </a:pPr>
            <a:r>
              <a:rPr lang="en-GB" b="1" kern="100" dirty="0">
                <a:solidFill>
                  <a:schemeClr val="bg1"/>
                </a:solidFill>
                <a:latin typeface="Aptos" panose="020B0004020202020204" pitchFamily="34" charset="0"/>
                <a:cs typeface="Times New Roman" panose="02020603050405020304" pitchFamily="18" charset="0"/>
              </a:rPr>
              <a:t>Explanatory notes about P prime funnel charts on slides #10</a:t>
            </a:r>
            <a:endParaRPr lang="en-IE" b="1" kern="100" dirty="0">
              <a:solidFill>
                <a:schemeClr val="bg1"/>
              </a:solidFill>
              <a:highlight>
                <a:srgbClr val="FFFF00"/>
              </a:highlight>
              <a:latin typeface="Aptos" panose="020B0004020202020204" pitchFamily="34" charset="0"/>
              <a:cs typeface="Times New Roman" panose="02020603050405020304" pitchFamily="18" charset="0"/>
            </a:endParaRPr>
          </a:p>
        </p:txBody>
      </p:sp>
      <p:pic>
        <p:nvPicPr>
          <p:cNvPr id="3" name="Graphic 2" descr="Immunity outline">
            <a:extLst>
              <a:ext uri="{FF2B5EF4-FFF2-40B4-BE49-F238E27FC236}">
                <a16:creationId xmlns:a16="http://schemas.microsoft.com/office/drawing/2014/main" id="{3BC06F70-5F8D-A222-852B-7A50750757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7758" y="1049165"/>
            <a:ext cx="528596" cy="528596"/>
          </a:xfrm>
          <a:prstGeom prst="rect">
            <a:avLst/>
          </a:prstGeom>
        </p:spPr>
      </p:pic>
      <p:sp>
        <p:nvSpPr>
          <p:cNvPr id="10" name="TextBox 9">
            <a:extLst>
              <a:ext uri="{FF2B5EF4-FFF2-40B4-BE49-F238E27FC236}">
                <a16:creationId xmlns:a16="http://schemas.microsoft.com/office/drawing/2014/main" id="{1308FDF7-0A71-F6AA-FBFA-7D251508CF50}"/>
              </a:ext>
            </a:extLst>
          </p:cNvPr>
          <p:cNvSpPr txBox="1"/>
          <p:nvPr/>
        </p:nvSpPr>
        <p:spPr>
          <a:xfrm>
            <a:off x="3614132" y="347556"/>
            <a:ext cx="8168300" cy="6463308"/>
          </a:xfrm>
          <a:prstGeom prst="rect">
            <a:avLst/>
          </a:prstGeom>
          <a:noFill/>
        </p:spPr>
        <p:txBody>
          <a:bodyPr wrap="square">
            <a:spAutoFit/>
          </a:bodyPr>
          <a:lstStyle/>
          <a:p>
            <a:pPr marL="171450" marR="0" indent="-171450" algn="l" rtl="0">
              <a:buFont typeface="Arial" panose="020B0604020202020204" pitchFamily="34" charset="0"/>
              <a:buChar char="•"/>
            </a:pPr>
            <a:r>
              <a:rPr lang="en-GB" sz="1800" b="0" i="0" u="none" strike="noStrike" baseline="0" dirty="0"/>
              <a:t>Eligible hospital staff denominator data used in this graph have been sorted from smallest to highest </a:t>
            </a:r>
            <a:endParaRPr lang="en-GB" dirty="0"/>
          </a:p>
          <a:p>
            <a:pPr marR="0" algn="l" rtl="0"/>
            <a:endParaRPr lang="en-GB" sz="1800" b="0" i="0" u="none" strike="noStrike" baseline="0" dirty="0"/>
          </a:p>
          <a:p>
            <a:pPr marL="171450" marR="0" indent="-171450" algn="l" rtl="0">
              <a:buFont typeface="Arial" panose="020B0604020202020204" pitchFamily="34" charset="0"/>
              <a:buChar char="•"/>
            </a:pPr>
            <a:r>
              <a:rPr lang="en-GB" sz="1800" b="0" i="0" u="none" strike="noStrike" baseline="0" dirty="0"/>
              <a:t>Funnel plots are a form of scatter plot in which observed area rates are plotted against area populations. Control limits are then overlaid on the scatter plot. The control limits represent the expected variation in rates assuming that the only source of variation is stochastic (i.e. having a random probability distribution or pattern that may be analysed statistically but may not be predicted precisely).</a:t>
            </a:r>
          </a:p>
          <a:p>
            <a:pPr marR="0" algn="l" rtl="0"/>
            <a:endParaRPr lang="en-GB" sz="1800" b="0" i="0" u="none" strike="noStrike" baseline="0" dirty="0"/>
          </a:p>
          <a:p>
            <a:pPr marL="171450" marR="0" indent="-171450" algn="l" rtl="0">
              <a:buFont typeface="Arial" panose="020B0604020202020204" pitchFamily="34" charset="0"/>
              <a:buChar char="•"/>
            </a:pPr>
            <a:r>
              <a:rPr lang="en-GB" sz="1800" b="0" i="0" u="none" strike="noStrike" baseline="0" dirty="0"/>
              <a:t>A p chart is an attributes control chart used with data collected in subgroups of varying sizes such as counties with different population densities.</a:t>
            </a:r>
          </a:p>
          <a:p>
            <a:pPr marR="0" algn="l" rtl="0"/>
            <a:endParaRPr lang="en-GB" sz="1800" b="0" i="0" u="none" strike="noStrike" baseline="0" dirty="0"/>
          </a:p>
          <a:p>
            <a:pPr marL="171450" marR="0" indent="-171450" algn="l" rtl="0">
              <a:buFont typeface="Arial" panose="020B0604020202020204" pitchFamily="34" charset="0"/>
              <a:buChar char="•"/>
            </a:pPr>
            <a:r>
              <a:rPr lang="en-GB" sz="1800" b="0" i="0" u="none" strike="noStrike" baseline="0" dirty="0"/>
              <a:t>A p prime chart is an alternative to the standard P chart when the denominators are large and when there is over or under dispersion in the data. </a:t>
            </a:r>
          </a:p>
          <a:p>
            <a:pPr marR="0" algn="l" rtl="0"/>
            <a:endParaRPr lang="en-GB" sz="1800" b="0" i="0" u="none" strike="noStrike" baseline="0" dirty="0"/>
          </a:p>
          <a:p>
            <a:pPr marL="171450" marR="0" indent="-171450" algn="l" rtl="0">
              <a:buFont typeface="Arial" panose="020B0604020202020204" pitchFamily="34" charset="0"/>
              <a:buChar char="•"/>
            </a:pPr>
            <a:r>
              <a:rPr lang="en-GB" sz="1800" b="0" i="0" u="none" strike="noStrike" baseline="0" dirty="0"/>
              <a:t>A p prime funnel chart is a variation of the p prime chart.</a:t>
            </a:r>
          </a:p>
          <a:p>
            <a:pPr marR="0" algn="l" rtl="0"/>
            <a:endParaRPr lang="en-GB" sz="1800" b="0" i="0" u="none" strike="noStrike" baseline="0" dirty="0"/>
          </a:p>
          <a:p>
            <a:pPr marL="171450" marR="0" indent="-171450" algn="l" rtl="0">
              <a:buFont typeface="Arial" panose="020B0604020202020204" pitchFamily="34" charset="0"/>
              <a:buChar char="•"/>
            </a:pPr>
            <a:r>
              <a:rPr lang="en-GB" sz="1800" b="0" i="0" u="none" strike="noStrike" baseline="0" dirty="0"/>
              <a:t>For more information on SPC charts and funnel plots, please refer to the Quality and Patient Safety Data for Decision Making Toolkit, available here: </a:t>
            </a:r>
            <a:r>
              <a:rPr lang="en-GB" sz="1800" b="0" i="0" u="sng" strike="noStrike" baseline="0" dirty="0">
                <a:solidFill>
                  <a:srgbClr val="0070C0"/>
                </a:solidFill>
                <a:hlinkClick r:id="rId6">
                  <a:extLst>
                    <a:ext uri="{A12FA001-AC4F-418D-AE19-62706E023703}">
                      <ahyp:hlinkClr xmlns:ahyp="http://schemas.microsoft.com/office/drawing/2018/hyperlinkcolor" val="tx"/>
                    </a:ext>
                  </a:extLst>
                </a:hlinkClick>
              </a:rPr>
              <a:t>https://www.lenus.ie/bitstream/handle/10147/635034/Quality%20and%20Patient%20Safety%20Data%20for%20Decision%20Making%20Toolkit.pdf?sequence=10&amp;isAllowed=y</a:t>
            </a:r>
            <a:r>
              <a:rPr lang="en-GB" sz="1800" dirty="0">
                <a:solidFill>
                  <a:srgbClr val="0070C0"/>
                </a:solidFill>
              </a:rPr>
              <a:t>.</a:t>
            </a:r>
            <a:endParaRPr lang="en-IE" sz="1800" dirty="0">
              <a:solidFill>
                <a:srgbClr val="0070C0"/>
              </a:solidFill>
            </a:endParaRPr>
          </a:p>
        </p:txBody>
      </p:sp>
    </p:spTree>
    <p:extLst>
      <p:ext uri="{BB962C8B-B14F-4D97-AF65-F5344CB8AC3E}">
        <p14:creationId xmlns:p14="http://schemas.microsoft.com/office/powerpoint/2010/main" val="322735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8C499-E87E-A0B6-2C76-D3851EB2C7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F3B777-175D-C449-CACF-1533BB84A09D}"/>
              </a:ext>
            </a:extLst>
          </p:cNvPr>
          <p:cNvSpPr/>
          <p:nvPr/>
        </p:nvSpPr>
        <p:spPr>
          <a:xfrm>
            <a:off x="-1427" y="0"/>
            <a:ext cx="4181844" cy="6858000"/>
          </a:xfrm>
          <a:prstGeom prst="rect">
            <a:avLst/>
          </a:prstGeom>
          <a:solidFill>
            <a:schemeClr val="accent2">
              <a:lumMod val="50000"/>
            </a:schemeClr>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IE" sz="1600" b="1" baseline="0" dirty="0">
              <a:solidFill>
                <a:schemeClr val="tx1"/>
              </a:solidFill>
            </a:endParaRPr>
          </a:p>
        </p:txBody>
      </p:sp>
      <p:cxnSp>
        <p:nvCxnSpPr>
          <p:cNvPr id="14" name="Straight Connector 13">
            <a:extLst>
              <a:ext uri="{FF2B5EF4-FFF2-40B4-BE49-F238E27FC236}">
                <a16:creationId xmlns:a16="http://schemas.microsoft.com/office/drawing/2014/main" id="{A87C1F76-734F-41B4-92BE-230F22FDEB80}"/>
              </a:ext>
            </a:extLst>
          </p:cNvPr>
          <p:cNvCxnSpPr>
            <a:cxnSpLocks/>
          </p:cNvCxnSpPr>
          <p:nvPr/>
        </p:nvCxnSpPr>
        <p:spPr>
          <a:xfrm>
            <a:off x="1566847" y="229303"/>
            <a:ext cx="0" cy="484203"/>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75DE8F2-08B1-6427-4EC3-76045B1CEE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078" y="192582"/>
            <a:ext cx="506570" cy="515193"/>
          </a:xfrm>
          <a:prstGeom prst="rect">
            <a:avLst/>
          </a:prstGeom>
        </p:spPr>
      </p:pic>
      <p:pic>
        <p:nvPicPr>
          <p:cNvPr id="20" name="Picture 19">
            <a:extLst>
              <a:ext uri="{FF2B5EF4-FFF2-40B4-BE49-F238E27FC236}">
                <a16:creationId xmlns:a16="http://schemas.microsoft.com/office/drawing/2014/main" id="{BBC3E9D6-0F3A-BCB6-F51C-EB4CD98533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99" y="223572"/>
            <a:ext cx="652781" cy="484203"/>
          </a:xfrm>
          <a:prstGeom prst="rect">
            <a:avLst/>
          </a:prstGeom>
        </p:spPr>
      </p:pic>
      <p:pic>
        <p:nvPicPr>
          <p:cNvPr id="3" name="Graphic 2" descr="Immunity outline">
            <a:extLst>
              <a:ext uri="{FF2B5EF4-FFF2-40B4-BE49-F238E27FC236}">
                <a16:creationId xmlns:a16="http://schemas.microsoft.com/office/drawing/2014/main" id="{222E252C-BF09-1C76-D052-05D32BEEFB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2078" y="1057328"/>
            <a:ext cx="528596" cy="528596"/>
          </a:xfrm>
          <a:prstGeom prst="rect">
            <a:avLst/>
          </a:prstGeom>
        </p:spPr>
      </p:pic>
      <p:sp>
        <p:nvSpPr>
          <p:cNvPr id="6" name="TextBox 5">
            <a:extLst>
              <a:ext uri="{FF2B5EF4-FFF2-40B4-BE49-F238E27FC236}">
                <a16:creationId xmlns:a16="http://schemas.microsoft.com/office/drawing/2014/main" id="{8AD9023B-9A23-DC07-FB14-505497D4474A}"/>
              </a:ext>
            </a:extLst>
          </p:cNvPr>
          <p:cNvSpPr txBox="1"/>
          <p:nvPr/>
        </p:nvSpPr>
        <p:spPr>
          <a:xfrm>
            <a:off x="4228048" y="51665"/>
            <a:ext cx="7741874" cy="573298"/>
          </a:xfrm>
          <a:prstGeom prst="rect">
            <a:avLst/>
          </a:prstGeom>
          <a:noFill/>
        </p:spPr>
        <p:txBody>
          <a:bodyPr wrap="square">
            <a:spAutoFit/>
          </a:bodyPr>
          <a:lstStyle/>
          <a:p>
            <a:pPr>
              <a:lnSpc>
                <a:spcPct val="115000"/>
              </a:lnSpc>
              <a:spcAft>
                <a:spcPts val="1000"/>
              </a:spcAft>
            </a:pPr>
            <a:r>
              <a:rPr lang="en-IE"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Supplementary Table 2.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Sources of eligible and vaccinated hospital</a:t>
            </a:r>
            <a:r>
              <a:rPr lang="en-GB" sz="1400" b="1" dirty="0">
                <a:solidFill>
                  <a:srgbClr val="BA1F46"/>
                </a:solidFill>
                <a:latin typeface="Calibri" panose="020F0502020204030204" pitchFamily="34" charset="0"/>
                <a:ea typeface="Calibri" panose="020F0502020204030204" pitchFamily="34" charset="0"/>
                <a:cs typeface="Calibri" panose="020F0502020204030204" pitchFamily="34" charset="0"/>
              </a:rPr>
              <a:t>-based HCW figures </a:t>
            </a:r>
            <a:r>
              <a:rPr lang="en-GB" sz="1400" b="1" dirty="0">
                <a:solidFill>
                  <a:srgbClr val="BA1F46"/>
                </a:solidFill>
                <a:effectLst/>
                <a:latin typeface="Calibri" panose="020F0502020204030204" pitchFamily="34" charset="0"/>
                <a:ea typeface="Calibri" panose="020F0502020204030204" pitchFamily="34" charset="0"/>
                <a:cs typeface="Calibri" panose="020F0502020204030204" pitchFamily="34" charset="0"/>
              </a:rPr>
              <a:t>cited by participating hospitals, 2025-2026 season </a:t>
            </a:r>
          </a:p>
        </p:txBody>
      </p:sp>
      <p:sp>
        <p:nvSpPr>
          <p:cNvPr id="12" name="TextBox 11">
            <a:extLst>
              <a:ext uri="{FF2B5EF4-FFF2-40B4-BE49-F238E27FC236}">
                <a16:creationId xmlns:a16="http://schemas.microsoft.com/office/drawing/2014/main" id="{2D694618-F855-9EC9-BD43-6504B9653EB4}"/>
              </a:ext>
            </a:extLst>
          </p:cNvPr>
          <p:cNvSpPr txBox="1"/>
          <p:nvPr/>
        </p:nvSpPr>
        <p:spPr>
          <a:xfrm>
            <a:off x="728648" y="1012154"/>
            <a:ext cx="2931045" cy="1267655"/>
          </a:xfrm>
          <a:prstGeom prst="rect">
            <a:avLst/>
          </a:prstGeom>
          <a:noFill/>
        </p:spPr>
        <p:txBody>
          <a:bodyPr wrap="square">
            <a:spAutoFit/>
          </a:bodyPr>
          <a:lstStyle/>
          <a:p>
            <a:pPr>
              <a:lnSpc>
                <a:spcPct val="107000"/>
              </a:lnSpc>
            </a:pPr>
            <a:r>
              <a:rPr lang="en-IE" sz="1800" b="1" kern="100" dirty="0">
                <a:solidFill>
                  <a:schemeClr val="bg1"/>
                </a:solidFill>
                <a:latin typeface="Aptos" panose="020B0004020202020204" pitchFamily="34" charset="0"/>
                <a:cs typeface="Times New Roman" panose="02020603050405020304" pitchFamily="18" charset="0"/>
              </a:rPr>
              <a:t>Sources of eligible HCWs and vaccine uptake information cited by participating hospitals </a:t>
            </a:r>
          </a:p>
        </p:txBody>
      </p:sp>
      <p:sp>
        <p:nvSpPr>
          <p:cNvPr id="4" name="TextBox 3">
            <a:extLst>
              <a:ext uri="{FF2B5EF4-FFF2-40B4-BE49-F238E27FC236}">
                <a16:creationId xmlns:a16="http://schemas.microsoft.com/office/drawing/2014/main" id="{073AFD8C-FF34-EE57-2A91-CAC28AC490AD}"/>
              </a:ext>
            </a:extLst>
          </p:cNvPr>
          <p:cNvSpPr txBox="1"/>
          <p:nvPr/>
        </p:nvSpPr>
        <p:spPr>
          <a:xfrm>
            <a:off x="94505" y="2520172"/>
            <a:ext cx="3989979" cy="2677656"/>
          </a:xfrm>
          <a:prstGeom prst="rect">
            <a:avLst/>
          </a:prstGeom>
          <a:noFill/>
        </p:spPr>
        <p:txBody>
          <a:bodyPr wrap="square">
            <a:spAutoFit/>
          </a:bodyPr>
          <a:lstStyle/>
          <a:p>
            <a:pPr marL="171450" marR="0" indent="-171450" algn="l" rtl="0">
              <a:buFont typeface="Arial" panose="020B0604020202020204" pitchFamily="34" charset="0"/>
              <a:buChar char="•"/>
            </a:pPr>
            <a:r>
              <a:rPr lang="en-GB" sz="1400" b="0" i="0" u="none" strike="noStrike" baseline="0" dirty="0">
                <a:solidFill>
                  <a:schemeClr val="bg1"/>
                </a:solidFill>
              </a:rPr>
              <a:t>47 of the 59 (</a:t>
            </a:r>
            <a:r>
              <a:rPr lang="en-GB" sz="1400" dirty="0">
                <a:solidFill>
                  <a:schemeClr val="bg1"/>
                </a:solidFill>
              </a:rPr>
              <a:t>79.7</a:t>
            </a:r>
            <a:r>
              <a:rPr lang="en-GB" sz="1400" b="0" i="0" u="none" strike="noStrike" baseline="0" dirty="0">
                <a:solidFill>
                  <a:schemeClr val="bg1"/>
                </a:solidFill>
              </a:rPr>
              <a:t>%) survey participating hospitals cited their HR office as the sole source of information for eligible staff counts, followed by the hospital group HR office (9/59=15.2%) (Table 4).</a:t>
            </a:r>
          </a:p>
          <a:p>
            <a:pPr marL="171450" indent="-171450">
              <a:buFont typeface="Arial" panose="020B0604020202020204" pitchFamily="34" charset="0"/>
              <a:buChar char="•"/>
            </a:pPr>
            <a:r>
              <a:rPr lang="en-GB" sz="1400" dirty="0">
                <a:solidFill>
                  <a:schemeClr val="bg1"/>
                </a:solidFill>
              </a:rPr>
              <a:t>17 of the 59 (79.7%) survey participating hospitals cited a combination COVAX/IIS</a:t>
            </a:r>
            <a:r>
              <a:rPr lang="en-IE" sz="1400" dirty="0">
                <a:solidFill>
                  <a:schemeClr val="bg1"/>
                </a:solidFill>
                <a:ea typeface="Calibri" panose="020F0502020204030204" pitchFamily="34" charset="0"/>
                <a:cs typeface="Times New Roman" panose="02020603050405020304" pitchFamily="18" charset="0"/>
              </a:rPr>
              <a:t>§</a:t>
            </a:r>
            <a:r>
              <a:rPr lang="en-GB" sz="1400" dirty="0">
                <a:solidFill>
                  <a:schemeClr val="bg1"/>
                </a:solidFill>
              </a:rPr>
              <a:t> system’s excel reports and dashboard as their source of vaccination data, followed by the dashboard only (n=14; 23.7%) , excel reports only (n=13; 22.0%) and local hospital records only (n=6; 10.2%) Supplementary Table 2).</a:t>
            </a:r>
          </a:p>
        </p:txBody>
      </p:sp>
      <p:graphicFrame>
        <p:nvGraphicFramePr>
          <p:cNvPr id="24" name="Table 23">
            <a:extLst>
              <a:ext uri="{FF2B5EF4-FFF2-40B4-BE49-F238E27FC236}">
                <a16:creationId xmlns:a16="http://schemas.microsoft.com/office/drawing/2014/main" id="{5081A07D-E158-8E8A-5AD4-DD5A2AB5423C}"/>
              </a:ext>
            </a:extLst>
          </p:cNvPr>
          <p:cNvGraphicFramePr>
            <a:graphicFrameLocks noGrp="1"/>
          </p:cNvGraphicFramePr>
          <p:nvPr>
            <p:extLst>
              <p:ext uri="{D42A27DB-BD31-4B8C-83A1-F6EECF244321}">
                <p14:modId xmlns:p14="http://schemas.microsoft.com/office/powerpoint/2010/main" val="2598480359"/>
              </p:ext>
            </p:extLst>
          </p:nvPr>
        </p:nvGraphicFramePr>
        <p:xfrm>
          <a:off x="4307988" y="707775"/>
          <a:ext cx="7661934" cy="4084320"/>
        </p:xfrm>
        <a:graphic>
          <a:graphicData uri="http://schemas.openxmlformats.org/drawingml/2006/table">
            <a:tbl>
              <a:tblPr/>
              <a:tblGrid>
                <a:gridCol w="3323248">
                  <a:extLst>
                    <a:ext uri="{9D8B030D-6E8A-4147-A177-3AD203B41FA5}">
                      <a16:colId xmlns:a16="http://schemas.microsoft.com/office/drawing/2014/main" val="1460101014"/>
                    </a:ext>
                  </a:extLst>
                </a:gridCol>
                <a:gridCol w="3307863">
                  <a:extLst>
                    <a:ext uri="{9D8B030D-6E8A-4147-A177-3AD203B41FA5}">
                      <a16:colId xmlns:a16="http://schemas.microsoft.com/office/drawing/2014/main" val="4290469397"/>
                    </a:ext>
                  </a:extLst>
                </a:gridCol>
                <a:gridCol w="400021">
                  <a:extLst>
                    <a:ext uri="{9D8B030D-6E8A-4147-A177-3AD203B41FA5}">
                      <a16:colId xmlns:a16="http://schemas.microsoft.com/office/drawing/2014/main" val="1585920425"/>
                    </a:ext>
                  </a:extLst>
                </a:gridCol>
                <a:gridCol w="630802">
                  <a:extLst>
                    <a:ext uri="{9D8B030D-6E8A-4147-A177-3AD203B41FA5}">
                      <a16:colId xmlns:a16="http://schemas.microsoft.com/office/drawing/2014/main" val="3440974263"/>
                    </a:ext>
                  </a:extLst>
                </a:gridCol>
              </a:tblGrid>
              <a:tr h="396240">
                <a:tc>
                  <a:txBody>
                    <a:bodyPr/>
                    <a:lstStyle/>
                    <a:p>
                      <a:pPr algn="l" rtl="0" fontAlgn="b">
                        <a:buNone/>
                      </a:pPr>
                      <a:r>
                        <a:rPr lang="en-IE" sz="1000" b="1" i="0" u="none" strike="noStrike">
                          <a:solidFill>
                            <a:srgbClr val="FFFFFF"/>
                          </a:solidFill>
                          <a:effectLst/>
                          <a:latin typeface="Aptos Narrow" panose="020B0004020202020204" pitchFamily="34" charset="0"/>
                        </a:rPr>
                        <a:t>Sources of information used to collate the number of ELIGIBLE hospital-based HCWs</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solidFill>
                      <a:srgbClr val="BA1F46"/>
                    </a:solidFill>
                  </a:tcPr>
                </a:tc>
                <a:tc>
                  <a:txBody>
                    <a:bodyPr/>
                    <a:lstStyle/>
                    <a:p>
                      <a:pPr algn="l" rtl="0" fontAlgn="b">
                        <a:buNone/>
                      </a:pPr>
                      <a:r>
                        <a:rPr lang="en-IE" sz="1000" b="1" i="0" u="none" strike="noStrike">
                          <a:solidFill>
                            <a:srgbClr val="FFFFFF"/>
                          </a:solidFill>
                          <a:effectLst/>
                          <a:latin typeface="Aptos Narrow" panose="020B0004020202020204" pitchFamily="34" charset="0"/>
                        </a:rPr>
                        <a:t>Sources of information used to collate the number of VACCINATED hospital-based HCWs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BA1F46"/>
                    </a:solidFill>
                  </a:tcPr>
                </a:tc>
                <a:tc>
                  <a:txBody>
                    <a:bodyPr/>
                    <a:lstStyle/>
                    <a:p>
                      <a:pPr algn="ctr" rtl="0" fontAlgn="b">
                        <a:buNone/>
                      </a:pPr>
                      <a:r>
                        <a:rPr lang="en-IE" sz="1000" b="1" i="0" u="none" strike="noStrike">
                          <a:solidFill>
                            <a:srgbClr val="FFFFFF"/>
                          </a:solidFill>
                          <a:effectLst/>
                          <a:latin typeface="Aptos Narrow" panose="020B0004020202020204" pitchFamily="34" charset="0"/>
                        </a:rPr>
                        <a:t>Total</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solidFill>
                      <a:srgbClr val="BA1F46"/>
                    </a:solidFill>
                  </a:tcPr>
                </a:tc>
                <a:tc>
                  <a:txBody>
                    <a:bodyPr/>
                    <a:lstStyle/>
                    <a:p>
                      <a:pPr algn="ctr" rtl="0" fontAlgn="b">
                        <a:buNone/>
                      </a:pPr>
                      <a:r>
                        <a:rPr lang="en-IE" sz="1000" b="1" i="0" u="none" strike="noStrike">
                          <a:solidFill>
                            <a:srgbClr val="FFFFFF"/>
                          </a:solidFill>
                          <a:effectLst/>
                          <a:latin typeface="Aptos Narrow" panose="020B0004020202020204" pitchFamily="34" charset="0"/>
                        </a:rPr>
                        <a:t>% Total</a:t>
                      </a:r>
                    </a:p>
                  </a:txBody>
                  <a:tcPr marL="7620" marR="7620" marT="7620" marB="0" anchor="b">
                    <a:lnL w="6350" cap="flat" cmpd="sng" algn="ctr">
                      <a:solidFill>
                        <a:srgbClr val="000000"/>
                      </a:solidFill>
                      <a:prstDash val="dot"/>
                      <a:round/>
                      <a:headEnd type="none" w="med" len="med"/>
                      <a:tailEnd type="none" w="med" len="med"/>
                    </a:lnL>
                    <a:lnR>
                      <a:noFill/>
                    </a:lnR>
                    <a:lnT>
                      <a:noFill/>
                    </a:lnT>
                    <a:lnB>
                      <a:noFill/>
                    </a:lnB>
                    <a:solidFill>
                      <a:srgbClr val="BA1F46"/>
                    </a:solidFill>
                  </a:tcPr>
                </a:tc>
                <a:extLst>
                  <a:ext uri="{0D108BD9-81ED-4DB2-BD59-A6C34878D82A}">
                    <a16:rowId xmlns:a16="http://schemas.microsoft.com/office/drawing/2014/main" val="3249222091"/>
                  </a:ext>
                </a:extLst>
              </a:tr>
              <a:tr h="182880">
                <a:tc>
                  <a:txBody>
                    <a:bodyPr/>
                    <a:lstStyle/>
                    <a:p>
                      <a:pPr algn="l" fontAlgn="b">
                        <a:buNone/>
                      </a:pPr>
                      <a:r>
                        <a:rPr lang="en-IE" sz="1000" b="0" i="0" u="none" strike="noStrike">
                          <a:solidFill>
                            <a:srgbClr val="000000"/>
                          </a:solidFill>
                          <a:effectLst/>
                          <a:latin typeface="Aptos Narrow" panose="020B0004020202020204" pitchFamily="34" charset="0"/>
                        </a:rPr>
                        <a:t>Hospital group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3965300685"/>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group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4</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6.8</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3555217808"/>
                  </a:ext>
                </a:extLst>
              </a:tr>
              <a:tr h="175260">
                <a:tc>
                  <a:txBody>
                    <a:bodyPr/>
                    <a:lstStyle/>
                    <a:p>
                      <a:pPr algn="l" fontAlgn="b">
                        <a:buNone/>
                      </a:pPr>
                      <a:r>
                        <a:rPr lang="en-IE" sz="1000" b="0" i="0" u="none" strike="noStrike" dirty="0">
                          <a:solidFill>
                            <a:srgbClr val="000000"/>
                          </a:solidFill>
                          <a:effectLst/>
                          <a:latin typeface="Aptos Narrow" panose="020B0004020202020204" pitchFamily="34" charset="0"/>
                        </a:rPr>
                        <a:t>Hospital group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4</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6.8</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0874354"/>
                  </a:ext>
                </a:extLst>
              </a:tr>
              <a:tr h="175260">
                <a:tc>
                  <a:txBody>
                    <a:bodyPr/>
                    <a:lstStyle/>
                    <a:p>
                      <a:pPr algn="l" rtl="0" fontAlgn="b">
                        <a:buNone/>
                      </a:pPr>
                      <a:r>
                        <a:rPr lang="en-IE" sz="1000" b="1" i="0" u="none" strike="noStrike">
                          <a:solidFill>
                            <a:srgbClr val="000000"/>
                          </a:solidFill>
                          <a:effectLst/>
                          <a:latin typeface="Aptos Narrow" panose="020B0004020202020204" pitchFamily="34" charset="0"/>
                        </a:rPr>
                        <a:t>Hospital group HR office 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1" i="0" u="none" strike="noStrike">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9</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15.3</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5305058"/>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16</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27.1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29800507"/>
                  </a:ext>
                </a:extLst>
              </a:tr>
              <a:tr h="175260">
                <a:tc>
                  <a:txBody>
                    <a:bodyPr/>
                    <a:lstStyle/>
                    <a:p>
                      <a:pPr algn="l" rtl="0"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9</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15.3</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278306445"/>
                  </a:ext>
                </a:extLst>
              </a:tr>
              <a:tr h="175260">
                <a:tc>
                  <a:txBody>
                    <a:bodyPr/>
                    <a:lstStyle/>
                    <a:p>
                      <a:pPr algn="l" rtl="0"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9</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15.3</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2693509799"/>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Local hospital records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6</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10.2</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2635335181"/>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Local hospital records,Self-reporting by HCWs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4</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6.8</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3348459522"/>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dashboard,Local hospital records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571175347"/>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dashboard,Self-reporting by HCWs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3542607298"/>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reports,Other</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4038877685"/>
                  </a:ext>
                </a:extLst>
              </a:tr>
              <a:tr h="175260">
                <a:tc>
                  <a:txBody>
                    <a:bodyPr/>
                    <a:lstStyle/>
                    <a:p>
                      <a:pPr algn="l" rtl="0"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Local hospital records,Other</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a:noFill/>
                    </a:lnB>
                    <a:noFill/>
                  </a:tcPr>
                </a:tc>
                <a:extLst>
                  <a:ext uri="{0D108BD9-81ED-4DB2-BD59-A6C34878D82A}">
                    <a16:rowId xmlns:a16="http://schemas.microsoft.com/office/drawing/2014/main" val="2067633770"/>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a:t>
                      </a:r>
                    </a:p>
                  </a:txBody>
                  <a:tcPr marL="7620" marR="7620" marT="7620" marB="0" anchor="b">
                    <a:lnL>
                      <a:noFill/>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Other</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1143185"/>
                  </a:ext>
                </a:extLst>
              </a:tr>
              <a:tr h="175260">
                <a:tc>
                  <a:txBody>
                    <a:bodyPr/>
                    <a:lstStyle/>
                    <a:p>
                      <a:pPr algn="l" rtl="0" fontAlgn="b">
                        <a:buNone/>
                      </a:pPr>
                      <a:r>
                        <a:rPr lang="en-IE" sz="1000" b="1" i="0" u="none" strike="noStrike">
                          <a:solidFill>
                            <a:srgbClr val="000000"/>
                          </a:solidFill>
                          <a:effectLst/>
                          <a:latin typeface="Aptos Narrow" panose="020B0004020202020204" pitchFamily="34" charset="0"/>
                        </a:rPr>
                        <a:t>Hospital HR office 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1" i="0" u="none" strike="noStrike">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47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79.7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7071142"/>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Hospital HR office,Hospital group HR office</a:t>
                      </a:r>
                    </a:p>
                  </a:txBody>
                  <a:tcPr marL="7620" marR="7620" marT="7620"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7128024"/>
                  </a:ext>
                </a:extLst>
              </a:tr>
              <a:tr h="175260">
                <a:tc>
                  <a:txBody>
                    <a:bodyPr/>
                    <a:lstStyle/>
                    <a:p>
                      <a:pPr algn="l" rtl="0" fontAlgn="b">
                        <a:buNone/>
                      </a:pPr>
                      <a:r>
                        <a:rPr lang="en-IE" sz="1000" b="1" i="0" u="none" strike="noStrike">
                          <a:solidFill>
                            <a:srgbClr val="000000"/>
                          </a:solidFill>
                          <a:effectLst/>
                          <a:latin typeface="Aptos Narrow" panose="020B0004020202020204" pitchFamily="34" charset="0"/>
                        </a:rPr>
                        <a:t>Hospital HR office,Hospital group HR office 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1"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7098244"/>
                  </a:ext>
                </a:extLst>
              </a:tr>
              <a:tr h="175260">
                <a:tc>
                  <a:txBody>
                    <a:bodyPr/>
                    <a:lstStyle/>
                    <a:p>
                      <a:pPr algn="l" fontAlgn="b">
                        <a:buNone/>
                      </a:pPr>
                      <a:r>
                        <a:rPr lang="en-IE" sz="1000" b="0" i="0" u="none" strike="noStrike">
                          <a:solidFill>
                            <a:srgbClr val="000000"/>
                          </a:solidFill>
                          <a:effectLst/>
                          <a:latin typeface="Aptos Narrow" panose="020B0004020202020204" pitchFamily="34" charset="0"/>
                        </a:rPr>
                        <a:t>Other</a:t>
                      </a:r>
                    </a:p>
                  </a:txBody>
                  <a:tcPr marL="7620" marR="7620" marT="7620"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dashboard</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b">
                        <a:buNone/>
                      </a:pPr>
                      <a:r>
                        <a:rPr lang="en-IE" sz="1000" b="0" i="0" u="none" strike="noStrike" dirty="0">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028112027"/>
                  </a:ext>
                </a:extLst>
              </a:tr>
              <a:tr h="175260">
                <a:tc>
                  <a:txBody>
                    <a:bodyPr/>
                    <a:lstStyle/>
                    <a:p>
                      <a:pPr algn="l" rtl="0" fontAlgn="b">
                        <a:buNone/>
                      </a:pPr>
                      <a:r>
                        <a:rPr lang="en-IE" sz="1000" b="0" i="0" u="none" strike="noStrike">
                          <a:solidFill>
                            <a:srgbClr val="000000"/>
                          </a:solidFill>
                          <a:effectLst/>
                          <a:latin typeface="Aptos Narrow" panose="020B0004020202020204" pitchFamily="34" charset="0"/>
                        </a:rPr>
                        <a:t>Other</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0" i="0" u="none" strike="noStrike">
                          <a:solidFill>
                            <a:srgbClr val="000000"/>
                          </a:solidFill>
                          <a:effectLst/>
                          <a:latin typeface="Aptos Narrow" panose="020B0004020202020204" pitchFamily="34" charset="0"/>
                        </a:rPr>
                        <a:t>COVAX/IIS system Excel reports</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0" i="0" u="none" strike="noStrike">
                          <a:solidFill>
                            <a:srgbClr val="000000"/>
                          </a:solidFill>
                          <a:effectLst/>
                          <a:latin typeface="Aptos Narrow" panose="020B0004020202020204" pitchFamily="34" charset="0"/>
                        </a:rPr>
                        <a:t>1.7</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7414572"/>
                  </a:ext>
                </a:extLst>
              </a:tr>
              <a:tr h="175260">
                <a:tc>
                  <a:txBody>
                    <a:bodyPr/>
                    <a:lstStyle/>
                    <a:p>
                      <a:pPr algn="l" fontAlgn="b">
                        <a:buNone/>
                      </a:pPr>
                      <a:r>
                        <a:rPr lang="en-IE" sz="1000" b="1" i="0" u="none" strike="noStrike">
                          <a:solidFill>
                            <a:srgbClr val="000000"/>
                          </a:solidFill>
                          <a:effectLst/>
                          <a:latin typeface="Aptos Narrow" panose="020B0004020202020204" pitchFamily="34" charset="0"/>
                        </a:rPr>
                        <a:t>Other 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1" i="0" u="none" strike="noStrike">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2</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3.4</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7632554"/>
                  </a:ext>
                </a:extLst>
              </a:tr>
              <a:tr h="175260">
                <a:tc>
                  <a:txBody>
                    <a:bodyPr/>
                    <a:lstStyle/>
                    <a:p>
                      <a:pPr algn="l" rtl="0" fontAlgn="b">
                        <a:buNone/>
                      </a:pPr>
                      <a:r>
                        <a:rPr lang="en-IE" sz="1000" b="1" i="0" u="none" strike="noStrike">
                          <a:solidFill>
                            <a:srgbClr val="000000"/>
                          </a:solidFill>
                          <a:effectLst/>
                          <a:latin typeface="Aptos Narrow" panose="020B0004020202020204" pitchFamily="34" charset="0"/>
                        </a:rPr>
                        <a:t>Total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IE" sz="1000" b="1" i="0" u="none" strike="noStrike">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a:solidFill>
                            <a:srgbClr val="000000"/>
                          </a:solidFill>
                          <a:effectLst/>
                          <a:latin typeface="Aptos Narrow" panose="020B0004020202020204" pitchFamily="34" charset="0"/>
                        </a:rPr>
                        <a:t>59</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IE" sz="1000" b="1" i="0" u="none" strike="noStrike" dirty="0">
                          <a:solidFill>
                            <a:srgbClr val="000000"/>
                          </a:solidFill>
                          <a:effectLst/>
                          <a:latin typeface="Aptos Narrow" panose="020B0004020202020204" pitchFamily="34" charset="0"/>
                        </a:rPr>
                        <a:t>100.0</a:t>
                      </a:r>
                    </a:p>
                  </a:txBody>
                  <a:tcPr marL="7620" marR="7620" marT="7620"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9551904"/>
                  </a:ext>
                </a:extLst>
              </a:tr>
            </a:tbl>
          </a:graphicData>
        </a:graphic>
      </p:graphicFrame>
      <p:sp>
        <p:nvSpPr>
          <p:cNvPr id="25" name="TextBox 24">
            <a:extLst>
              <a:ext uri="{FF2B5EF4-FFF2-40B4-BE49-F238E27FC236}">
                <a16:creationId xmlns:a16="http://schemas.microsoft.com/office/drawing/2014/main" id="{4DD97DBB-6812-9826-C28D-DC72EBA1E535}"/>
              </a:ext>
            </a:extLst>
          </p:cNvPr>
          <p:cNvSpPr txBox="1"/>
          <p:nvPr/>
        </p:nvSpPr>
        <p:spPr>
          <a:xfrm>
            <a:off x="4180417" y="6498528"/>
            <a:ext cx="4714201" cy="369332"/>
          </a:xfrm>
          <a:prstGeom prst="rect">
            <a:avLst/>
          </a:prstGeom>
          <a:noFill/>
        </p:spPr>
        <p:txBody>
          <a:bodyPr wrap="square">
            <a:spAutoFit/>
          </a:bodyPr>
          <a:lstStyle/>
          <a:p>
            <a:r>
              <a:rPr lang="en-IE" sz="900" dirty="0">
                <a:ea typeface="Calibri" panose="020F0502020204030204" pitchFamily="34" charset="0"/>
                <a:cs typeface="Times New Roman" panose="02020603050405020304" pitchFamily="18" charset="0"/>
              </a:rPr>
              <a:t>§ </a:t>
            </a:r>
            <a:r>
              <a:rPr lang="en-GB" sz="900" kern="100" dirty="0">
                <a:latin typeface="Aptos" panose="020B0004020202020204" pitchFamily="34" charset="0"/>
                <a:cs typeface="Times New Roman" panose="02020603050405020304" pitchFamily="18" charset="0"/>
              </a:rPr>
              <a:t>COVAX/IIS= HSE Integrated Information Services (IIS) and COVAX Implementation system, now called ‘NIIS (National Integrated Information System)</a:t>
            </a:r>
            <a:endParaRPr lang="en-IE" sz="900" dirty="0"/>
          </a:p>
        </p:txBody>
      </p:sp>
      <p:sp>
        <p:nvSpPr>
          <p:cNvPr id="8" name="Title 8">
            <a:extLst>
              <a:ext uri="{FF2B5EF4-FFF2-40B4-BE49-F238E27FC236}">
                <a16:creationId xmlns:a16="http://schemas.microsoft.com/office/drawing/2014/main" id="{F0DEFB3F-969E-2640-10A9-AFD79FEDB190}"/>
              </a:ext>
            </a:extLst>
          </p:cNvPr>
          <p:cNvSpPr txBox="1">
            <a:spLocks/>
          </p:cNvSpPr>
          <p:nvPr/>
        </p:nvSpPr>
        <p:spPr>
          <a:xfrm>
            <a:off x="1526722" y="188382"/>
            <a:ext cx="1907575" cy="82377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4400" kern="1200">
                <a:solidFill>
                  <a:schemeClr val="tx1"/>
                </a:solidFill>
                <a:latin typeface="+mj-lt"/>
                <a:ea typeface="+mj-ea"/>
                <a:cs typeface="+mj-cs"/>
              </a:defRPr>
            </a:lvl1pPr>
          </a:lstStyle>
          <a:p>
            <a:r>
              <a:rPr lang="en-GB" sz="2000" b="1" dirty="0">
                <a:solidFill>
                  <a:schemeClr val="bg1"/>
                </a:solidFill>
              </a:rPr>
              <a:t>Supplementary Materials</a:t>
            </a:r>
          </a:p>
          <a:p>
            <a:r>
              <a:rPr lang="en-GB" sz="1600">
                <a:solidFill>
                  <a:schemeClr val="bg1"/>
                </a:solidFill>
              </a:rPr>
              <a:t>Part 6 </a:t>
            </a:r>
            <a:r>
              <a:rPr lang="en-GB" sz="1600" dirty="0">
                <a:solidFill>
                  <a:schemeClr val="bg1"/>
                </a:solidFill>
              </a:rPr>
              <a:t>of 6</a:t>
            </a:r>
          </a:p>
        </p:txBody>
      </p:sp>
    </p:spTree>
    <p:extLst>
      <p:ext uri="{BB962C8B-B14F-4D97-AF65-F5344CB8AC3E}">
        <p14:creationId xmlns:p14="http://schemas.microsoft.com/office/powerpoint/2010/main" val="417311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18824</TotalTime>
  <Words>5388</Words>
  <Application>Microsoft Office PowerPoint</Application>
  <PresentationFormat>Widescreen</PresentationFormat>
  <Paragraphs>1015</Paragraphs>
  <Slides>23</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vt:lpstr>
      <vt:lpstr>Aptos Display</vt:lpstr>
      <vt:lpstr>Aptos Narrow</vt:lpstr>
      <vt:lpstr>Arial</vt:lpstr>
      <vt:lpstr>Arial Narrow</vt:lpstr>
      <vt:lpstr>Calibri</vt:lpstr>
      <vt:lpstr>Courier New</vt:lpstr>
      <vt:lpstr>Symbol</vt:lpstr>
      <vt:lpstr>Office Theme</vt:lpstr>
      <vt:lpstr>Annual Epidemiological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 &amp; Further Information </vt:lpstr>
      <vt:lpstr>Appendices (continued)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Polio Surveillance</dc:title>
  <dc:creator>Michael Carton</dc:creator>
  <cp:lastModifiedBy>Piaras O'Lorcain</cp:lastModifiedBy>
  <cp:revision>345</cp:revision>
  <dcterms:created xsi:type="dcterms:W3CDTF">2024-04-22T14:22:59Z</dcterms:created>
  <dcterms:modified xsi:type="dcterms:W3CDTF">2026-10-07T15:03:37Z</dcterms:modified>
</cp:coreProperties>
</file>