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ti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5"/>
  </p:notesMasterIdLst>
  <p:sldIdLst>
    <p:sldId id="259" r:id="rId2"/>
    <p:sldId id="265" r:id="rId3"/>
    <p:sldId id="276" r:id="rId4"/>
    <p:sldId id="277" r:id="rId5"/>
    <p:sldId id="264" r:id="rId6"/>
    <p:sldId id="278" r:id="rId7"/>
    <p:sldId id="279" r:id="rId8"/>
    <p:sldId id="280" r:id="rId9"/>
    <p:sldId id="284" r:id="rId10"/>
    <p:sldId id="266" r:id="rId11"/>
    <p:sldId id="281" r:id="rId12"/>
    <p:sldId id="282" r:id="rId13"/>
    <p:sldId id="283" r:id="rId14"/>
    <p:sldId id="272" r:id="rId15"/>
    <p:sldId id="267" r:id="rId16"/>
    <p:sldId id="268" r:id="rId17"/>
    <p:sldId id="269" r:id="rId18"/>
    <p:sldId id="285" r:id="rId19"/>
    <p:sldId id="270" r:id="rId20"/>
    <p:sldId id="271" r:id="rId21"/>
    <p:sldId id="274" r:id="rId22"/>
    <p:sldId id="273" r:id="rId23"/>
    <p:sldId id="275" r:id="rId24"/>
  </p:sldIdLst>
  <p:sldSz cx="12190413" cy="6859588"/>
  <p:notesSz cx="6858000" cy="9144000"/>
  <p:defaultTextStyle>
    <a:defPPr>
      <a:defRPr lang="en-US"/>
    </a:defPPr>
    <a:lvl1pPr marL="0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44251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88502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632753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177004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721254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265505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809756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354007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4C4C4"/>
    <a:srgbClr val="82428D"/>
    <a:srgbClr val="EB89A3"/>
    <a:srgbClr val="BA1F46"/>
    <a:srgbClr val="B8AB97"/>
    <a:srgbClr val="A98A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671" autoAdjust="0"/>
    <p:restoredTop sz="88184" autoAdjust="0"/>
  </p:normalViewPr>
  <p:slideViewPr>
    <p:cSldViewPr>
      <p:cViewPr>
        <p:scale>
          <a:sx n="74" d="100"/>
          <a:sy n="74" d="100"/>
        </p:scale>
        <p:origin x="-1002" y="-150"/>
      </p:cViewPr>
      <p:guideLst>
        <p:guide orient="horz" pos="2161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2.bin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3.bin"/><Relationship Id="rId1" Type="http://schemas.openxmlformats.org/officeDocument/2006/relationships/themeOverride" Target="../theme/themeOverrid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I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715352580927384"/>
          <c:y val="4.1120443277923593E-2"/>
          <c:w val="0.64084374453193349"/>
          <c:h val="0.70348498104403612"/>
        </c:manualLayout>
      </c:layout>
      <c:lineChart>
        <c:grouping val="standard"/>
        <c:varyColors val="0"/>
        <c:ser>
          <c:idx val="0"/>
          <c:order val="0"/>
          <c:tx>
            <c:strRef>
              <c:f>'[Euro-GASP 2010-2017 analysis copied from Stata.xlsx]cfm_MIC_grp2'!$C$35</c:f>
              <c:strCache>
                <c:ptCount val="1"/>
                <c:pt idx="0">
                  <c:v>2010</c:v>
                </c:pt>
              </c:strCache>
            </c:strRef>
          </c:tx>
          <c:spPr>
            <a:ln>
              <a:solidFill>
                <a:srgbClr val="7CBDC4"/>
              </a:solidFill>
            </a:ln>
          </c:spPr>
          <c:marker>
            <c:symbol val="none"/>
          </c:marker>
          <c:cat>
            <c:strRef>
              <c:f>'[Euro-GASP 2010-2017 analysis copied from Stata.xlsx]cfm_MIC_grp2'!$B$36:$B$41</c:f>
              <c:strCache>
                <c:ptCount val="6"/>
                <c:pt idx="0">
                  <c:v>0-0.004</c:v>
                </c:pt>
                <c:pt idx="1">
                  <c:v>0.008-0.016</c:v>
                </c:pt>
                <c:pt idx="2">
                  <c:v>0.016-0.032</c:v>
                </c:pt>
                <c:pt idx="3">
                  <c:v>0.032-0.064</c:v>
                </c:pt>
                <c:pt idx="4">
                  <c:v>0.064-0.128</c:v>
                </c:pt>
                <c:pt idx="5">
                  <c:v>0.128-0.256</c:v>
                </c:pt>
              </c:strCache>
            </c:strRef>
          </c:cat>
          <c:val>
            <c:numRef>
              <c:f>'[Euro-GASP 2010-2017 analysis copied from Stata.xlsx]cfm_MIC_grp2'!$C$36:$C$41</c:f>
              <c:numCache>
                <c:formatCode>General</c:formatCode>
                <c:ptCount val="6"/>
                <c:pt idx="0">
                  <c:v>0</c:v>
                </c:pt>
                <c:pt idx="1">
                  <c:v>42.59</c:v>
                </c:pt>
                <c:pt idx="2">
                  <c:v>42.59</c:v>
                </c:pt>
                <c:pt idx="3">
                  <c:v>1.85</c:v>
                </c:pt>
                <c:pt idx="4">
                  <c:v>11.11</c:v>
                </c:pt>
                <c:pt idx="5">
                  <c:v>1.85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'[Euro-GASP 2010-2017 analysis copied from Stata.xlsx]cfm_MIC_grp2'!$D$35</c:f>
              <c:strCache>
                <c:ptCount val="1"/>
                <c:pt idx="0">
                  <c:v>2011</c:v>
                </c:pt>
              </c:strCache>
            </c:strRef>
          </c:tx>
          <c:spPr>
            <a:ln>
              <a:solidFill>
                <a:srgbClr val="65B32E"/>
              </a:solidFill>
            </a:ln>
          </c:spPr>
          <c:marker>
            <c:symbol val="none"/>
          </c:marker>
          <c:cat>
            <c:strRef>
              <c:f>'[Euro-GASP 2010-2017 analysis copied from Stata.xlsx]cfm_MIC_grp2'!$B$36:$B$41</c:f>
              <c:strCache>
                <c:ptCount val="6"/>
                <c:pt idx="0">
                  <c:v>0-0.004</c:v>
                </c:pt>
                <c:pt idx="1">
                  <c:v>0.008-0.016</c:v>
                </c:pt>
                <c:pt idx="2">
                  <c:v>0.016-0.032</c:v>
                </c:pt>
                <c:pt idx="3">
                  <c:v>0.032-0.064</c:v>
                </c:pt>
                <c:pt idx="4">
                  <c:v>0.064-0.128</c:v>
                </c:pt>
                <c:pt idx="5">
                  <c:v>0.128-0.256</c:v>
                </c:pt>
              </c:strCache>
            </c:strRef>
          </c:cat>
          <c:val>
            <c:numRef>
              <c:f>'[Euro-GASP 2010-2017 analysis copied from Stata.xlsx]cfm_MIC_grp2'!$D$36:$D$41</c:f>
              <c:numCache>
                <c:formatCode>General</c:formatCode>
                <c:ptCount val="6"/>
                <c:pt idx="0">
                  <c:v>0</c:v>
                </c:pt>
                <c:pt idx="1">
                  <c:v>31.25</c:v>
                </c:pt>
                <c:pt idx="2">
                  <c:v>45.31</c:v>
                </c:pt>
                <c:pt idx="3">
                  <c:v>14.06</c:v>
                </c:pt>
                <c:pt idx="4">
                  <c:v>6.25</c:v>
                </c:pt>
                <c:pt idx="5">
                  <c:v>3.13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'[Euro-GASP 2010-2017 analysis copied from Stata.xlsx]cfm_MIC_grp2'!$E$35</c:f>
              <c:strCache>
                <c:ptCount val="1"/>
                <c:pt idx="0">
                  <c:v>2012</c:v>
                </c:pt>
              </c:strCache>
            </c:strRef>
          </c:tx>
          <c:spPr>
            <a:ln>
              <a:solidFill>
                <a:srgbClr val="006858"/>
              </a:solidFill>
            </a:ln>
          </c:spPr>
          <c:marker>
            <c:symbol val="none"/>
          </c:marker>
          <c:cat>
            <c:strRef>
              <c:f>'[Euro-GASP 2010-2017 analysis copied from Stata.xlsx]cfm_MIC_grp2'!$B$36:$B$41</c:f>
              <c:strCache>
                <c:ptCount val="6"/>
                <c:pt idx="0">
                  <c:v>0-0.004</c:v>
                </c:pt>
                <c:pt idx="1">
                  <c:v>0.008-0.016</c:v>
                </c:pt>
                <c:pt idx="2">
                  <c:v>0.016-0.032</c:v>
                </c:pt>
                <c:pt idx="3">
                  <c:v>0.032-0.064</c:v>
                </c:pt>
                <c:pt idx="4">
                  <c:v>0.064-0.128</c:v>
                </c:pt>
                <c:pt idx="5">
                  <c:v>0.128-0.256</c:v>
                </c:pt>
              </c:strCache>
            </c:strRef>
          </c:cat>
          <c:val>
            <c:numRef>
              <c:f>'[Euro-GASP 2010-2017 analysis copied from Stata.xlsx]cfm_MIC_grp2'!$E$36:$E$41</c:f>
              <c:numCache>
                <c:formatCode>General</c:formatCode>
                <c:ptCount val="6"/>
                <c:pt idx="0">
                  <c:v>0</c:v>
                </c:pt>
                <c:pt idx="1">
                  <c:v>55</c:v>
                </c:pt>
                <c:pt idx="2">
                  <c:v>30</c:v>
                </c:pt>
                <c:pt idx="3">
                  <c:v>11.25</c:v>
                </c:pt>
                <c:pt idx="4">
                  <c:v>0</c:v>
                </c:pt>
                <c:pt idx="5">
                  <c:v>3.75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'[Euro-GASP 2010-2017 analysis copied from Stata.xlsx]cfm_MIC_grp2'!$F$35</c:f>
              <c:strCache>
                <c:ptCount val="1"/>
                <c:pt idx="0">
                  <c:v>2013</c:v>
                </c:pt>
              </c:strCache>
            </c:strRef>
          </c:tx>
          <c:spPr>
            <a:ln>
              <a:solidFill>
                <a:srgbClr val="71A59C"/>
              </a:solidFill>
            </a:ln>
          </c:spPr>
          <c:marker>
            <c:symbol val="none"/>
          </c:marker>
          <c:cat>
            <c:strRef>
              <c:f>'[Euro-GASP 2010-2017 analysis copied from Stata.xlsx]cfm_MIC_grp2'!$B$36:$B$41</c:f>
              <c:strCache>
                <c:ptCount val="6"/>
                <c:pt idx="0">
                  <c:v>0-0.004</c:v>
                </c:pt>
                <c:pt idx="1">
                  <c:v>0.008-0.016</c:v>
                </c:pt>
                <c:pt idx="2">
                  <c:v>0.016-0.032</c:v>
                </c:pt>
                <c:pt idx="3">
                  <c:v>0.032-0.064</c:v>
                </c:pt>
                <c:pt idx="4">
                  <c:v>0.064-0.128</c:v>
                </c:pt>
                <c:pt idx="5">
                  <c:v>0.128-0.256</c:v>
                </c:pt>
              </c:strCache>
            </c:strRef>
          </c:cat>
          <c:val>
            <c:numRef>
              <c:f>'[Euro-GASP 2010-2017 analysis copied from Stata.xlsx]cfm_MIC_grp2'!$F$36:$F$41</c:f>
              <c:numCache>
                <c:formatCode>General</c:formatCode>
                <c:ptCount val="6"/>
                <c:pt idx="0">
                  <c:v>0</c:v>
                </c:pt>
                <c:pt idx="1">
                  <c:v>89.32</c:v>
                </c:pt>
                <c:pt idx="2">
                  <c:v>4.8499999999999996</c:v>
                </c:pt>
                <c:pt idx="3">
                  <c:v>1.94</c:v>
                </c:pt>
                <c:pt idx="4">
                  <c:v>2.91</c:v>
                </c:pt>
                <c:pt idx="5">
                  <c:v>0.97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'[Euro-GASP 2010-2017 analysis copied from Stata.xlsx]cfm_MIC_grp2'!$G$35</c:f>
              <c:strCache>
                <c:ptCount val="1"/>
                <c:pt idx="0">
                  <c:v>2014</c:v>
                </c:pt>
              </c:strCache>
            </c:strRef>
          </c:tx>
          <c:spPr>
            <a:ln>
              <a:solidFill>
                <a:srgbClr val="3E5B84"/>
              </a:solidFill>
            </a:ln>
          </c:spPr>
          <c:marker>
            <c:symbol val="none"/>
          </c:marker>
          <c:cat>
            <c:strRef>
              <c:f>'[Euro-GASP 2010-2017 analysis copied from Stata.xlsx]cfm_MIC_grp2'!$B$36:$B$41</c:f>
              <c:strCache>
                <c:ptCount val="6"/>
                <c:pt idx="0">
                  <c:v>0-0.004</c:v>
                </c:pt>
                <c:pt idx="1">
                  <c:v>0.008-0.016</c:v>
                </c:pt>
                <c:pt idx="2">
                  <c:v>0.016-0.032</c:v>
                </c:pt>
                <c:pt idx="3">
                  <c:v>0.032-0.064</c:v>
                </c:pt>
                <c:pt idx="4">
                  <c:v>0.064-0.128</c:v>
                </c:pt>
                <c:pt idx="5">
                  <c:v>0.128-0.256</c:v>
                </c:pt>
              </c:strCache>
            </c:strRef>
          </c:cat>
          <c:val>
            <c:numRef>
              <c:f>'[Euro-GASP 2010-2017 analysis copied from Stata.xlsx]cfm_MIC_grp2'!$G$36:$G$41</c:f>
              <c:numCache>
                <c:formatCode>General</c:formatCode>
                <c:ptCount val="6"/>
                <c:pt idx="0">
                  <c:v>0</c:v>
                </c:pt>
                <c:pt idx="1">
                  <c:v>87.13</c:v>
                </c:pt>
                <c:pt idx="2">
                  <c:v>7.92</c:v>
                </c:pt>
                <c:pt idx="3">
                  <c:v>2.97</c:v>
                </c:pt>
                <c:pt idx="4">
                  <c:v>1.98</c:v>
                </c:pt>
                <c:pt idx="5">
                  <c:v>0</c:v>
                </c:pt>
              </c:numCache>
            </c:numRef>
          </c:val>
          <c:smooth val="0"/>
        </c:ser>
        <c:ser>
          <c:idx val="5"/>
          <c:order val="5"/>
          <c:tx>
            <c:strRef>
              <c:f>'[Euro-GASP 2010-2017 analysis copied from Stata.xlsx]cfm_MIC_grp2'!$H$35</c:f>
              <c:strCache>
                <c:ptCount val="1"/>
                <c:pt idx="0">
                  <c:v>2015</c:v>
                </c:pt>
              </c:strCache>
            </c:strRef>
          </c:tx>
          <c:spPr>
            <a:ln>
              <a:solidFill>
                <a:srgbClr val="EB89A3"/>
              </a:solidFill>
            </a:ln>
          </c:spPr>
          <c:marker>
            <c:symbol val="none"/>
          </c:marker>
          <c:cat>
            <c:strRef>
              <c:f>'[Euro-GASP 2010-2017 analysis copied from Stata.xlsx]cfm_MIC_grp2'!$B$36:$B$41</c:f>
              <c:strCache>
                <c:ptCount val="6"/>
                <c:pt idx="0">
                  <c:v>0-0.004</c:v>
                </c:pt>
                <c:pt idx="1">
                  <c:v>0.008-0.016</c:v>
                </c:pt>
                <c:pt idx="2">
                  <c:v>0.016-0.032</c:v>
                </c:pt>
                <c:pt idx="3">
                  <c:v>0.032-0.064</c:v>
                </c:pt>
                <c:pt idx="4">
                  <c:v>0.064-0.128</c:v>
                </c:pt>
                <c:pt idx="5">
                  <c:v>0.128-0.256</c:v>
                </c:pt>
              </c:strCache>
            </c:strRef>
          </c:cat>
          <c:val>
            <c:numRef>
              <c:f>'[Euro-GASP 2010-2017 analysis copied from Stata.xlsx]cfm_MIC_grp2'!$H$36:$H$41</c:f>
              <c:numCache>
                <c:formatCode>General</c:formatCode>
                <c:ptCount val="6"/>
                <c:pt idx="0">
                  <c:v>1.82</c:v>
                </c:pt>
                <c:pt idx="1">
                  <c:v>82.73</c:v>
                </c:pt>
                <c:pt idx="2">
                  <c:v>5.45</c:v>
                </c:pt>
                <c:pt idx="3">
                  <c:v>7.27</c:v>
                </c:pt>
                <c:pt idx="4">
                  <c:v>1.82</c:v>
                </c:pt>
                <c:pt idx="5">
                  <c:v>0.91</c:v>
                </c:pt>
              </c:numCache>
            </c:numRef>
          </c:val>
          <c:smooth val="0"/>
        </c:ser>
        <c:ser>
          <c:idx val="6"/>
          <c:order val="6"/>
          <c:tx>
            <c:strRef>
              <c:f>'[Euro-GASP 2010-2017 analysis copied from Stata.xlsx]cfm_MIC_grp2'!$I$35</c:f>
              <c:strCache>
                <c:ptCount val="1"/>
                <c:pt idx="0">
                  <c:v>2016</c:v>
                </c:pt>
              </c:strCache>
            </c:strRef>
          </c:tx>
          <c:spPr>
            <a:ln>
              <a:solidFill>
                <a:srgbClr val="82428D"/>
              </a:solidFill>
            </a:ln>
          </c:spPr>
          <c:marker>
            <c:symbol val="none"/>
          </c:marker>
          <c:cat>
            <c:strRef>
              <c:f>'[Euro-GASP 2010-2017 analysis copied from Stata.xlsx]cfm_MIC_grp2'!$B$36:$B$41</c:f>
              <c:strCache>
                <c:ptCount val="6"/>
                <c:pt idx="0">
                  <c:v>0-0.004</c:v>
                </c:pt>
                <c:pt idx="1">
                  <c:v>0.008-0.016</c:v>
                </c:pt>
                <c:pt idx="2">
                  <c:v>0.016-0.032</c:v>
                </c:pt>
                <c:pt idx="3">
                  <c:v>0.032-0.064</c:v>
                </c:pt>
                <c:pt idx="4">
                  <c:v>0.064-0.128</c:v>
                </c:pt>
                <c:pt idx="5">
                  <c:v>0.128-0.256</c:v>
                </c:pt>
              </c:strCache>
            </c:strRef>
          </c:cat>
          <c:val>
            <c:numRef>
              <c:f>'[Euro-GASP 2010-2017 analysis copied from Stata.xlsx]cfm_MIC_grp2'!$I$36:$I$41</c:f>
              <c:numCache>
                <c:formatCode>General</c:formatCode>
                <c:ptCount val="6"/>
                <c:pt idx="0">
                  <c:v>0</c:v>
                </c:pt>
                <c:pt idx="1">
                  <c:v>66</c:v>
                </c:pt>
                <c:pt idx="2">
                  <c:v>27</c:v>
                </c:pt>
                <c:pt idx="3">
                  <c:v>2</c:v>
                </c:pt>
                <c:pt idx="4">
                  <c:v>5</c:v>
                </c:pt>
                <c:pt idx="5">
                  <c:v>0</c:v>
                </c:pt>
              </c:numCache>
            </c:numRef>
          </c:val>
          <c:smooth val="0"/>
        </c:ser>
        <c:ser>
          <c:idx val="7"/>
          <c:order val="7"/>
          <c:tx>
            <c:strRef>
              <c:f>'[Euro-GASP 2010-2017 analysis copied from Stata.xlsx]cfm_MIC_grp2'!$J$35</c:f>
              <c:strCache>
                <c:ptCount val="1"/>
                <c:pt idx="0">
                  <c:v>2017</c:v>
                </c:pt>
              </c:strCache>
            </c:strRef>
          </c:tx>
          <c:spPr>
            <a:ln>
              <a:solidFill>
                <a:srgbClr val="BA1F46"/>
              </a:solidFill>
            </a:ln>
          </c:spPr>
          <c:marker>
            <c:symbol val="none"/>
          </c:marker>
          <c:cat>
            <c:strRef>
              <c:f>'[Euro-GASP 2010-2017 analysis copied from Stata.xlsx]cfm_MIC_grp2'!$B$36:$B$41</c:f>
              <c:strCache>
                <c:ptCount val="6"/>
                <c:pt idx="0">
                  <c:v>0-0.004</c:v>
                </c:pt>
                <c:pt idx="1">
                  <c:v>0.008-0.016</c:v>
                </c:pt>
                <c:pt idx="2">
                  <c:v>0.016-0.032</c:v>
                </c:pt>
                <c:pt idx="3">
                  <c:v>0.032-0.064</c:v>
                </c:pt>
                <c:pt idx="4">
                  <c:v>0.064-0.128</c:v>
                </c:pt>
                <c:pt idx="5">
                  <c:v>0.128-0.256</c:v>
                </c:pt>
              </c:strCache>
            </c:strRef>
          </c:cat>
          <c:val>
            <c:numRef>
              <c:f>'[Euro-GASP 2010-2017 analysis copied from Stata.xlsx]cfm_MIC_grp2'!$J$36:$J$41</c:f>
              <c:numCache>
                <c:formatCode>General</c:formatCode>
                <c:ptCount val="6"/>
                <c:pt idx="0">
                  <c:v>0</c:v>
                </c:pt>
                <c:pt idx="1">
                  <c:v>79.63</c:v>
                </c:pt>
                <c:pt idx="2">
                  <c:v>11.11</c:v>
                </c:pt>
                <c:pt idx="3">
                  <c:v>7.41</c:v>
                </c:pt>
                <c:pt idx="4">
                  <c:v>1.85</c:v>
                </c:pt>
                <c:pt idx="5">
                  <c:v>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8547840"/>
        <c:axId val="191660800"/>
      </c:lineChart>
      <c:catAx>
        <c:axId val="18854784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minimum inhibitory concentration (mg/L)</a:t>
                </a:r>
              </a:p>
            </c:rich>
          </c:tx>
          <c:layout>
            <c:manualLayout>
              <c:xMode val="edge"/>
              <c:yMode val="edge"/>
              <c:x val="0.29393651973760793"/>
              <c:y val="0.92899042126171982"/>
            </c:manualLayout>
          </c:layout>
          <c:overlay val="0"/>
        </c:title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 rot="1800000"/>
          <a:lstStyle/>
          <a:p>
            <a:pPr>
              <a:defRPr/>
            </a:pPr>
            <a:endParaRPr lang="en-US"/>
          </a:p>
        </c:txPr>
        <c:crossAx val="191660800"/>
        <c:crosses val="autoZero"/>
        <c:auto val="1"/>
        <c:lblAlgn val="ctr"/>
        <c:lblOffset val="100"/>
        <c:noMultiLvlLbl val="0"/>
      </c:catAx>
      <c:valAx>
        <c:axId val="191660800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Percentage of isolates/year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188547840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87280000000000002"/>
          <c:y val="0.20276698745990085"/>
          <c:w val="0.11608888888888889"/>
          <c:h val="0.5055771361913094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I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'[Euro-GASP 2010-2017 analysis copied from Stata.xlsx]cro_MIC_grp2'!$C$36</c:f>
              <c:strCache>
                <c:ptCount val="1"/>
                <c:pt idx="0">
                  <c:v>2010</c:v>
                </c:pt>
              </c:strCache>
            </c:strRef>
          </c:tx>
          <c:spPr>
            <a:ln>
              <a:solidFill>
                <a:srgbClr val="7CBDC4"/>
              </a:solidFill>
            </a:ln>
          </c:spPr>
          <c:marker>
            <c:symbol val="none"/>
          </c:marker>
          <c:cat>
            <c:strRef>
              <c:f>'[Euro-GASP 2010-2017 analysis copied from Stata.xlsx]cro_MIC_grp2'!$B$37:$B$45</c:f>
              <c:strCache>
                <c:ptCount val="9"/>
                <c:pt idx="0">
                  <c:v>0-0.002</c:v>
                </c:pt>
                <c:pt idx="1">
                  <c:v>0.002-0.004</c:v>
                </c:pt>
                <c:pt idx="2">
                  <c:v>0.004-0.008</c:v>
                </c:pt>
                <c:pt idx="3">
                  <c:v>0.008-0.016</c:v>
                </c:pt>
                <c:pt idx="4">
                  <c:v>0.016-0.032</c:v>
                </c:pt>
                <c:pt idx="5">
                  <c:v>0.032-0.064</c:v>
                </c:pt>
                <c:pt idx="6">
                  <c:v>0.064-0.125</c:v>
                </c:pt>
                <c:pt idx="7">
                  <c:v>0.25</c:v>
                </c:pt>
                <c:pt idx="8">
                  <c:v>0.5</c:v>
                </c:pt>
              </c:strCache>
            </c:strRef>
          </c:cat>
          <c:val>
            <c:numRef>
              <c:f>'[Euro-GASP 2010-2017 analysis copied from Stata.xlsx]cro_MIC_grp2'!$C$37:$C$45</c:f>
              <c:numCache>
                <c:formatCode>General</c:formatCode>
                <c:ptCount val="9"/>
                <c:pt idx="0">
                  <c:v>12.96</c:v>
                </c:pt>
                <c:pt idx="1">
                  <c:v>3.7</c:v>
                </c:pt>
                <c:pt idx="2">
                  <c:v>48.15</c:v>
                </c:pt>
                <c:pt idx="3">
                  <c:v>18.52</c:v>
                </c:pt>
                <c:pt idx="4">
                  <c:v>12.96</c:v>
                </c:pt>
                <c:pt idx="5">
                  <c:v>1.85</c:v>
                </c:pt>
                <c:pt idx="6">
                  <c:v>1.85</c:v>
                </c:pt>
                <c:pt idx="7">
                  <c:v>0</c:v>
                </c:pt>
                <c:pt idx="8">
                  <c:v>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'[Euro-GASP 2010-2017 analysis copied from Stata.xlsx]cro_MIC_grp2'!$D$36</c:f>
              <c:strCache>
                <c:ptCount val="1"/>
                <c:pt idx="0">
                  <c:v>2011</c:v>
                </c:pt>
              </c:strCache>
            </c:strRef>
          </c:tx>
          <c:spPr>
            <a:ln>
              <a:solidFill>
                <a:srgbClr val="65B32E"/>
              </a:solidFill>
            </a:ln>
          </c:spPr>
          <c:marker>
            <c:symbol val="none"/>
          </c:marker>
          <c:cat>
            <c:strRef>
              <c:f>'[Euro-GASP 2010-2017 analysis copied from Stata.xlsx]cro_MIC_grp2'!$B$37:$B$45</c:f>
              <c:strCache>
                <c:ptCount val="9"/>
                <c:pt idx="0">
                  <c:v>0-0.002</c:v>
                </c:pt>
                <c:pt idx="1">
                  <c:v>0.002-0.004</c:v>
                </c:pt>
                <c:pt idx="2">
                  <c:v>0.004-0.008</c:v>
                </c:pt>
                <c:pt idx="3">
                  <c:v>0.008-0.016</c:v>
                </c:pt>
                <c:pt idx="4">
                  <c:v>0.016-0.032</c:v>
                </c:pt>
                <c:pt idx="5">
                  <c:v>0.032-0.064</c:v>
                </c:pt>
                <c:pt idx="6">
                  <c:v>0.064-0.125</c:v>
                </c:pt>
                <c:pt idx="7">
                  <c:v>0.25</c:v>
                </c:pt>
                <c:pt idx="8">
                  <c:v>0.5</c:v>
                </c:pt>
              </c:strCache>
            </c:strRef>
          </c:cat>
          <c:val>
            <c:numRef>
              <c:f>'[Euro-GASP 2010-2017 analysis copied from Stata.xlsx]cro_MIC_grp2'!$D$37:$D$45</c:f>
              <c:numCache>
                <c:formatCode>General</c:formatCode>
                <c:ptCount val="9"/>
                <c:pt idx="0">
                  <c:v>20.309999999999999</c:v>
                </c:pt>
                <c:pt idx="1">
                  <c:v>6.25</c:v>
                </c:pt>
                <c:pt idx="2">
                  <c:v>9.3800000000000008</c:v>
                </c:pt>
                <c:pt idx="3">
                  <c:v>39.06</c:v>
                </c:pt>
                <c:pt idx="4">
                  <c:v>18.75</c:v>
                </c:pt>
                <c:pt idx="5">
                  <c:v>6.25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'[Euro-GASP 2010-2017 analysis copied from Stata.xlsx]cro_MIC_grp2'!$E$36</c:f>
              <c:strCache>
                <c:ptCount val="1"/>
                <c:pt idx="0">
                  <c:v>2012</c:v>
                </c:pt>
              </c:strCache>
            </c:strRef>
          </c:tx>
          <c:spPr>
            <a:ln>
              <a:solidFill>
                <a:srgbClr val="006858"/>
              </a:solidFill>
            </a:ln>
          </c:spPr>
          <c:marker>
            <c:symbol val="none"/>
          </c:marker>
          <c:cat>
            <c:strRef>
              <c:f>'[Euro-GASP 2010-2017 analysis copied from Stata.xlsx]cro_MIC_grp2'!$B$37:$B$45</c:f>
              <c:strCache>
                <c:ptCount val="9"/>
                <c:pt idx="0">
                  <c:v>0-0.002</c:v>
                </c:pt>
                <c:pt idx="1">
                  <c:v>0.002-0.004</c:v>
                </c:pt>
                <c:pt idx="2">
                  <c:v>0.004-0.008</c:v>
                </c:pt>
                <c:pt idx="3">
                  <c:v>0.008-0.016</c:v>
                </c:pt>
                <c:pt idx="4">
                  <c:v>0.016-0.032</c:v>
                </c:pt>
                <c:pt idx="5">
                  <c:v>0.032-0.064</c:v>
                </c:pt>
                <c:pt idx="6">
                  <c:v>0.064-0.125</c:v>
                </c:pt>
                <c:pt idx="7">
                  <c:v>0.25</c:v>
                </c:pt>
                <c:pt idx="8">
                  <c:v>0.5</c:v>
                </c:pt>
              </c:strCache>
            </c:strRef>
          </c:cat>
          <c:val>
            <c:numRef>
              <c:f>'[Euro-GASP 2010-2017 analysis copied from Stata.xlsx]cro_MIC_grp2'!$E$37:$E$45</c:f>
              <c:numCache>
                <c:formatCode>General</c:formatCode>
                <c:ptCount val="9"/>
                <c:pt idx="0">
                  <c:v>16.25</c:v>
                </c:pt>
                <c:pt idx="1">
                  <c:v>11.25</c:v>
                </c:pt>
                <c:pt idx="2">
                  <c:v>21.25</c:v>
                </c:pt>
                <c:pt idx="3">
                  <c:v>21.25</c:v>
                </c:pt>
                <c:pt idx="4">
                  <c:v>17.5</c:v>
                </c:pt>
                <c:pt idx="5">
                  <c:v>8.75</c:v>
                </c:pt>
                <c:pt idx="6">
                  <c:v>2.5</c:v>
                </c:pt>
                <c:pt idx="7">
                  <c:v>1.25</c:v>
                </c:pt>
                <c:pt idx="8">
                  <c:v>0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'[Euro-GASP 2010-2017 analysis copied from Stata.xlsx]cro_MIC_grp2'!$F$36</c:f>
              <c:strCache>
                <c:ptCount val="1"/>
                <c:pt idx="0">
                  <c:v>2013</c:v>
                </c:pt>
              </c:strCache>
            </c:strRef>
          </c:tx>
          <c:spPr>
            <a:ln>
              <a:solidFill>
                <a:srgbClr val="71A59C"/>
              </a:solidFill>
            </a:ln>
          </c:spPr>
          <c:marker>
            <c:symbol val="none"/>
          </c:marker>
          <c:cat>
            <c:strRef>
              <c:f>'[Euro-GASP 2010-2017 analysis copied from Stata.xlsx]cro_MIC_grp2'!$B$37:$B$45</c:f>
              <c:strCache>
                <c:ptCount val="9"/>
                <c:pt idx="0">
                  <c:v>0-0.002</c:v>
                </c:pt>
                <c:pt idx="1">
                  <c:v>0.002-0.004</c:v>
                </c:pt>
                <c:pt idx="2">
                  <c:v>0.004-0.008</c:v>
                </c:pt>
                <c:pt idx="3">
                  <c:v>0.008-0.016</c:v>
                </c:pt>
                <c:pt idx="4">
                  <c:v>0.016-0.032</c:v>
                </c:pt>
                <c:pt idx="5">
                  <c:v>0.032-0.064</c:v>
                </c:pt>
                <c:pt idx="6">
                  <c:v>0.064-0.125</c:v>
                </c:pt>
                <c:pt idx="7">
                  <c:v>0.25</c:v>
                </c:pt>
                <c:pt idx="8">
                  <c:v>0.5</c:v>
                </c:pt>
              </c:strCache>
            </c:strRef>
          </c:cat>
          <c:val>
            <c:numRef>
              <c:f>'[Euro-GASP 2010-2017 analysis copied from Stata.xlsx]cro_MIC_grp2'!$F$37:$F$45</c:f>
              <c:numCache>
                <c:formatCode>General</c:formatCode>
                <c:ptCount val="9"/>
                <c:pt idx="0">
                  <c:v>28.16</c:v>
                </c:pt>
                <c:pt idx="1">
                  <c:v>0</c:v>
                </c:pt>
                <c:pt idx="2">
                  <c:v>20.39</c:v>
                </c:pt>
                <c:pt idx="3">
                  <c:v>5.83</c:v>
                </c:pt>
                <c:pt idx="4">
                  <c:v>40.78</c:v>
                </c:pt>
                <c:pt idx="5">
                  <c:v>3.88</c:v>
                </c:pt>
                <c:pt idx="6">
                  <c:v>0.97</c:v>
                </c:pt>
                <c:pt idx="7">
                  <c:v>0</c:v>
                </c:pt>
                <c:pt idx="8">
                  <c:v>0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'[Euro-GASP 2010-2017 analysis copied from Stata.xlsx]cro_MIC_grp2'!$G$36</c:f>
              <c:strCache>
                <c:ptCount val="1"/>
                <c:pt idx="0">
                  <c:v>2014</c:v>
                </c:pt>
              </c:strCache>
            </c:strRef>
          </c:tx>
          <c:spPr>
            <a:ln>
              <a:solidFill>
                <a:srgbClr val="3E5B84"/>
              </a:solidFill>
            </a:ln>
          </c:spPr>
          <c:marker>
            <c:symbol val="none"/>
          </c:marker>
          <c:cat>
            <c:strRef>
              <c:f>'[Euro-GASP 2010-2017 analysis copied from Stata.xlsx]cro_MIC_grp2'!$B$37:$B$45</c:f>
              <c:strCache>
                <c:ptCount val="9"/>
                <c:pt idx="0">
                  <c:v>0-0.002</c:v>
                </c:pt>
                <c:pt idx="1">
                  <c:v>0.002-0.004</c:v>
                </c:pt>
                <c:pt idx="2">
                  <c:v>0.004-0.008</c:v>
                </c:pt>
                <c:pt idx="3">
                  <c:v>0.008-0.016</c:v>
                </c:pt>
                <c:pt idx="4">
                  <c:v>0.016-0.032</c:v>
                </c:pt>
                <c:pt idx="5">
                  <c:v>0.032-0.064</c:v>
                </c:pt>
                <c:pt idx="6">
                  <c:v>0.064-0.125</c:v>
                </c:pt>
                <c:pt idx="7">
                  <c:v>0.25</c:v>
                </c:pt>
                <c:pt idx="8">
                  <c:v>0.5</c:v>
                </c:pt>
              </c:strCache>
            </c:strRef>
          </c:cat>
          <c:val>
            <c:numRef>
              <c:f>'[Euro-GASP 2010-2017 analysis copied from Stata.xlsx]cro_MIC_grp2'!$G$37:$G$45</c:f>
              <c:numCache>
                <c:formatCode>General</c:formatCode>
                <c:ptCount val="9"/>
                <c:pt idx="0">
                  <c:v>1.98</c:v>
                </c:pt>
                <c:pt idx="1">
                  <c:v>0</c:v>
                </c:pt>
                <c:pt idx="2">
                  <c:v>8.91</c:v>
                </c:pt>
                <c:pt idx="3">
                  <c:v>18.809999999999999</c:v>
                </c:pt>
                <c:pt idx="4">
                  <c:v>53.47</c:v>
                </c:pt>
                <c:pt idx="5">
                  <c:v>13.86</c:v>
                </c:pt>
                <c:pt idx="6">
                  <c:v>2.97</c:v>
                </c:pt>
                <c:pt idx="7">
                  <c:v>0</c:v>
                </c:pt>
                <c:pt idx="8">
                  <c:v>0</c:v>
                </c:pt>
              </c:numCache>
            </c:numRef>
          </c:val>
          <c:smooth val="0"/>
        </c:ser>
        <c:ser>
          <c:idx val="5"/>
          <c:order val="5"/>
          <c:tx>
            <c:strRef>
              <c:f>'[Euro-GASP 2010-2017 analysis copied from Stata.xlsx]cro_MIC_grp2'!$H$36</c:f>
              <c:strCache>
                <c:ptCount val="1"/>
                <c:pt idx="0">
                  <c:v>2015</c:v>
                </c:pt>
              </c:strCache>
            </c:strRef>
          </c:tx>
          <c:spPr>
            <a:ln>
              <a:solidFill>
                <a:srgbClr val="82428D"/>
              </a:solidFill>
            </a:ln>
          </c:spPr>
          <c:marker>
            <c:symbol val="none"/>
          </c:marker>
          <c:cat>
            <c:strRef>
              <c:f>'[Euro-GASP 2010-2017 analysis copied from Stata.xlsx]cro_MIC_grp2'!$B$37:$B$45</c:f>
              <c:strCache>
                <c:ptCount val="9"/>
                <c:pt idx="0">
                  <c:v>0-0.002</c:v>
                </c:pt>
                <c:pt idx="1">
                  <c:v>0.002-0.004</c:v>
                </c:pt>
                <c:pt idx="2">
                  <c:v>0.004-0.008</c:v>
                </c:pt>
                <c:pt idx="3">
                  <c:v>0.008-0.016</c:v>
                </c:pt>
                <c:pt idx="4">
                  <c:v>0.016-0.032</c:v>
                </c:pt>
                <c:pt idx="5">
                  <c:v>0.032-0.064</c:v>
                </c:pt>
                <c:pt idx="6">
                  <c:v>0.064-0.125</c:v>
                </c:pt>
                <c:pt idx="7">
                  <c:v>0.25</c:v>
                </c:pt>
                <c:pt idx="8">
                  <c:v>0.5</c:v>
                </c:pt>
              </c:strCache>
            </c:strRef>
          </c:cat>
          <c:val>
            <c:numRef>
              <c:f>'[Euro-GASP 2010-2017 analysis copied from Stata.xlsx]cro_MIC_grp2'!$H$37:$H$45</c:f>
              <c:numCache>
                <c:formatCode>General</c:formatCode>
                <c:ptCount val="9"/>
                <c:pt idx="0">
                  <c:v>2.73</c:v>
                </c:pt>
                <c:pt idx="1">
                  <c:v>0</c:v>
                </c:pt>
                <c:pt idx="2">
                  <c:v>26.36</c:v>
                </c:pt>
                <c:pt idx="3">
                  <c:v>31.82</c:v>
                </c:pt>
                <c:pt idx="4">
                  <c:v>25.45</c:v>
                </c:pt>
                <c:pt idx="5">
                  <c:v>10</c:v>
                </c:pt>
                <c:pt idx="6">
                  <c:v>3.64</c:v>
                </c:pt>
                <c:pt idx="7">
                  <c:v>0</c:v>
                </c:pt>
                <c:pt idx="8">
                  <c:v>0</c:v>
                </c:pt>
              </c:numCache>
            </c:numRef>
          </c:val>
          <c:smooth val="0"/>
        </c:ser>
        <c:ser>
          <c:idx val="6"/>
          <c:order val="6"/>
          <c:tx>
            <c:strRef>
              <c:f>'[Euro-GASP 2010-2017 analysis copied from Stata.xlsx]cro_MIC_grp2'!$I$36</c:f>
              <c:strCache>
                <c:ptCount val="1"/>
                <c:pt idx="0">
                  <c:v>2016</c:v>
                </c:pt>
              </c:strCache>
            </c:strRef>
          </c:tx>
          <c:spPr>
            <a:ln>
              <a:solidFill>
                <a:srgbClr val="EB89A3"/>
              </a:solidFill>
            </a:ln>
          </c:spPr>
          <c:marker>
            <c:symbol val="none"/>
          </c:marker>
          <c:cat>
            <c:strRef>
              <c:f>'[Euro-GASP 2010-2017 analysis copied from Stata.xlsx]cro_MIC_grp2'!$B$37:$B$45</c:f>
              <c:strCache>
                <c:ptCount val="9"/>
                <c:pt idx="0">
                  <c:v>0-0.002</c:v>
                </c:pt>
                <c:pt idx="1">
                  <c:v>0.002-0.004</c:v>
                </c:pt>
                <c:pt idx="2">
                  <c:v>0.004-0.008</c:v>
                </c:pt>
                <c:pt idx="3">
                  <c:v>0.008-0.016</c:v>
                </c:pt>
                <c:pt idx="4">
                  <c:v>0.016-0.032</c:v>
                </c:pt>
                <c:pt idx="5">
                  <c:v>0.032-0.064</c:v>
                </c:pt>
                <c:pt idx="6">
                  <c:v>0.064-0.125</c:v>
                </c:pt>
                <c:pt idx="7">
                  <c:v>0.25</c:v>
                </c:pt>
                <c:pt idx="8">
                  <c:v>0.5</c:v>
                </c:pt>
              </c:strCache>
            </c:strRef>
          </c:cat>
          <c:val>
            <c:numRef>
              <c:f>'[Euro-GASP 2010-2017 analysis copied from Stata.xlsx]cro_MIC_grp2'!$I$37:$I$45</c:f>
              <c:numCache>
                <c:formatCode>General</c:formatCode>
                <c:ptCount val="9"/>
                <c:pt idx="0">
                  <c:v>15</c:v>
                </c:pt>
                <c:pt idx="1">
                  <c:v>0</c:v>
                </c:pt>
                <c:pt idx="2">
                  <c:v>20</c:v>
                </c:pt>
                <c:pt idx="3">
                  <c:v>35</c:v>
                </c:pt>
                <c:pt idx="4">
                  <c:v>23</c:v>
                </c:pt>
                <c:pt idx="5">
                  <c:v>5</c:v>
                </c:pt>
                <c:pt idx="6">
                  <c:v>2</c:v>
                </c:pt>
                <c:pt idx="7">
                  <c:v>0</c:v>
                </c:pt>
                <c:pt idx="8">
                  <c:v>0</c:v>
                </c:pt>
              </c:numCache>
            </c:numRef>
          </c:val>
          <c:smooth val="0"/>
        </c:ser>
        <c:ser>
          <c:idx val="7"/>
          <c:order val="7"/>
          <c:tx>
            <c:strRef>
              <c:f>'[Euro-GASP 2010-2017 analysis copied from Stata.xlsx]cro_MIC_grp2'!$J$36</c:f>
              <c:strCache>
                <c:ptCount val="1"/>
                <c:pt idx="0">
                  <c:v>2017</c:v>
                </c:pt>
              </c:strCache>
            </c:strRef>
          </c:tx>
          <c:spPr>
            <a:ln>
              <a:solidFill>
                <a:srgbClr val="BA1F46"/>
              </a:solidFill>
            </a:ln>
          </c:spPr>
          <c:marker>
            <c:symbol val="none"/>
          </c:marker>
          <c:cat>
            <c:strRef>
              <c:f>'[Euro-GASP 2010-2017 analysis copied from Stata.xlsx]cro_MIC_grp2'!$B$37:$B$45</c:f>
              <c:strCache>
                <c:ptCount val="9"/>
                <c:pt idx="0">
                  <c:v>0-0.002</c:v>
                </c:pt>
                <c:pt idx="1">
                  <c:v>0.002-0.004</c:v>
                </c:pt>
                <c:pt idx="2">
                  <c:v>0.004-0.008</c:v>
                </c:pt>
                <c:pt idx="3">
                  <c:v>0.008-0.016</c:v>
                </c:pt>
                <c:pt idx="4">
                  <c:v>0.016-0.032</c:v>
                </c:pt>
                <c:pt idx="5">
                  <c:v>0.032-0.064</c:v>
                </c:pt>
                <c:pt idx="6">
                  <c:v>0.064-0.125</c:v>
                </c:pt>
                <c:pt idx="7">
                  <c:v>0.25</c:v>
                </c:pt>
                <c:pt idx="8">
                  <c:v>0.5</c:v>
                </c:pt>
              </c:strCache>
            </c:strRef>
          </c:cat>
          <c:val>
            <c:numRef>
              <c:f>'[Euro-GASP 2010-2017 analysis copied from Stata.xlsx]cro_MIC_grp2'!$J$37:$J$45</c:f>
              <c:numCache>
                <c:formatCode>General</c:formatCode>
                <c:ptCount val="9"/>
                <c:pt idx="0">
                  <c:v>19.02</c:v>
                </c:pt>
                <c:pt idx="1">
                  <c:v>0</c:v>
                </c:pt>
                <c:pt idx="2">
                  <c:v>34.97</c:v>
                </c:pt>
                <c:pt idx="3">
                  <c:v>25.77</c:v>
                </c:pt>
                <c:pt idx="4">
                  <c:v>9.82</c:v>
                </c:pt>
                <c:pt idx="5">
                  <c:v>9.82</c:v>
                </c:pt>
                <c:pt idx="6">
                  <c:v>0.61</c:v>
                </c:pt>
                <c:pt idx="7">
                  <c:v>0</c:v>
                </c:pt>
                <c:pt idx="8">
                  <c:v>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21458176"/>
        <c:axId val="321460096"/>
      </c:lineChart>
      <c:catAx>
        <c:axId val="32145817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minimum inhibitory concentration (mg/L)</a:t>
                </a:r>
              </a:p>
            </c:rich>
          </c:tx>
          <c:layout>
            <c:manualLayout>
              <c:xMode val="edge"/>
              <c:yMode val="edge"/>
              <c:x val="0.29290471418345432"/>
              <c:y val="0.91963622728977057"/>
            </c:manualLayout>
          </c:layout>
          <c:overlay val="0"/>
        </c:title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 rot="2100000"/>
          <a:lstStyle/>
          <a:p>
            <a:pPr>
              <a:defRPr/>
            </a:pPr>
            <a:endParaRPr lang="en-US"/>
          </a:p>
        </c:txPr>
        <c:crossAx val="321460096"/>
        <c:crosses val="autoZero"/>
        <c:auto val="1"/>
        <c:lblAlgn val="ctr"/>
        <c:lblOffset val="100"/>
        <c:noMultiLvlLbl val="0"/>
      </c:catAx>
      <c:valAx>
        <c:axId val="321460096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Percentage of isolates/year</a:t>
                </a:r>
              </a:p>
            </c:rich>
          </c:tx>
          <c:layout>
            <c:manualLayout>
              <c:xMode val="edge"/>
              <c:yMode val="edge"/>
              <c:x val="1.6623376623376623E-2"/>
              <c:y val="0.20069618570405973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321458176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86168888888888884"/>
          <c:y val="0.1583225430154564"/>
          <c:w val="0.11608888888888889"/>
          <c:h val="0.5055771361913094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I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'[Euro-GASP 2010-2017 analysis copied from Stata.xlsx]azm_MIC_grp'!$C$45</c:f>
              <c:strCache>
                <c:ptCount val="1"/>
                <c:pt idx="0">
                  <c:v>2011</c:v>
                </c:pt>
              </c:strCache>
            </c:strRef>
          </c:tx>
          <c:spPr>
            <a:ln>
              <a:solidFill>
                <a:srgbClr val="65B32E"/>
              </a:solidFill>
            </a:ln>
          </c:spPr>
          <c:marker>
            <c:symbol val="none"/>
          </c:marker>
          <c:cat>
            <c:strRef>
              <c:f>'[Euro-GASP 2010-2017 analysis copied from Stata.xlsx]azm_MIC_grp'!$B$46:$B$60</c:f>
              <c:strCache>
                <c:ptCount val="15"/>
                <c:pt idx="0">
                  <c:v>≤0.016</c:v>
                </c:pt>
                <c:pt idx="1">
                  <c:v>0.032</c:v>
                </c:pt>
                <c:pt idx="2">
                  <c:v>0.064</c:v>
                </c:pt>
                <c:pt idx="3">
                  <c:v>0.125</c:v>
                </c:pt>
                <c:pt idx="4">
                  <c:v>0.25</c:v>
                </c:pt>
                <c:pt idx="5">
                  <c:v>0.5</c:v>
                </c:pt>
                <c:pt idx="6">
                  <c:v>1</c:v>
                </c:pt>
                <c:pt idx="7">
                  <c:v>2</c:v>
                </c:pt>
                <c:pt idx="8">
                  <c:v>4</c:v>
                </c:pt>
                <c:pt idx="9">
                  <c:v>8</c:v>
                </c:pt>
                <c:pt idx="10">
                  <c:v>16</c:v>
                </c:pt>
                <c:pt idx="11">
                  <c:v>32</c:v>
                </c:pt>
                <c:pt idx="12">
                  <c:v>64</c:v>
                </c:pt>
                <c:pt idx="13">
                  <c:v>128</c:v>
                </c:pt>
                <c:pt idx="14">
                  <c:v>256</c:v>
                </c:pt>
              </c:strCache>
            </c:strRef>
          </c:cat>
          <c:val>
            <c:numRef>
              <c:f>'[Euro-GASP 2010-2017 analysis copied from Stata.xlsx]azm_MIC_grp'!$C$46:$C$60</c:f>
              <c:numCache>
                <c:formatCode>0</c:formatCode>
                <c:ptCount val="15"/>
                <c:pt idx="0">
                  <c:v>0</c:v>
                </c:pt>
                <c:pt idx="1">
                  <c:v>0</c:v>
                </c:pt>
                <c:pt idx="2">
                  <c:v>1.56</c:v>
                </c:pt>
                <c:pt idx="3">
                  <c:v>9.3800000000000008</c:v>
                </c:pt>
                <c:pt idx="4">
                  <c:v>26.56</c:v>
                </c:pt>
                <c:pt idx="5">
                  <c:v>53.13</c:v>
                </c:pt>
                <c:pt idx="6">
                  <c:v>1.56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1.56</c:v>
                </c:pt>
                <c:pt idx="13">
                  <c:v>0</c:v>
                </c:pt>
                <c:pt idx="14">
                  <c:v>1.56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'[Euro-GASP 2010-2017 analysis copied from Stata.xlsx]azm_MIC_grp'!$D$45</c:f>
              <c:strCache>
                <c:ptCount val="1"/>
                <c:pt idx="0">
                  <c:v>2012</c:v>
                </c:pt>
              </c:strCache>
            </c:strRef>
          </c:tx>
          <c:spPr>
            <a:ln>
              <a:solidFill>
                <a:srgbClr val="006858"/>
              </a:solidFill>
            </a:ln>
          </c:spPr>
          <c:marker>
            <c:symbol val="none"/>
          </c:marker>
          <c:cat>
            <c:strRef>
              <c:f>'[Euro-GASP 2010-2017 analysis copied from Stata.xlsx]azm_MIC_grp'!$B$46:$B$60</c:f>
              <c:strCache>
                <c:ptCount val="15"/>
                <c:pt idx="0">
                  <c:v>≤0.016</c:v>
                </c:pt>
                <c:pt idx="1">
                  <c:v>0.032</c:v>
                </c:pt>
                <c:pt idx="2">
                  <c:v>0.064</c:v>
                </c:pt>
                <c:pt idx="3">
                  <c:v>0.125</c:v>
                </c:pt>
                <c:pt idx="4">
                  <c:v>0.25</c:v>
                </c:pt>
                <c:pt idx="5">
                  <c:v>0.5</c:v>
                </c:pt>
                <c:pt idx="6">
                  <c:v>1</c:v>
                </c:pt>
                <c:pt idx="7">
                  <c:v>2</c:v>
                </c:pt>
                <c:pt idx="8">
                  <c:v>4</c:v>
                </c:pt>
                <c:pt idx="9">
                  <c:v>8</c:v>
                </c:pt>
                <c:pt idx="10">
                  <c:v>16</c:v>
                </c:pt>
                <c:pt idx="11">
                  <c:v>32</c:v>
                </c:pt>
                <c:pt idx="12">
                  <c:v>64</c:v>
                </c:pt>
                <c:pt idx="13">
                  <c:v>128</c:v>
                </c:pt>
                <c:pt idx="14">
                  <c:v>256</c:v>
                </c:pt>
              </c:strCache>
            </c:strRef>
          </c:cat>
          <c:val>
            <c:numRef>
              <c:f>'[Euro-GASP 2010-2017 analysis copied from Stata.xlsx]azm_MIC_grp'!$D$46:$D$60</c:f>
              <c:numCache>
                <c:formatCode>0</c:formatCode>
                <c:ptCount val="15"/>
                <c:pt idx="0">
                  <c:v>1.89</c:v>
                </c:pt>
                <c:pt idx="1">
                  <c:v>5.66</c:v>
                </c:pt>
                <c:pt idx="2">
                  <c:v>5.66</c:v>
                </c:pt>
                <c:pt idx="3">
                  <c:v>13.21</c:v>
                </c:pt>
                <c:pt idx="4">
                  <c:v>20.75</c:v>
                </c:pt>
                <c:pt idx="5">
                  <c:v>3.77</c:v>
                </c:pt>
                <c:pt idx="6">
                  <c:v>5.66</c:v>
                </c:pt>
                <c:pt idx="7">
                  <c:v>1.89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1.89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'[Euro-GASP 2010-2017 analysis copied from Stata.xlsx]azm_MIC_grp'!$E$45</c:f>
              <c:strCache>
                <c:ptCount val="1"/>
                <c:pt idx="0">
                  <c:v>2013</c:v>
                </c:pt>
              </c:strCache>
            </c:strRef>
          </c:tx>
          <c:spPr>
            <a:ln>
              <a:solidFill>
                <a:srgbClr val="71A59C"/>
              </a:solidFill>
            </a:ln>
          </c:spPr>
          <c:marker>
            <c:symbol val="none"/>
          </c:marker>
          <c:cat>
            <c:strRef>
              <c:f>'[Euro-GASP 2010-2017 analysis copied from Stata.xlsx]azm_MIC_grp'!$B$46:$B$60</c:f>
              <c:strCache>
                <c:ptCount val="15"/>
                <c:pt idx="0">
                  <c:v>≤0.016</c:v>
                </c:pt>
                <c:pt idx="1">
                  <c:v>0.032</c:v>
                </c:pt>
                <c:pt idx="2">
                  <c:v>0.064</c:v>
                </c:pt>
                <c:pt idx="3">
                  <c:v>0.125</c:v>
                </c:pt>
                <c:pt idx="4">
                  <c:v>0.25</c:v>
                </c:pt>
                <c:pt idx="5">
                  <c:v>0.5</c:v>
                </c:pt>
                <c:pt idx="6">
                  <c:v>1</c:v>
                </c:pt>
                <c:pt idx="7">
                  <c:v>2</c:v>
                </c:pt>
                <c:pt idx="8">
                  <c:v>4</c:v>
                </c:pt>
                <c:pt idx="9">
                  <c:v>8</c:v>
                </c:pt>
                <c:pt idx="10">
                  <c:v>16</c:v>
                </c:pt>
                <c:pt idx="11">
                  <c:v>32</c:v>
                </c:pt>
                <c:pt idx="12">
                  <c:v>64</c:v>
                </c:pt>
                <c:pt idx="13">
                  <c:v>128</c:v>
                </c:pt>
                <c:pt idx="14">
                  <c:v>256</c:v>
                </c:pt>
              </c:strCache>
            </c:strRef>
          </c:cat>
          <c:val>
            <c:numRef>
              <c:f>'[Euro-GASP 2010-2017 analysis copied from Stata.xlsx]azm_MIC_grp'!$E$46:$E$60</c:f>
              <c:numCache>
                <c:formatCode>0</c:formatCode>
                <c:ptCount val="15"/>
                <c:pt idx="0">
                  <c:v>2.91</c:v>
                </c:pt>
                <c:pt idx="1">
                  <c:v>4.8499999999999996</c:v>
                </c:pt>
                <c:pt idx="2">
                  <c:v>6.8</c:v>
                </c:pt>
                <c:pt idx="3">
                  <c:v>33.01</c:v>
                </c:pt>
                <c:pt idx="4">
                  <c:v>27.18</c:v>
                </c:pt>
                <c:pt idx="5">
                  <c:v>22.33</c:v>
                </c:pt>
                <c:pt idx="6">
                  <c:v>1.94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0.97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'[Euro-GASP 2010-2017 analysis copied from Stata.xlsx]azm_MIC_grp'!$F$45</c:f>
              <c:strCache>
                <c:ptCount val="1"/>
                <c:pt idx="0">
                  <c:v>2014</c:v>
                </c:pt>
              </c:strCache>
            </c:strRef>
          </c:tx>
          <c:spPr>
            <a:ln>
              <a:solidFill>
                <a:srgbClr val="3E5B84"/>
              </a:solidFill>
            </a:ln>
          </c:spPr>
          <c:marker>
            <c:symbol val="none"/>
          </c:marker>
          <c:cat>
            <c:strRef>
              <c:f>'[Euro-GASP 2010-2017 analysis copied from Stata.xlsx]azm_MIC_grp'!$B$46:$B$60</c:f>
              <c:strCache>
                <c:ptCount val="15"/>
                <c:pt idx="0">
                  <c:v>≤0.016</c:v>
                </c:pt>
                <c:pt idx="1">
                  <c:v>0.032</c:v>
                </c:pt>
                <c:pt idx="2">
                  <c:v>0.064</c:v>
                </c:pt>
                <c:pt idx="3">
                  <c:v>0.125</c:v>
                </c:pt>
                <c:pt idx="4">
                  <c:v>0.25</c:v>
                </c:pt>
                <c:pt idx="5">
                  <c:v>0.5</c:v>
                </c:pt>
                <c:pt idx="6">
                  <c:v>1</c:v>
                </c:pt>
                <c:pt idx="7">
                  <c:v>2</c:v>
                </c:pt>
                <c:pt idx="8">
                  <c:v>4</c:v>
                </c:pt>
                <c:pt idx="9">
                  <c:v>8</c:v>
                </c:pt>
                <c:pt idx="10">
                  <c:v>16</c:v>
                </c:pt>
                <c:pt idx="11">
                  <c:v>32</c:v>
                </c:pt>
                <c:pt idx="12">
                  <c:v>64</c:v>
                </c:pt>
                <c:pt idx="13">
                  <c:v>128</c:v>
                </c:pt>
                <c:pt idx="14">
                  <c:v>256</c:v>
                </c:pt>
              </c:strCache>
            </c:strRef>
          </c:cat>
          <c:val>
            <c:numRef>
              <c:f>'[Euro-GASP 2010-2017 analysis copied from Stata.xlsx]azm_MIC_grp'!$F$46:$F$60</c:f>
              <c:numCache>
                <c:formatCode>0</c:formatCode>
                <c:ptCount val="15"/>
                <c:pt idx="0">
                  <c:v>0.99</c:v>
                </c:pt>
                <c:pt idx="1">
                  <c:v>1.98</c:v>
                </c:pt>
                <c:pt idx="2">
                  <c:v>0.99</c:v>
                </c:pt>
                <c:pt idx="3">
                  <c:v>8.91</c:v>
                </c:pt>
                <c:pt idx="4">
                  <c:v>13.86</c:v>
                </c:pt>
                <c:pt idx="5">
                  <c:v>35.64</c:v>
                </c:pt>
                <c:pt idx="6">
                  <c:v>36.630000000000003</c:v>
                </c:pt>
                <c:pt idx="7">
                  <c:v>0</c:v>
                </c:pt>
                <c:pt idx="8">
                  <c:v>0</c:v>
                </c:pt>
                <c:pt idx="9">
                  <c:v>0.99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'[Euro-GASP 2010-2017 analysis copied from Stata.xlsx]azm_MIC_grp'!$G$45</c:f>
              <c:strCache>
                <c:ptCount val="1"/>
                <c:pt idx="0">
                  <c:v>2015</c:v>
                </c:pt>
              </c:strCache>
            </c:strRef>
          </c:tx>
          <c:spPr>
            <a:ln>
              <a:solidFill>
                <a:srgbClr val="82428D"/>
              </a:solidFill>
            </a:ln>
          </c:spPr>
          <c:marker>
            <c:symbol val="none"/>
          </c:marker>
          <c:cat>
            <c:strRef>
              <c:f>'[Euro-GASP 2010-2017 analysis copied from Stata.xlsx]azm_MIC_grp'!$B$46:$B$60</c:f>
              <c:strCache>
                <c:ptCount val="15"/>
                <c:pt idx="0">
                  <c:v>≤0.016</c:v>
                </c:pt>
                <c:pt idx="1">
                  <c:v>0.032</c:v>
                </c:pt>
                <c:pt idx="2">
                  <c:v>0.064</c:v>
                </c:pt>
                <c:pt idx="3">
                  <c:v>0.125</c:v>
                </c:pt>
                <c:pt idx="4">
                  <c:v>0.25</c:v>
                </c:pt>
                <c:pt idx="5">
                  <c:v>0.5</c:v>
                </c:pt>
                <c:pt idx="6">
                  <c:v>1</c:v>
                </c:pt>
                <c:pt idx="7">
                  <c:v>2</c:v>
                </c:pt>
                <c:pt idx="8">
                  <c:v>4</c:v>
                </c:pt>
                <c:pt idx="9">
                  <c:v>8</c:v>
                </c:pt>
                <c:pt idx="10">
                  <c:v>16</c:v>
                </c:pt>
                <c:pt idx="11">
                  <c:v>32</c:v>
                </c:pt>
                <c:pt idx="12">
                  <c:v>64</c:v>
                </c:pt>
                <c:pt idx="13">
                  <c:v>128</c:v>
                </c:pt>
                <c:pt idx="14">
                  <c:v>256</c:v>
                </c:pt>
              </c:strCache>
            </c:strRef>
          </c:cat>
          <c:val>
            <c:numRef>
              <c:f>'[Euro-GASP 2010-2017 analysis copied from Stata.xlsx]azm_MIC_grp'!$G$46:$G$60</c:f>
              <c:numCache>
                <c:formatCode>0</c:formatCode>
                <c:ptCount val="15"/>
                <c:pt idx="0">
                  <c:v>0</c:v>
                </c:pt>
                <c:pt idx="1">
                  <c:v>1.82</c:v>
                </c:pt>
                <c:pt idx="2">
                  <c:v>1.82</c:v>
                </c:pt>
                <c:pt idx="3">
                  <c:v>11.82</c:v>
                </c:pt>
                <c:pt idx="4">
                  <c:v>25.45</c:v>
                </c:pt>
                <c:pt idx="5">
                  <c:v>40.909999999999997</c:v>
                </c:pt>
                <c:pt idx="6">
                  <c:v>10.91</c:v>
                </c:pt>
                <c:pt idx="7">
                  <c:v>2.73</c:v>
                </c:pt>
                <c:pt idx="8">
                  <c:v>0</c:v>
                </c:pt>
                <c:pt idx="9">
                  <c:v>0</c:v>
                </c:pt>
                <c:pt idx="10">
                  <c:v>0.91</c:v>
                </c:pt>
                <c:pt idx="11">
                  <c:v>0.91</c:v>
                </c:pt>
                <c:pt idx="12">
                  <c:v>0</c:v>
                </c:pt>
                <c:pt idx="13">
                  <c:v>0</c:v>
                </c:pt>
                <c:pt idx="14">
                  <c:v>2.73</c:v>
                </c:pt>
              </c:numCache>
            </c:numRef>
          </c:val>
          <c:smooth val="0"/>
        </c:ser>
        <c:ser>
          <c:idx val="5"/>
          <c:order val="5"/>
          <c:tx>
            <c:strRef>
              <c:f>'[Euro-GASP 2010-2017 analysis copied from Stata.xlsx]azm_MIC_grp'!$H$45</c:f>
              <c:strCache>
                <c:ptCount val="1"/>
                <c:pt idx="0">
                  <c:v>2016</c:v>
                </c:pt>
              </c:strCache>
            </c:strRef>
          </c:tx>
          <c:spPr>
            <a:ln>
              <a:solidFill>
                <a:srgbClr val="EB89A3"/>
              </a:solidFill>
            </a:ln>
          </c:spPr>
          <c:marker>
            <c:symbol val="none"/>
          </c:marker>
          <c:cat>
            <c:strRef>
              <c:f>'[Euro-GASP 2010-2017 analysis copied from Stata.xlsx]azm_MIC_grp'!$B$46:$B$60</c:f>
              <c:strCache>
                <c:ptCount val="15"/>
                <c:pt idx="0">
                  <c:v>≤0.016</c:v>
                </c:pt>
                <c:pt idx="1">
                  <c:v>0.032</c:v>
                </c:pt>
                <c:pt idx="2">
                  <c:v>0.064</c:v>
                </c:pt>
                <c:pt idx="3">
                  <c:v>0.125</c:v>
                </c:pt>
                <c:pt idx="4">
                  <c:v>0.25</c:v>
                </c:pt>
                <c:pt idx="5">
                  <c:v>0.5</c:v>
                </c:pt>
                <c:pt idx="6">
                  <c:v>1</c:v>
                </c:pt>
                <c:pt idx="7">
                  <c:v>2</c:v>
                </c:pt>
                <c:pt idx="8">
                  <c:v>4</c:v>
                </c:pt>
                <c:pt idx="9">
                  <c:v>8</c:v>
                </c:pt>
                <c:pt idx="10">
                  <c:v>16</c:v>
                </c:pt>
                <c:pt idx="11">
                  <c:v>32</c:v>
                </c:pt>
                <c:pt idx="12">
                  <c:v>64</c:v>
                </c:pt>
                <c:pt idx="13">
                  <c:v>128</c:v>
                </c:pt>
                <c:pt idx="14">
                  <c:v>256</c:v>
                </c:pt>
              </c:strCache>
            </c:strRef>
          </c:cat>
          <c:val>
            <c:numRef>
              <c:f>'[Euro-GASP 2010-2017 analysis copied from Stata.xlsx]azm_MIC_grp'!$H$46:$H$60</c:f>
              <c:numCache>
                <c:formatCode>0</c:formatCode>
                <c:ptCount val="15"/>
                <c:pt idx="0">
                  <c:v>0</c:v>
                </c:pt>
                <c:pt idx="1">
                  <c:v>1</c:v>
                </c:pt>
                <c:pt idx="2">
                  <c:v>4</c:v>
                </c:pt>
                <c:pt idx="3">
                  <c:v>20</c:v>
                </c:pt>
                <c:pt idx="4">
                  <c:v>37</c:v>
                </c:pt>
                <c:pt idx="5">
                  <c:v>23</c:v>
                </c:pt>
                <c:pt idx="6">
                  <c:v>6</c:v>
                </c:pt>
                <c:pt idx="7">
                  <c:v>5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1</c:v>
                </c:pt>
              </c:numCache>
            </c:numRef>
          </c:val>
          <c:smooth val="0"/>
        </c:ser>
        <c:ser>
          <c:idx val="6"/>
          <c:order val="6"/>
          <c:tx>
            <c:strRef>
              <c:f>'[Euro-GASP 2010-2017 analysis copied from Stata.xlsx]azm_MIC_grp'!$I$45</c:f>
              <c:strCache>
                <c:ptCount val="1"/>
                <c:pt idx="0">
                  <c:v>2017</c:v>
                </c:pt>
              </c:strCache>
            </c:strRef>
          </c:tx>
          <c:spPr>
            <a:ln>
              <a:solidFill>
                <a:srgbClr val="BA1F46"/>
              </a:solidFill>
            </a:ln>
          </c:spPr>
          <c:marker>
            <c:symbol val="none"/>
          </c:marker>
          <c:cat>
            <c:strRef>
              <c:f>'[Euro-GASP 2010-2017 analysis copied from Stata.xlsx]azm_MIC_grp'!$B$46:$B$60</c:f>
              <c:strCache>
                <c:ptCount val="15"/>
                <c:pt idx="0">
                  <c:v>≤0.016</c:v>
                </c:pt>
                <c:pt idx="1">
                  <c:v>0.032</c:v>
                </c:pt>
                <c:pt idx="2">
                  <c:v>0.064</c:v>
                </c:pt>
                <c:pt idx="3">
                  <c:v>0.125</c:v>
                </c:pt>
                <c:pt idx="4">
                  <c:v>0.25</c:v>
                </c:pt>
                <c:pt idx="5">
                  <c:v>0.5</c:v>
                </c:pt>
                <c:pt idx="6">
                  <c:v>1</c:v>
                </c:pt>
                <c:pt idx="7">
                  <c:v>2</c:v>
                </c:pt>
                <c:pt idx="8">
                  <c:v>4</c:v>
                </c:pt>
                <c:pt idx="9">
                  <c:v>8</c:v>
                </c:pt>
                <c:pt idx="10">
                  <c:v>16</c:v>
                </c:pt>
                <c:pt idx="11">
                  <c:v>32</c:v>
                </c:pt>
                <c:pt idx="12">
                  <c:v>64</c:v>
                </c:pt>
                <c:pt idx="13">
                  <c:v>128</c:v>
                </c:pt>
                <c:pt idx="14">
                  <c:v>256</c:v>
                </c:pt>
              </c:strCache>
            </c:strRef>
          </c:cat>
          <c:val>
            <c:numRef>
              <c:f>'[Euro-GASP 2010-2017 analysis copied from Stata.xlsx]azm_MIC_grp'!$I$46:$I$60</c:f>
              <c:numCache>
                <c:formatCode>0</c:formatCode>
                <c:ptCount val="15"/>
                <c:pt idx="0">
                  <c:v>0</c:v>
                </c:pt>
                <c:pt idx="1">
                  <c:v>0.61</c:v>
                </c:pt>
                <c:pt idx="2">
                  <c:v>1.84</c:v>
                </c:pt>
                <c:pt idx="3">
                  <c:v>19.02</c:v>
                </c:pt>
                <c:pt idx="4">
                  <c:v>51.53</c:v>
                </c:pt>
                <c:pt idx="5">
                  <c:v>17.18</c:v>
                </c:pt>
                <c:pt idx="6">
                  <c:v>3.07</c:v>
                </c:pt>
                <c:pt idx="7">
                  <c:v>4.91</c:v>
                </c:pt>
                <c:pt idx="8">
                  <c:v>0.61</c:v>
                </c:pt>
                <c:pt idx="9">
                  <c:v>1.23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1369600"/>
        <c:axId val="41371520"/>
      </c:lineChart>
      <c:catAx>
        <c:axId val="4136960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minimum inhibitory concentration (mg/L)</a:t>
                </a:r>
              </a:p>
            </c:rich>
          </c:tx>
          <c:layout/>
          <c:overlay val="0"/>
        </c:title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41371520"/>
        <c:crosses val="autoZero"/>
        <c:auto val="1"/>
        <c:lblAlgn val="ctr"/>
        <c:lblOffset val="100"/>
        <c:noMultiLvlLbl val="0"/>
      </c:catAx>
      <c:valAx>
        <c:axId val="41371520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Percentage of isolates/year</a:t>
                </a:r>
              </a:p>
            </c:rich>
          </c:tx>
          <c:layout/>
          <c:overlay val="0"/>
        </c:title>
        <c:numFmt formatCode="0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41369600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86271147161066053"/>
          <c:y val="0.21138919048792137"/>
          <c:w val="0.12106604866743917"/>
          <c:h val="0.46134645973424815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31454B-2B34-4B6B-9F21-83B79D6C5504}" type="datetimeFigureOut">
              <a:rPr lang="en-IE" smtClean="0"/>
              <a:t>13/02/2019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02C663-E0EB-4714-8209-31587A85A50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6781107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02C663-E0EB-4714-8209-31587A85A502}" type="slidenum">
              <a:rPr lang="en-IE" smtClean="0"/>
              <a:t>3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369170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02C663-E0EB-4714-8209-31587A85A502}" type="slidenum">
              <a:rPr lang="en-IE" smtClean="0"/>
              <a:t>9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50737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02C663-E0EB-4714-8209-31587A85A502}" type="slidenum">
              <a:rPr lang="en-IE" smtClean="0"/>
              <a:t>19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666790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02C663-E0EB-4714-8209-31587A85A502}" type="slidenum">
              <a:rPr lang="en-IE" smtClean="0"/>
              <a:t>22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369170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02C663-E0EB-4714-8209-31587A85A502}" type="slidenum">
              <a:rPr lang="en-IE" smtClean="0"/>
              <a:t>23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369170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3734594"/>
            <a:ext cx="12190413" cy="2650476"/>
          </a:xfrm>
          <a:prstGeom prst="rect">
            <a:avLst/>
          </a:prstGeom>
          <a:solidFill>
            <a:srgbClr val="B8AB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I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04006" y="4572794"/>
            <a:ext cx="7772400" cy="838200"/>
          </a:xfrm>
        </p:spPr>
        <p:txBody>
          <a:bodyPr>
            <a:normAutofit/>
          </a:bodyPr>
          <a:lstStyle>
            <a:lvl1pPr marL="0" indent="0" algn="l">
              <a:buNone/>
              <a:defRPr sz="32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544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27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70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12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55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097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4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Presentation Title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858347" y="6477794"/>
            <a:ext cx="2844430" cy="36521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006" y="305594"/>
            <a:ext cx="1143000" cy="12382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0562" y="402558"/>
            <a:ext cx="1478452" cy="1224000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6477794"/>
            <a:ext cx="12190413" cy="381794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521" y="274701"/>
            <a:ext cx="9448085" cy="564293"/>
          </a:xfrm>
        </p:spPr>
        <p:txBody>
          <a:bodyPr>
            <a:normAutofit/>
          </a:bodyPr>
          <a:lstStyle>
            <a:lvl1pPr algn="l">
              <a:defRPr sz="28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21" y="1067595"/>
            <a:ext cx="10971372" cy="5059988"/>
          </a:xfrm>
        </p:spPr>
        <p:txBody>
          <a:bodyPr/>
          <a:lstStyle>
            <a:lvl1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14606" y="6477794"/>
            <a:ext cx="2844430" cy="36521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477794"/>
            <a:ext cx="12190413" cy="381794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5806" y="76994"/>
            <a:ext cx="1027176" cy="85039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521" y="1067594"/>
            <a:ext cx="5384099" cy="5059989"/>
          </a:xfrm>
        </p:spPr>
        <p:txBody>
          <a:bodyPr>
            <a:normAutofit/>
          </a:bodyPr>
          <a:lstStyle>
            <a:lvl1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6793" y="1067594"/>
            <a:ext cx="5384099" cy="5059989"/>
          </a:xfrm>
        </p:spPr>
        <p:txBody>
          <a:bodyPr>
            <a:normAutofit/>
          </a:bodyPr>
          <a:lstStyle>
            <a:lvl1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6477794"/>
            <a:ext cx="12190413" cy="381794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5806" y="76994"/>
            <a:ext cx="1027176" cy="850392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09521" y="274701"/>
            <a:ext cx="9448085" cy="564293"/>
          </a:xfrm>
        </p:spPr>
        <p:txBody>
          <a:bodyPr>
            <a:normAutofit/>
          </a:bodyPr>
          <a:lstStyle>
            <a:lvl1pPr algn="l">
              <a:defRPr sz="28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 smtClean="0"/>
              <a:t>Slide title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274701"/>
            <a:ext cx="10971372" cy="1143265"/>
          </a:xfrm>
          <a:prstGeom prst="rect">
            <a:avLst/>
          </a:prstGeom>
        </p:spPr>
        <p:txBody>
          <a:bodyPr vert="horz" lIns="108850" tIns="54425" rIns="108850" bIns="54425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1"/>
            <a:ext cx="10971372" cy="4527011"/>
          </a:xfrm>
          <a:prstGeom prst="rect">
            <a:avLst/>
          </a:prstGeom>
        </p:spPr>
        <p:txBody>
          <a:bodyPr vert="horz" lIns="108850" tIns="54425" rIns="108850" bIns="54425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521" y="6357822"/>
            <a:ext cx="2844430" cy="365210"/>
          </a:xfrm>
          <a:prstGeom prst="rect">
            <a:avLst/>
          </a:prstGeom>
        </p:spPr>
        <p:txBody>
          <a:bodyPr vert="horz" lIns="108850" tIns="54425" rIns="108850" bIns="54425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8" y="6357822"/>
            <a:ext cx="3860297" cy="365210"/>
          </a:xfrm>
          <a:prstGeom prst="rect">
            <a:avLst/>
          </a:prstGeom>
        </p:spPr>
        <p:txBody>
          <a:bodyPr vert="horz" lIns="108850" tIns="54425" rIns="108850" bIns="54425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6463" y="6357822"/>
            <a:ext cx="2844430" cy="365210"/>
          </a:xfrm>
          <a:prstGeom prst="rect">
            <a:avLst/>
          </a:prstGeom>
        </p:spPr>
        <p:txBody>
          <a:bodyPr vert="horz" lIns="108850" tIns="54425" rIns="108850" bIns="54425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</p:sldLayoutIdLst>
  <p:hf hdr="0" ftr="0" dt="0"/>
  <p:txStyles>
    <p:titleStyle>
      <a:lvl1pPr algn="ctr" defTabSz="1088502" rtl="0" eaLnBrk="1" latinLnBrk="0" hangingPunct="1">
        <a:spcBef>
          <a:spcPct val="0"/>
        </a:spcBef>
        <a:buNone/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8188" indent="-408188" algn="l" defTabSz="1088502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84408" indent="-340157" algn="l" defTabSz="1088502" rtl="0" eaLnBrk="1" latinLnBrk="0" hangingPunct="1">
        <a:spcBef>
          <a:spcPct val="20000"/>
        </a:spcBef>
        <a:buFont typeface="Arial" pitchFamily="34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60627" indent="-272125" algn="l" defTabSz="1088502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04878" indent="-272125" algn="l" defTabSz="1088502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49129" indent="-272125" algn="l" defTabSz="1088502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93380" indent="-272125" algn="l" defTabSz="108850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37631" indent="-272125" algn="l" defTabSz="108850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81882" indent="-272125" algn="l" defTabSz="108850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26132" indent="-272125" algn="l" defTabSz="108850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4251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88502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32753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7004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21254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65505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09756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54007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t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t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t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t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t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304006" y="5410994"/>
            <a:ext cx="11658600" cy="951962"/>
          </a:xfrm>
        </p:spPr>
        <p:txBody>
          <a:bodyPr>
            <a:noAutofit/>
          </a:bodyPr>
          <a:lstStyle/>
          <a:p>
            <a:r>
              <a:rPr lang="en-IE" sz="1600" dirty="0" smtClean="0"/>
              <a:t>Health Protection Surveillance Centre</a:t>
            </a:r>
          </a:p>
          <a:p>
            <a:r>
              <a:rPr lang="en-IE" sz="1600" dirty="0" smtClean="0"/>
              <a:t>Department of Clinical Microbiology, St. James’s Hospital</a:t>
            </a:r>
          </a:p>
          <a:p>
            <a:r>
              <a:rPr lang="en-IE" sz="1600" dirty="0" smtClean="0"/>
              <a:t>Interim National Gonococcal Reference Laboratory, St. James’s Hospital </a:t>
            </a:r>
            <a:endParaRPr lang="en-IE" sz="1800" dirty="0"/>
          </a:p>
        </p:txBody>
      </p:sp>
      <p:sp>
        <p:nvSpPr>
          <p:cNvPr id="6" name="Title 5"/>
          <p:cNvSpPr>
            <a:spLocks noGrp="1"/>
          </p:cNvSpPr>
          <p:nvPr>
            <p:ph type="ctrTitle" idx="4294967295"/>
          </p:nvPr>
        </p:nvSpPr>
        <p:spPr>
          <a:xfrm>
            <a:off x="304006" y="3734593"/>
            <a:ext cx="11430000" cy="1371601"/>
          </a:xfrm>
        </p:spPr>
        <p:txBody>
          <a:bodyPr>
            <a:noAutofit/>
          </a:bodyPr>
          <a:lstStyle/>
          <a:p>
            <a:pPr lvl="0" algn="l">
              <a:lnSpc>
                <a:spcPct val="150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IE" sz="27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Gonorrhoea antimicrobial resistance in Ireland, 2010 – 2017</a:t>
            </a:r>
            <a:br>
              <a:rPr lang="en-IE" sz="27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IE" sz="20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On behalf of the National Forum on Antimicrobial Resistance in </a:t>
            </a:r>
            <a:r>
              <a:rPr lang="en-IE" sz="2000" b="1" i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Neisseria gonorrhoeae</a:t>
            </a:r>
            <a:endParaRPr lang="en-IE" sz="2000" b="1" i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2806" y="1753394"/>
            <a:ext cx="2190750" cy="85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052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9521" y="153194"/>
            <a:ext cx="9448085" cy="564293"/>
          </a:xfrm>
        </p:spPr>
        <p:txBody>
          <a:bodyPr>
            <a:noAutofit/>
          </a:bodyPr>
          <a:lstStyle/>
          <a:p>
            <a:r>
              <a:rPr lang="en-IE" sz="3000" dirty="0" smtClean="0"/>
              <a:t>Mode of transmission, 2010 – 2017</a:t>
            </a:r>
            <a:endParaRPr lang="en-IE" sz="30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32606" y="838994"/>
            <a:ext cx="11200686" cy="505998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IE" altLang="en-US" dirty="0" smtClean="0"/>
              <a:t>Mode </a:t>
            </a:r>
            <a:r>
              <a:rPr lang="en-IE" altLang="en-US" dirty="0"/>
              <a:t>of transmission </a:t>
            </a:r>
            <a:r>
              <a:rPr lang="en-IE" altLang="en-US" dirty="0" smtClean="0"/>
              <a:t>was available </a:t>
            </a:r>
            <a:r>
              <a:rPr lang="en-IE" altLang="en-US" dirty="0"/>
              <a:t>for 92%, where known:</a:t>
            </a:r>
          </a:p>
          <a:p>
            <a:pPr lvl="2">
              <a:defRPr/>
            </a:pPr>
            <a:r>
              <a:rPr lang="en-IE" altLang="en-US" dirty="0"/>
              <a:t>77% MSM</a:t>
            </a:r>
          </a:p>
          <a:p>
            <a:pPr lvl="2">
              <a:defRPr/>
            </a:pPr>
            <a:r>
              <a:rPr lang="en-IE" altLang="en-US" dirty="0"/>
              <a:t>14% heterosexual males</a:t>
            </a:r>
          </a:p>
          <a:p>
            <a:pPr lvl="2">
              <a:defRPr/>
            </a:pPr>
            <a:r>
              <a:rPr lang="en-IE" altLang="en-US" dirty="0"/>
              <a:t>9% </a:t>
            </a:r>
            <a:r>
              <a:rPr lang="en-IE" altLang="en-US" dirty="0" smtClean="0"/>
              <a:t>females</a:t>
            </a:r>
          </a:p>
          <a:p>
            <a:pPr marL="130393" indent="0">
              <a:buNone/>
              <a:defRPr/>
            </a:pPr>
            <a:endParaRPr lang="en-IE" altLang="en-US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1806" y="229394"/>
            <a:ext cx="1447800" cy="566530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06" y="2591594"/>
            <a:ext cx="6324600" cy="3794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6342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IE" sz="3000" dirty="0" smtClean="0"/>
              <a:t>HIV status, 2010 – 2017</a:t>
            </a:r>
            <a:endParaRPr lang="en-IE" sz="30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32606" y="991394"/>
            <a:ext cx="11200686" cy="505998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IE" altLang="en-US" sz="2600" dirty="0" smtClean="0"/>
              <a:t>HIV status available for 84%, where known:</a:t>
            </a:r>
          </a:p>
          <a:p>
            <a:pPr lvl="2">
              <a:defRPr/>
            </a:pPr>
            <a:r>
              <a:rPr lang="en-IE" altLang="en-US" sz="2600" dirty="0" smtClean="0"/>
              <a:t>12% HIV positive</a:t>
            </a:r>
          </a:p>
          <a:p>
            <a:pPr lvl="2">
              <a:defRPr/>
            </a:pPr>
            <a:r>
              <a:rPr lang="en-IE" altLang="en-US" sz="2600" dirty="0" smtClean="0"/>
              <a:t>All HIV positive cases were among MSM</a:t>
            </a:r>
          </a:p>
          <a:p>
            <a:pPr marL="130393" indent="0">
              <a:buNone/>
              <a:defRPr/>
            </a:pPr>
            <a:endParaRPr lang="en-IE" altLang="en-US" sz="26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1806" y="229394"/>
            <a:ext cx="1447800" cy="56653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2406" y="2591594"/>
            <a:ext cx="6400800" cy="384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9092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IE" sz="3000" dirty="0" smtClean="0"/>
              <a:t>Previous gonorrhoea infection, 2010 – 2017</a:t>
            </a:r>
            <a:endParaRPr lang="en-IE" sz="30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32606" y="1067595"/>
            <a:ext cx="11200686" cy="505998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IE" altLang="en-US" sz="2600" dirty="0" smtClean="0"/>
              <a:t>Data on previous gonorrhoea infection available for 88%, where known:</a:t>
            </a:r>
          </a:p>
          <a:p>
            <a:pPr lvl="2">
              <a:defRPr/>
            </a:pPr>
            <a:r>
              <a:rPr lang="en-IE" altLang="en-US" sz="2600" dirty="0" smtClean="0"/>
              <a:t>21% reported previous gonorrhoea infection</a:t>
            </a:r>
          </a:p>
          <a:p>
            <a:pPr marL="130393" indent="0">
              <a:buNone/>
              <a:defRPr/>
            </a:pPr>
            <a:endParaRPr lang="en-IE" altLang="en-US" sz="26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1806" y="229394"/>
            <a:ext cx="1447800" cy="56653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006" y="2164874"/>
            <a:ext cx="7010400" cy="4206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3755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IE" sz="3000" dirty="0" smtClean="0"/>
              <a:t>Concurrent STI, 2010 – 2017</a:t>
            </a:r>
            <a:endParaRPr lang="en-IE" sz="30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32606" y="991394"/>
            <a:ext cx="11200686" cy="505998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IE" altLang="en-US" sz="2600" dirty="0" smtClean="0"/>
              <a:t>Data on concurrent infection available for 94%, where known:</a:t>
            </a:r>
          </a:p>
          <a:p>
            <a:pPr lvl="2">
              <a:defRPr/>
            </a:pPr>
            <a:r>
              <a:rPr lang="en-IE" altLang="en-US" sz="2600" dirty="0" smtClean="0"/>
              <a:t>18% diagnosed with concurrent STI </a:t>
            </a:r>
          </a:p>
          <a:p>
            <a:pPr lvl="2">
              <a:defRPr/>
            </a:pPr>
            <a:r>
              <a:rPr lang="en-IE" altLang="en-US" sz="2600" dirty="0" smtClean="0"/>
              <a:t>Chlamydia was diagnosed in 76% of concurrent infections</a:t>
            </a:r>
          </a:p>
          <a:p>
            <a:pPr marL="130393" indent="0">
              <a:buNone/>
              <a:defRPr/>
            </a:pPr>
            <a:endParaRPr lang="en-IE" altLang="en-US" sz="26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1806" y="229394"/>
            <a:ext cx="1447800" cy="566530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7606" y="2459156"/>
            <a:ext cx="6019800" cy="3611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88723" y="5999743"/>
            <a:ext cx="77876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*Other STIs diagnosed included Herpes, Hepatitis C, LGV and Syphilis</a:t>
            </a:r>
            <a:endParaRPr lang="en-IE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2188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IE" sz="3000" dirty="0" smtClean="0"/>
              <a:t>Compliance with recommended treatment*, 2015 – 2017 </a:t>
            </a:r>
            <a:endParaRPr lang="en-IE" sz="30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51606" y="1067595"/>
            <a:ext cx="11887199" cy="505998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IE" altLang="en-US" dirty="0" smtClean="0"/>
              <a:t>Data on treatment used were collected since 2015</a:t>
            </a:r>
          </a:p>
          <a:p>
            <a:pPr>
              <a:defRPr/>
            </a:pPr>
            <a:r>
              <a:rPr lang="en-IE" altLang="en-US" dirty="0" smtClean="0"/>
              <a:t>Data were available for 36%, 100% and 97% of isolates in 2015, 2016 and 2017, respectively</a:t>
            </a:r>
          </a:p>
          <a:p>
            <a:pPr>
              <a:defRPr/>
            </a:pPr>
            <a:r>
              <a:rPr lang="en-IE" altLang="en-US" dirty="0" smtClean="0"/>
              <a:t>Where known, there was 80%, 93% and 89% compliance with recommended treatment</a:t>
            </a:r>
          </a:p>
          <a:p>
            <a:pPr marL="130393" indent="0">
              <a:buNone/>
              <a:defRPr/>
            </a:pPr>
            <a:endParaRPr lang="en-IE" altLang="en-US" sz="26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1806" y="229394"/>
            <a:ext cx="1447800" cy="56653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006" y="2796797"/>
            <a:ext cx="5257800" cy="315468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12522" y="5954574"/>
            <a:ext cx="10911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*Recommended treatment for gonorrhoea infection was changed in December 2018 to monotherapy with ceftriaxone (1g). Dual therapy with azithromycin is no longer recommended.</a:t>
            </a:r>
            <a:endParaRPr lang="en-IE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7788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9521" y="229394"/>
            <a:ext cx="9448085" cy="564293"/>
          </a:xfrm>
        </p:spPr>
        <p:txBody>
          <a:bodyPr>
            <a:noAutofit/>
          </a:bodyPr>
          <a:lstStyle/>
          <a:p>
            <a:r>
              <a:rPr lang="en-IE" sz="3000" dirty="0" smtClean="0"/>
              <a:t>Cefixime susceptibility, 2010 – 2017 </a:t>
            </a:r>
            <a:endParaRPr lang="en-IE" sz="30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80920" y="991394"/>
            <a:ext cx="11429286" cy="505998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IE" altLang="en-US" dirty="0" smtClean="0"/>
              <a:t>1% (n=8) of isolates were resistant to cefixime (MIC ≥0.125 mg/L)</a:t>
            </a:r>
          </a:p>
          <a:p>
            <a:pPr>
              <a:defRPr/>
            </a:pPr>
            <a:r>
              <a:rPr lang="en-IE" altLang="en-US" dirty="0" smtClean="0"/>
              <a:t>No resistant isolates have been reported since 2015</a:t>
            </a:r>
          </a:p>
          <a:p>
            <a:pPr>
              <a:defRPr/>
            </a:pPr>
            <a:r>
              <a:rPr lang="en-IE" altLang="en-US" dirty="0" smtClean="0"/>
              <a:t>The distribution of the cefixime MIC ranges had decreased since 2013</a:t>
            </a:r>
          </a:p>
          <a:p>
            <a:pPr marL="130393" indent="0">
              <a:buNone/>
              <a:defRPr/>
            </a:pPr>
            <a:endParaRPr lang="en-IE" altLang="en-US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1806" y="229394"/>
            <a:ext cx="1447800" cy="566530"/>
          </a:xfrm>
          <a:prstGeom prst="rect">
            <a:avLst/>
          </a:prstGeom>
        </p:spPr>
      </p:pic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85480587"/>
              </p:ext>
            </p:extLst>
          </p:nvPr>
        </p:nvGraphicFramePr>
        <p:xfrm>
          <a:off x="5942806" y="2805998"/>
          <a:ext cx="5715000" cy="342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12" name="Group 11"/>
          <p:cNvGrpSpPr/>
          <p:nvPr/>
        </p:nvGrpSpPr>
        <p:grpSpPr>
          <a:xfrm>
            <a:off x="8990806" y="2805998"/>
            <a:ext cx="2438400" cy="2564329"/>
            <a:chOff x="8990806" y="2362994"/>
            <a:chExt cx="2438400" cy="2564329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10210006" y="2362994"/>
              <a:ext cx="0" cy="2564329"/>
            </a:xfrm>
            <a:prstGeom prst="line">
              <a:avLst/>
            </a:prstGeom>
            <a:ln w="28575">
              <a:solidFill>
                <a:srgbClr val="FF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8990806" y="2667794"/>
              <a:ext cx="990600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E" sz="105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Susceptible</a:t>
              </a:r>
              <a:endParaRPr lang="en-IE" sz="105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0438606" y="2667794"/>
              <a:ext cx="990600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E" sz="105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Resistant</a:t>
              </a:r>
              <a:endParaRPr lang="en-IE" sz="105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206" y="2743994"/>
            <a:ext cx="5448414" cy="3262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41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5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6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7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 uiExpand="1">
        <p:bldSub>
          <a:bldChart bld="series"/>
        </p:bldSub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9521" y="229394"/>
            <a:ext cx="9448085" cy="564293"/>
          </a:xfrm>
        </p:spPr>
        <p:txBody>
          <a:bodyPr>
            <a:noAutofit/>
          </a:bodyPr>
          <a:lstStyle/>
          <a:p>
            <a:r>
              <a:rPr lang="en-IE" sz="3000" dirty="0" smtClean="0"/>
              <a:t>Ceftriaxone susceptibility, 2010 – 2017 </a:t>
            </a:r>
            <a:endParaRPr lang="en-IE" sz="30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04007" y="991394"/>
            <a:ext cx="11582400" cy="505998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IE" altLang="en-US" dirty="0" smtClean="0"/>
              <a:t>99.9% (n=774) of isolates were susceptible to ceftriaxone (MIC ≤0.125 mg/L)</a:t>
            </a:r>
          </a:p>
          <a:p>
            <a:pPr>
              <a:defRPr/>
            </a:pPr>
            <a:r>
              <a:rPr lang="en-IE" altLang="en-US" dirty="0" smtClean="0"/>
              <a:t>1 resistant isolate reported in 2012</a:t>
            </a:r>
          </a:p>
          <a:p>
            <a:pPr>
              <a:defRPr/>
            </a:pPr>
            <a:r>
              <a:rPr lang="en-IE" altLang="en-US" dirty="0" smtClean="0"/>
              <a:t>The proportion of isolates with reduced ceftriaxone susceptibility (MIC ≥0.032 mg/L) was 10% in 2017, compared with 7% in 2016</a:t>
            </a:r>
          </a:p>
          <a:p>
            <a:pPr marL="130393" indent="0">
              <a:buNone/>
              <a:defRPr/>
            </a:pPr>
            <a:endParaRPr lang="en-IE" altLang="en-US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1806" y="229394"/>
            <a:ext cx="1447800" cy="566530"/>
          </a:xfrm>
          <a:prstGeom prst="rect">
            <a:avLst/>
          </a:prstGeom>
        </p:spPr>
      </p:pic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48938450"/>
              </p:ext>
            </p:extLst>
          </p:nvPr>
        </p:nvGraphicFramePr>
        <p:xfrm>
          <a:off x="5936473" y="2972594"/>
          <a:ext cx="5715000" cy="342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3" name="Group 2"/>
          <p:cNvGrpSpPr/>
          <p:nvPr/>
        </p:nvGrpSpPr>
        <p:grpSpPr>
          <a:xfrm>
            <a:off x="9028369" y="2949200"/>
            <a:ext cx="2164080" cy="2515458"/>
            <a:chOff x="8793973" y="2335586"/>
            <a:chExt cx="2164080" cy="2515458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9860773" y="2335586"/>
              <a:ext cx="0" cy="2515458"/>
            </a:xfrm>
            <a:prstGeom prst="line">
              <a:avLst/>
            </a:prstGeom>
            <a:ln w="28575">
              <a:solidFill>
                <a:srgbClr val="FF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8793973" y="2362994"/>
              <a:ext cx="990600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E" sz="105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Susceptible</a:t>
              </a:r>
              <a:endParaRPr lang="en-IE" sz="105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9967453" y="2362994"/>
              <a:ext cx="990600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E" sz="105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Resistant</a:t>
              </a:r>
              <a:endParaRPr lang="en-IE" sz="105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10" y="2896394"/>
            <a:ext cx="5303096" cy="3179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657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5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6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7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 uiExpand="1">
        <p:bldSub>
          <a:bldChart bld="series"/>
        </p:bldSub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IE" sz="3000" dirty="0" smtClean="0"/>
              <a:t>Azithromycin susceptibility, 2010 – 2017 </a:t>
            </a:r>
            <a:endParaRPr lang="en-IE" sz="30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04006" y="1067595"/>
            <a:ext cx="11582399" cy="505998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IE" altLang="en-US" dirty="0" smtClean="0"/>
              <a:t>13% (n=104) of isolates were resistant to azithromycin (MIC &gt;0.5 mg/L)</a:t>
            </a:r>
          </a:p>
          <a:p>
            <a:pPr>
              <a:defRPr/>
            </a:pPr>
            <a:r>
              <a:rPr lang="en-IE" altLang="en-US" dirty="0" smtClean="0"/>
              <a:t>Azithromycin resistance in Ireland has been above the European average since 2014</a:t>
            </a:r>
          </a:p>
          <a:p>
            <a:pPr>
              <a:defRPr/>
            </a:pPr>
            <a:r>
              <a:rPr lang="en-IE" altLang="en-US" dirty="0" smtClean="0"/>
              <a:t>The proportion of isolates with MIC&gt;2.0mg/L has ranged from 7-9% since 2015</a:t>
            </a:r>
          </a:p>
          <a:p>
            <a:pPr marL="130393" indent="0">
              <a:buNone/>
              <a:defRPr/>
            </a:pPr>
            <a:endParaRPr lang="en-IE" altLang="en-US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1806" y="229394"/>
            <a:ext cx="1447800" cy="566530"/>
          </a:xfrm>
          <a:prstGeom prst="rect">
            <a:avLst/>
          </a:prstGeom>
        </p:spPr>
      </p:pic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03541379"/>
              </p:ext>
            </p:extLst>
          </p:nvPr>
        </p:nvGraphicFramePr>
        <p:xfrm>
          <a:off x="6019006" y="3037364"/>
          <a:ext cx="5480050" cy="32880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3" name="Group 2"/>
          <p:cNvGrpSpPr/>
          <p:nvPr/>
        </p:nvGrpSpPr>
        <p:grpSpPr>
          <a:xfrm>
            <a:off x="6941499" y="3015010"/>
            <a:ext cx="2209800" cy="2515458"/>
            <a:chOff x="7009606" y="2235776"/>
            <a:chExt cx="2209800" cy="2515458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8079024" y="2235776"/>
              <a:ext cx="0" cy="2515458"/>
            </a:xfrm>
            <a:prstGeom prst="line">
              <a:avLst/>
            </a:prstGeom>
            <a:ln w="28575">
              <a:solidFill>
                <a:srgbClr val="FF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7009606" y="2298599"/>
              <a:ext cx="990600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E" sz="105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Susceptible</a:t>
              </a:r>
              <a:endParaRPr lang="en-IE" sz="105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8228806" y="2298599"/>
              <a:ext cx="990600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E" sz="105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Resistant</a:t>
              </a:r>
              <a:endParaRPr lang="en-IE" sz="105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006" y="3079530"/>
            <a:ext cx="5280608" cy="3169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400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5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6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 uiExpand="1">
        <p:bldSub>
          <a:bldChart bld="series"/>
        </p:bldSub>
      </p:bldGraphic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9521" y="229394"/>
            <a:ext cx="9448085" cy="564293"/>
          </a:xfrm>
        </p:spPr>
        <p:txBody>
          <a:bodyPr>
            <a:noAutofit/>
          </a:bodyPr>
          <a:lstStyle/>
          <a:p>
            <a:r>
              <a:rPr lang="en-IE" sz="3000" dirty="0" smtClean="0"/>
              <a:t>Azithromycin susceptibility, 2010 – 2017 </a:t>
            </a:r>
            <a:endParaRPr lang="en-IE" sz="30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04006" y="991394"/>
            <a:ext cx="11582399" cy="5059988"/>
          </a:xfrm>
        </p:spPr>
        <p:txBody>
          <a:bodyPr>
            <a:normAutofit/>
          </a:bodyPr>
          <a:lstStyle/>
          <a:p>
            <a:pPr marL="587593" indent="-457200">
              <a:defRPr/>
            </a:pPr>
            <a:r>
              <a:rPr lang="en-IE" altLang="en-US" dirty="0" smtClean="0"/>
              <a:t>14% of isolates among males and 7% of isolates among females were azithromycin resistant</a:t>
            </a:r>
          </a:p>
          <a:p>
            <a:pPr marL="587593" indent="-457200">
              <a:defRPr/>
            </a:pPr>
            <a:r>
              <a:rPr lang="en-IE" altLang="en-US" dirty="0" smtClean="0"/>
              <a:t>16% of heterosexual males and 14% of MSM had azithromycin resistant gonorrhoea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1806" y="229394"/>
            <a:ext cx="1447800" cy="566530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8606" y="2362994"/>
            <a:ext cx="6553200" cy="39283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5246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9521" y="229394"/>
            <a:ext cx="9448085" cy="564293"/>
          </a:xfrm>
        </p:spPr>
        <p:txBody>
          <a:bodyPr>
            <a:noAutofit/>
          </a:bodyPr>
          <a:lstStyle/>
          <a:p>
            <a:r>
              <a:rPr lang="en-IE" sz="3000" dirty="0" smtClean="0"/>
              <a:t>Susceptibility to recommended treatment</a:t>
            </a:r>
            <a:endParaRPr lang="en-IE" sz="3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1806" y="229394"/>
            <a:ext cx="1447800" cy="5665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820" y="1829595"/>
            <a:ext cx="5663996" cy="4114799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2843290" y="1689534"/>
            <a:ext cx="1219200" cy="356906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9" name="Oval 8"/>
          <p:cNvSpPr/>
          <p:nvPr/>
        </p:nvSpPr>
        <p:spPr>
          <a:xfrm rot="16200000">
            <a:off x="6057503" y="2981942"/>
            <a:ext cx="608805" cy="480059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2514820" y="2182238"/>
            <a:ext cx="0" cy="28956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rot="5400000" flipV="1">
            <a:off x="5714206" y="4533010"/>
            <a:ext cx="0" cy="28956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266406" y="6056215"/>
            <a:ext cx="27201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Decreasing susceptibility</a:t>
            </a:r>
            <a:endParaRPr lang="en-IE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 rot="16200000">
            <a:off x="806032" y="3460761"/>
            <a:ext cx="27201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Decreasing susceptibility</a:t>
            </a:r>
            <a:endParaRPr lang="en-IE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7806" y="881195"/>
            <a:ext cx="1173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There have been no reported cases of treatment failure following treatment with the dual therapy regimen to date in Ireland</a:t>
            </a:r>
            <a:endParaRPr lang="en-IE" sz="2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6941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IE" sz="3000" dirty="0" smtClean="0"/>
              <a:t>Euro-GASP</a:t>
            </a:r>
            <a:endParaRPr lang="en-IE" sz="30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IE" altLang="en-US" sz="2600" dirty="0" smtClean="0"/>
              <a:t>The European Gonococcal Antimicrobial Surveillance Programme</a:t>
            </a:r>
          </a:p>
          <a:p>
            <a:pPr>
              <a:defRPr/>
            </a:pPr>
            <a:r>
              <a:rPr lang="en-IE" altLang="en-US" sz="2600" dirty="0" smtClean="0"/>
              <a:t>Ireland participating since 2010</a:t>
            </a:r>
          </a:p>
          <a:p>
            <a:pPr>
              <a:defRPr/>
            </a:pPr>
            <a:r>
              <a:rPr lang="en-IE" altLang="en-US" sz="2600" dirty="0" smtClean="0"/>
              <a:t>Department of Clinical Microbiology, SJH, is sentinel laboratory</a:t>
            </a:r>
          </a:p>
          <a:p>
            <a:pPr lvl="2">
              <a:defRPr/>
            </a:pPr>
            <a:r>
              <a:rPr lang="en-IE" altLang="en-US" sz="2600" dirty="0" smtClean="0"/>
              <a:t>Participated via de-centralised testing since 2013</a:t>
            </a:r>
          </a:p>
          <a:p>
            <a:pPr>
              <a:defRPr/>
            </a:pPr>
            <a:r>
              <a:rPr lang="en-IE" altLang="en-US" sz="2600" dirty="0" smtClean="0"/>
              <a:t>Interim National Gonococcal Reference Laboratory located within Department of Clinical Microbiology, SJH, since 2017</a:t>
            </a:r>
          </a:p>
          <a:p>
            <a:pPr>
              <a:defRPr/>
            </a:pPr>
            <a:r>
              <a:rPr lang="en-IE" altLang="en-US" sz="2600" dirty="0" smtClean="0"/>
              <a:t>Coordinates Irish Euro-GASP submission with HPSC</a:t>
            </a:r>
          </a:p>
          <a:p>
            <a:pPr>
              <a:defRPr/>
            </a:pPr>
            <a:r>
              <a:rPr lang="en-IE" altLang="en-US" sz="2600" dirty="0" smtClean="0"/>
              <a:t>Data submitted annually to ECDC via TESSy by HPSC</a:t>
            </a:r>
          </a:p>
          <a:p>
            <a:pPr>
              <a:defRPr/>
            </a:pPr>
            <a:endParaRPr lang="en-IE" altLang="en-US" sz="2600" dirty="0"/>
          </a:p>
          <a:p>
            <a:pPr marL="0" indent="0">
              <a:buNone/>
              <a:defRPr/>
            </a:pPr>
            <a:endParaRPr lang="en-IE" altLang="en-US" sz="2600" dirty="0" smtClean="0"/>
          </a:p>
          <a:p>
            <a:pPr marL="130393" indent="0">
              <a:buNone/>
              <a:defRPr/>
            </a:pPr>
            <a:endParaRPr lang="en-IE" altLang="en-US" sz="26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1806" y="229394"/>
            <a:ext cx="1447800" cy="566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392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9521" y="229394"/>
            <a:ext cx="9448085" cy="564293"/>
          </a:xfrm>
        </p:spPr>
        <p:txBody>
          <a:bodyPr>
            <a:noAutofit/>
          </a:bodyPr>
          <a:lstStyle/>
          <a:p>
            <a:r>
              <a:rPr lang="en-IE" sz="3000" dirty="0" smtClean="0"/>
              <a:t>Ciprofloxacin susceptibility, 2010 – 2017 </a:t>
            </a:r>
            <a:endParaRPr lang="en-IE" sz="30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09521" y="991394"/>
            <a:ext cx="10971372" cy="505998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IE" altLang="en-US" dirty="0" smtClean="0"/>
              <a:t>37% of isolates were resistant to ciprofloxacin and in 2017 there was a higher proportion resistant than susceptible</a:t>
            </a:r>
          </a:p>
          <a:p>
            <a:pPr>
              <a:defRPr/>
            </a:pPr>
            <a:r>
              <a:rPr lang="en-IE" altLang="en-US" dirty="0" smtClean="0"/>
              <a:t>Resistance among MSM was more likely as 40% of isolates from MSM were resistant, compared to 28% from heterosexual males and 27% from females</a:t>
            </a:r>
          </a:p>
          <a:p>
            <a:pPr marL="130393" indent="0">
              <a:buNone/>
              <a:defRPr/>
            </a:pPr>
            <a:endParaRPr lang="en-IE" altLang="en-US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1806" y="229394"/>
            <a:ext cx="1447800" cy="56653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302" y="2731210"/>
            <a:ext cx="5844124" cy="35052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7051" y="3048794"/>
            <a:ext cx="5628490" cy="3378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199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9521" y="229394"/>
            <a:ext cx="9448085" cy="564293"/>
          </a:xfrm>
        </p:spPr>
        <p:txBody>
          <a:bodyPr>
            <a:noAutofit/>
          </a:bodyPr>
          <a:lstStyle/>
          <a:p>
            <a:r>
              <a:rPr lang="el-GR" sz="3000" dirty="0" smtClean="0"/>
              <a:t>β</a:t>
            </a:r>
            <a:r>
              <a:rPr lang="en-IE" sz="3000" dirty="0" smtClean="0"/>
              <a:t>-lactamase production, 2010 – 2017 </a:t>
            </a:r>
            <a:endParaRPr lang="en-IE" sz="30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09521" y="991394"/>
            <a:ext cx="10971372" cy="505998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IE" altLang="en-US" dirty="0" smtClean="0"/>
              <a:t>9% of isolates produced </a:t>
            </a:r>
            <a:r>
              <a:rPr lang="el-GR" altLang="en-US" dirty="0" smtClean="0"/>
              <a:t>β</a:t>
            </a:r>
            <a:r>
              <a:rPr lang="en-IE" altLang="en-US" dirty="0" smtClean="0"/>
              <a:t>-lactamase and 20% of isolates reported in 2017 produced </a:t>
            </a:r>
            <a:r>
              <a:rPr lang="el-GR" altLang="en-US" dirty="0" smtClean="0"/>
              <a:t>β</a:t>
            </a:r>
            <a:r>
              <a:rPr lang="en-IE" altLang="en-US" dirty="0" smtClean="0"/>
              <a:t>-lactamase</a:t>
            </a:r>
          </a:p>
          <a:p>
            <a:pPr>
              <a:defRPr/>
            </a:pPr>
            <a:r>
              <a:rPr lang="en-IE" altLang="en-US" dirty="0" smtClean="0"/>
              <a:t>The proportion of </a:t>
            </a:r>
            <a:r>
              <a:rPr lang="el-GR" altLang="en-US" dirty="0" smtClean="0"/>
              <a:t>β</a:t>
            </a:r>
            <a:r>
              <a:rPr lang="en-IE" altLang="en-US" dirty="0" smtClean="0"/>
              <a:t>-lactamase producing isolates among MSM was 10%, compared with 8% among heterosexual males and 6% among females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1806" y="229394"/>
            <a:ext cx="1447800" cy="56653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90" y="2871710"/>
            <a:ext cx="5846064" cy="3505200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7201" y="2678907"/>
            <a:ext cx="6078537" cy="3646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1234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IE" sz="3000" dirty="0" smtClean="0"/>
              <a:t>Conclusions</a:t>
            </a:r>
            <a:endParaRPr lang="en-IE" sz="3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1806" y="229394"/>
            <a:ext cx="1447800" cy="56653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IE" dirty="0" smtClean="0"/>
              <a:t>Ireland has contributed data on 7% of total national notifications to Euro‑GASP, 2010 – 2017</a:t>
            </a:r>
          </a:p>
          <a:p>
            <a:r>
              <a:rPr lang="en-IE" dirty="0" smtClean="0"/>
              <a:t>Susceptibility to cephalosporins remains high among Irish isolates</a:t>
            </a:r>
          </a:p>
          <a:p>
            <a:r>
              <a:rPr lang="en-IE" dirty="0" smtClean="0"/>
              <a:t>Resistance to azithromycin was at 10% in 2017 and higher than the European average since 2014</a:t>
            </a:r>
            <a:endParaRPr lang="en-IE" dirty="0"/>
          </a:p>
          <a:p>
            <a:r>
              <a:rPr lang="en-IE" dirty="0" smtClean="0"/>
              <a:t>Resistance to ciprofloxacin and production of </a:t>
            </a:r>
            <a:r>
              <a:rPr lang="el-GR" dirty="0" smtClean="0"/>
              <a:t>β</a:t>
            </a:r>
            <a:r>
              <a:rPr lang="en-IE" dirty="0" smtClean="0"/>
              <a:t>-lactamase/penicillinase has been increasing in recent years</a:t>
            </a:r>
          </a:p>
          <a:p>
            <a:r>
              <a:rPr lang="en-IE" dirty="0" smtClean="0"/>
              <a:t>These data have important implications for the clinical management of gonorrhoea in Ireland</a:t>
            </a:r>
          </a:p>
          <a:p>
            <a:endParaRPr lang="en-IE" dirty="0" smtClean="0"/>
          </a:p>
          <a:p>
            <a:r>
              <a:rPr lang="en-IE" dirty="0" smtClean="0"/>
              <a:t>Continued national and international surveillance of gonorrhoea antimicrobial resistance is necessary to inform gonorrhoea treatment guidelines and public health interventions targeting at-risk groups 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480558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IE" sz="3000" dirty="0" smtClean="0"/>
              <a:t>Acknowledgements</a:t>
            </a:r>
            <a:endParaRPr lang="en-IE" sz="30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  <a:defRPr/>
            </a:pPr>
            <a:r>
              <a:rPr lang="en-IE" altLang="en-US" sz="2600" dirty="0" smtClean="0"/>
              <a:t>We would sincerely like to thank all those who provided data used for this national trend analysis:</a:t>
            </a:r>
          </a:p>
          <a:p>
            <a:pPr>
              <a:defRPr/>
            </a:pPr>
            <a:r>
              <a:rPr lang="en-IE" altLang="en-US" sz="2600" dirty="0" smtClean="0"/>
              <a:t>Staff of the Department of Clinical Microbiology, SJH</a:t>
            </a:r>
          </a:p>
          <a:p>
            <a:pPr>
              <a:defRPr/>
            </a:pPr>
            <a:r>
              <a:rPr lang="en-IE" altLang="en-US" sz="2600" dirty="0" smtClean="0"/>
              <a:t>Staff of the Interim Gonococcal Reference Laboratory, SJH</a:t>
            </a:r>
          </a:p>
          <a:p>
            <a:pPr>
              <a:defRPr/>
            </a:pPr>
            <a:r>
              <a:rPr lang="en-IE" altLang="en-US" sz="2600" dirty="0" smtClean="0"/>
              <a:t>HPSC</a:t>
            </a:r>
          </a:p>
          <a:p>
            <a:pPr>
              <a:defRPr/>
            </a:pPr>
            <a:r>
              <a:rPr lang="en-IE" altLang="en-US" sz="2600" dirty="0" smtClean="0"/>
              <a:t>Public Health England</a:t>
            </a:r>
          </a:p>
          <a:p>
            <a:pPr>
              <a:defRPr/>
            </a:pPr>
            <a:r>
              <a:rPr lang="en-IE" altLang="en-US" sz="2600" dirty="0" smtClean="0"/>
              <a:t>Microbiology laboratories</a:t>
            </a:r>
          </a:p>
          <a:p>
            <a:pPr>
              <a:defRPr/>
            </a:pPr>
            <a:r>
              <a:rPr lang="en-IE" altLang="en-US" sz="2600" dirty="0" smtClean="0"/>
              <a:t>Consultants in Infectious Diseases/GU Medicine</a:t>
            </a:r>
          </a:p>
          <a:p>
            <a:pPr>
              <a:defRPr/>
            </a:pPr>
            <a:r>
              <a:rPr lang="en-IE" altLang="en-US" sz="2600" dirty="0" smtClean="0"/>
              <a:t>STI clinics</a:t>
            </a:r>
          </a:p>
          <a:p>
            <a:pPr>
              <a:defRPr/>
            </a:pPr>
            <a:r>
              <a:rPr lang="en-IE" altLang="en-US" sz="2600" dirty="0" smtClean="0"/>
              <a:t>GPs</a:t>
            </a:r>
          </a:p>
          <a:p>
            <a:pPr>
              <a:defRPr/>
            </a:pPr>
            <a:r>
              <a:rPr lang="en-IE" altLang="en-US" sz="2600" dirty="0" smtClean="0"/>
              <a:t>Personnel within Departments of Public Health</a:t>
            </a:r>
          </a:p>
          <a:p>
            <a:pPr marL="130393" indent="0">
              <a:buNone/>
              <a:defRPr/>
            </a:pPr>
            <a:endParaRPr lang="en-IE" altLang="en-US" sz="26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1806" y="229394"/>
            <a:ext cx="1447800" cy="566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401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IE" sz="3000" dirty="0" smtClean="0"/>
              <a:t>Euro-GASP outputs</a:t>
            </a:r>
            <a:endParaRPr lang="en-IE" sz="3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1806" y="229394"/>
            <a:ext cx="1447800" cy="566530"/>
          </a:xfrm>
          <a:prstGeom prst="rect">
            <a:avLst/>
          </a:prstGeom>
        </p:spPr>
      </p:pic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02" b="4531"/>
          <a:stretch/>
        </p:blipFill>
        <p:spPr bwMode="auto">
          <a:xfrm>
            <a:off x="1370806" y="991394"/>
            <a:ext cx="9049985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7450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7406" y="1296193"/>
            <a:ext cx="10363200" cy="1219201"/>
          </a:xfrm>
        </p:spPr>
        <p:txBody>
          <a:bodyPr>
            <a:noAutofit/>
          </a:bodyPr>
          <a:lstStyle/>
          <a:p>
            <a:pPr algn="ctr"/>
            <a:r>
              <a:rPr lang="en-IE" altLang="en-US" sz="3000" dirty="0"/>
              <a:t>Trend analysis of Irish data submitted to Euro-GASP, 2010 – 2017 </a:t>
            </a:r>
            <a:endParaRPr lang="en-IE" sz="3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1806" y="229394"/>
            <a:ext cx="1447800" cy="566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796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9521" y="146985"/>
            <a:ext cx="9448085" cy="564293"/>
          </a:xfrm>
        </p:spPr>
        <p:txBody>
          <a:bodyPr>
            <a:noAutofit/>
          </a:bodyPr>
          <a:lstStyle/>
          <a:p>
            <a:r>
              <a:rPr lang="en-IE" sz="3000" dirty="0" smtClean="0"/>
              <a:t>National data, 2010 – 2017: Summary</a:t>
            </a:r>
            <a:endParaRPr lang="en-IE" sz="30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09521" y="838994"/>
            <a:ext cx="10971372" cy="505998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IE" altLang="en-US" dirty="0" smtClean="0"/>
              <a:t>Data on </a:t>
            </a:r>
            <a:r>
              <a:rPr lang="en-IE" altLang="en-US" b="1" u="sng" dirty="0" smtClean="0"/>
              <a:t>775</a:t>
            </a:r>
            <a:r>
              <a:rPr lang="en-IE" altLang="en-US" dirty="0" smtClean="0"/>
              <a:t> Irish isolates submitted to Euro-GASP 2010 – 2017 </a:t>
            </a:r>
          </a:p>
          <a:p>
            <a:pPr lvl="2">
              <a:defRPr/>
            </a:pPr>
            <a:r>
              <a:rPr lang="en-IE" altLang="en-US" dirty="0" smtClean="0"/>
              <a:t>92% males, 8% females</a:t>
            </a:r>
          </a:p>
          <a:p>
            <a:pPr>
              <a:defRPr/>
            </a:pPr>
            <a:r>
              <a:rPr lang="en-IE" altLang="en-US" dirty="0" smtClean="0"/>
              <a:t>Euro-GASP guidelines recommend collecting data on 10% of the total number of cases nationally</a:t>
            </a:r>
          </a:p>
          <a:p>
            <a:pPr lvl="2">
              <a:defRPr/>
            </a:pPr>
            <a:r>
              <a:rPr lang="en-IE" altLang="en-US" dirty="0" smtClean="0"/>
              <a:t>Irish data have covered 5-9% of total number of notifications</a:t>
            </a:r>
          </a:p>
          <a:p>
            <a:pPr marL="0" indent="0">
              <a:buNone/>
              <a:defRPr/>
            </a:pPr>
            <a:endParaRPr lang="en-IE" altLang="en-US" sz="2600" dirty="0" smtClean="0"/>
          </a:p>
          <a:p>
            <a:pPr marL="130393" indent="0">
              <a:buNone/>
              <a:defRPr/>
            </a:pPr>
            <a:endParaRPr lang="en-IE" altLang="en-US" sz="26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1806" y="229394"/>
            <a:ext cx="1447800" cy="56653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7206" y="3074552"/>
            <a:ext cx="5562600" cy="3337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1349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IE" sz="3000" dirty="0" smtClean="0"/>
              <a:t>Age distribution, 2010 – 2017</a:t>
            </a:r>
            <a:endParaRPr lang="en-IE" sz="30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09521" y="991394"/>
            <a:ext cx="5358925" cy="1098979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IE" altLang="en-US" dirty="0" smtClean="0"/>
              <a:t>Median age of cases: 27 years </a:t>
            </a:r>
            <a:endParaRPr lang="en-IE" altLang="en-US" dirty="0"/>
          </a:p>
          <a:p>
            <a:pPr>
              <a:defRPr/>
            </a:pPr>
            <a:r>
              <a:rPr lang="en-IE" altLang="en-US" dirty="0" smtClean="0"/>
              <a:t>Age range: 15-65 years</a:t>
            </a:r>
          </a:p>
          <a:p>
            <a:pPr marL="0" indent="0">
              <a:buNone/>
              <a:defRPr/>
            </a:pPr>
            <a:endParaRPr lang="en-IE" altLang="en-US" dirty="0" smtClean="0"/>
          </a:p>
          <a:p>
            <a:pPr marL="130393" indent="0">
              <a:buNone/>
              <a:defRPr/>
            </a:pPr>
            <a:endParaRPr lang="en-IE" altLang="en-US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1806" y="229394"/>
            <a:ext cx="1447800" cy="56653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6660" y="2090373"/>
            <a:ext cx="7243572" cy="4346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ontent Placeholder 4"/>
          <p:cNvSpPr txBox="1">
            <a:spLocks/>
          </p:cNvSpPr>
          <p:nvPr/>
        </p:nvSpPr>
        <p:spPr>
          <a:xfrm>
            <a:off x="6120846" y="991394"/>
            <a:ext cx="5358925" cy="1098979"/>
          </a:xfrm>
          <a:prstGeom prst="rect">
            <a:avLst/>
          </a:prstGeom>
        </p:spPr>
        <p:txBody>
          <a:bodyPr vert="horz" lIns="108850" tIns="54425" rIns="108850" bIns="54425" rtlCol="0">
            <a:normAutofit/>
          </a:bodyPr>
          <a:lstStyle>
            <a:lvl1pPr marL="408188" indent="-408188" algn="l" defTabSz="10885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884408" indent="-340157" algn="l" defTabSz="108850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360627" indent="-272125" algn="l" defTabSz="10885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904878" indent="-272125" algn="l" defTabSz="108850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449129" indent="-272125" algn="l" defTabSz="108850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993380" indent="-272125" algn="l" defTabSz="10885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37631" indent="-272125" algn="l" defTabSz="10885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81882" indent="-272125" algn="l" defTabSz="10885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26132" indent="-272125" algn="l" defTabSz="10885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IE" altLang="en-US" dirty="0" smtClean="0"/>
              <a:t>Median age of males: 28 years </a:t>
            </a:r>
          </a:p>
          <a:p>
            <a:pPr>
              <a:defRPr/>
            </a:pPr>
            <a:r>
              <a:rPr lang="en-IE" altLang="en-US" dirty="0" smtClean="0"/>
              <a:t>Median age of females: 23 years</a:t>
            </a:r>
          </a:p>
          <a:p>
            <a:pPr marL="0" indent="0">
              <a:buFont typeface="Arial" pitchFamily="34" charset="0"/>
              <a:buNone/>
              <a:defRPr/>
            </a:pPr>
            <a:endParaRPr lang="en-IE" altLang="en-US" dirty="0" smtClean="0"/>
          </a:p>
          <a:p>
            <a:pPr marL="130393" indent="0">
              <a:buFont typeface="Arial" pitchFamily="34" charset="0"/>
              <a:buNone/>
              <a:defRPr/>
            </a:pPr>
            <a:endParaRPr lang="en-IE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245668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IE" sz="3000" dirty="0" smtClean="0"/>
              <a:t>Clinical service type, 2010 – 2017</a:t>
            </a:r>
            <a:endParaRPr lang="en-IE" sz="30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IE" altLang="en-US" sz="2600" dirty="0" smtClean="0"/>
              <a:t>87% attended STI clinic, 9% attended primary care</a:t>
            </a:r>
          </a:p>
          <a:p>
            <a:pPr marL="0" indent="0">
              <a:buNone/>
              <a:defRPr/>
            </a:pPr>
            <a:endParaRPr lang="en-IE" altLang="en-US" sz="2600" dirty="0" smtClean="0"/>
          </a:p>
          <a:p>
            <a:pPr marL="130393" indent="0">
              <a:buNone/>
              <a:defRPr/>
            </a:pPr>
            <a:endParaRPr lang="en-IE" altLang="en-US" sz="26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1806" y="229394"/>
            <a:ext cx="1447800" cy="566530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1406" y="1829594"/>
            <a:ext cx="7010400" cy="4206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7762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9521" y="198501"/>
            <a:ext cx="9448085" cy="564293"/>
          </a:xfrm>
        </p:spPr>
        <p:txBody>
          <a:bodyPr>
            <a:noAutofit/>
          </a:bodyPr>
          <a:lstStyle/>
          <a:p>
            <a:r>
              <a:rPr lang="en-IE" sz="3000" dirty="0" smtClean="0"/>
              <a:t>Region of birth, 2010 – 2017</a:t>
            </a:r>
            <a:endParaRPr lang="en-IE" sz="30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09521" y="838994"/>
            <a:ext cx="10971372" cy="505998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IE" altLang="en-US" dirty="0" smtClean="0"/>
              <a:t>Region of birth available for 75%, where known:</a:t>
            </a:r>
          </a:p>
          <a:p>
            <a:pPr lvl="2">
              <a:defRPr/>
            </a:pPr>
            <a:r>
              <a:rPr lang="en-IE" altLang="en-US" dirty="0" smtClean="0"/>
              <a:t>60% born in </a:t>
            </a:r>
            <a:r>
              <a:rPr lang="en-IE" altLang="en-US" dirty="0"/>
              <a:t>Ireland </a:t>
            </a:r>
            <a:r>
              <a:rPr lang="en-IE" altLang="en-US" dirty="0" smtClean="0"/>
              <a:t>		</a:t>
            </a:r>
            <a:endParaRPr lang="en-IE" altLang="en-US" dirty="0"/>
          </a:p>
          <a:p>
            <a:pPr lvl="2">
              <a:defRPr/>
            </a:pPr>
            <a:r>
              <a:rPr lang="en-IE" altLang="en-US" dirty="0" smtClean="0"/>
              <a:t>18% born in Latin America	</a:t>
            </a:r>
          </a:p>
          <a:p>
            <a:pPr marL="130393" indent="0">
              <a:buNone/>
              <a:defRPr/>
            </a:pPr>
            <a:endParaRPr lang="en-IE" altLang="en-US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1806" y="229394"/>
            <a:ext cx="1447800" cy="566530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006" y="2228095"/>
            <a:ext cx="6275516" cy="37642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ontent Placeholder 4"/>
          <p:cNvSpPr txBox="1">
            <a:spLocks/>
          </p:cNvSpPr>
          <p:nvPr/>
        </p:nvSpPr>
        <p:spPr>
          <a:xfrm>
            <a:off x="5485606" y="1267415"/>
            <a:ext cx="5791200" cy="1171779"/>
          </a:xfrm>
          <a:prstGeom prst="rect">
            <a:avLst/>
          </a:prstGeom>
        </p:spPr>
        <p:txBody>
          <a:bodyPr vert="horz" lIns="108850" tIns="54425" rIns="108850" bIns="54425" rtlCol="0">
            <a:normAutofit/>
          </a:bodyPr>
          <a:lstStyle>
            <a:lvl1pPr marL="408188" indent="-408188" algn="l" defTabSz="10885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884408" indent="-340157" algn="l" defTabSz="108850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360627" indent="-272125" algn="l" defTabSz="10885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904878" indent="-272125" algn="l" defTabSz="108850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449129" indent="-272125" algn="l" defTabSz="108850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993380" indent="-272125" algn="l" defTabSz="10885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37631" indent="-272125" algn="l" defTabSz="10885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81882" indent="-272125" algn="l" defTabSz="10885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26132" indent="-272125" algn="l" defTabSz="108850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2">
              <a:defRPr/>
            </a:pPr>
            <a:r>
              <a:rPr lang="en-IE" altLang="en-US" dirty="0" smtClean="0"/>
              <a:t>10% Western Europe</a:t>
            </a:r>
          </a:p>
          <a:p>
            <a:pPr lvl="2">
              <a:defRPr/>
            </a:pPr>
            <a:r>
              <a:rPr lang="en-IE" altLang="en-US" dirty="0" smtClean="0"/>
              <a:t>8% Central or Eastern Europe</a:t>
            </a:r>
          </a:p>
          <a:p>
            <a:pPr marL="0" indent="0">
              <a:buFont typeface="Arial" pitchFamily="34" charset="0"/>
              <a:buNone/>
              <a:defRPr/>
            </a:pPr>
            <a:endParaRPr lang="en-IE" altLang="en-US" dirty="0" smtClean="0"/>
          </a:p>
          <a:p>
            <a:pPr marL="130393" indent="0">
              <a:buFont typeface="Arial" pitchFamily="34" charset="0"/>
              <a:buNone/>
              <a:defRPr/>
            </a:pPr>
            <a:endParaRPr lang="en-IE" altLang="en-US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212522" y="5999743"/>
            <a:ext cx="10911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*Other regions include Asia, Africa, North America &amp; Canada, the Middle East, Australia &amp; New Zealand</a:t>
            </a:r>
            <a:endParaRPr lang="en-IE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9025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9521" y="198501"/>
            <a:ext cx="9448085" cy="564293"/>
          </a:xfrm>
        </p:spPr>
        <p:txBody>
          <a:bodyPr>
            <a:noAutofit/>
          </a:bodyPr>
          <a:lstStyle/>
          <a:p>
            <a:r>
              <a:rPr lang="en-IE" sz="3000" dirty="0" smtClean="0"/>
              <a:t>Area of residence, 2010 – 2017</a:t>
            </a:r>
            <a:endParaRPr lang="en-IE" sz="30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09521" y="838994"/>
            <a:ext cx="10971372" cy="505998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IE" altLang="en-US" dirty="0" smtClean="0"/>
              <a:t>Area of residence was known for 98% of patients and 97% of patients were resident in Ireland at the time of infection</a:t>
            </a:r>
          </a:p>
          <a:p>
            <a:pPr>
              <a:defRPr/>
            </a:pPr>
            <a:r>
              <a:rPr lang="en-IE" altLang="en-US" dirty="0" smtClean="0"/>
              <a:t>Between 2010 – 2014, region within Ireland was not collected</a:t>
            </a:r>
          </a:p>
          <a:p>
            <a:pPr>
              <a:defRPr/>
            </a:pPr>
            <a:r>
              <a:rPr lang="en-IE" altLang="en-US" dirty="0" smtClean="0"/>
              <a:t>Between 2015 – 2017, 77% of cases were resident in the Dublin region</a:t>
            </a:r>
          </a:p>
          <a:p>
            <a:pPr marL="130393" indent="0">
              <a:buNone/>
              <a:defRPr/>
            </a:pPr>
            <a:endParaRPr lang="en-IE" altLang="en-US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1806" y="229394"/>
            <a:ext cx="1447800" cy="56653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006" y="2597654"/>
            <a:ext cx="5943600" cy="3826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4289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17382</TotalTime>
  <Words>1020</Words>
  <Application>Microsoft Office PowerPoint</Application>
  <PresentationFormat>Custom</PresentationFormat>
  <Paragraphs>122</Paragraphs>
  <Slides>23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Gonorrhoea antimicrobial resistance in Ireland, 2010 – 2017 On behalf of the National Forum on Antimicrobial Resistance in Neisseria gonorrhoeae</vt:lpstr>
      <vt:lpstr>Euro-GASP</vt:lpstr>
      <vt:lpstr>Euro-GASP outputs</vt:lpstr>
      <vt:lpstr>Trend analysis of Irish data submitted to Euro-GASP, 2010 – 2017 </vt:lpstr>
      <vt:lpstr>National data, 2010 – 2017: Summary</vt:lpstr>
      <vt:lpstr>Age distribution, 2010 – 2017</vt:lpstr>
      <vt:lpstr>Clinical service type, 2010 – 2017</vt:lpstr>
      <vt:lpstr>Region of birth, 2010 – 2017</vt:lpstr>
      <vt:lpstr>Area of residence, 2010 – 2017</vt:lpstr>
      <vt:lpstr>Mode of transmission, 2010 – 2017</vt:lpstr>
      <vt:lpstr>HIV status, 2010 – 2017</vt:lpstr>
      <vt:lpstr>Previous gonorrhoea infection, 2010 – 2017</vt:lpstr>
      <vt:lpstr>Concurrent STI, 2010 – 2017</vt:lpstr>
      <vt:lpstr>Compliance with recommended treatment*, 2015 – 2017 </vt:lpstr>
      <vt:lpstr>Cefixime susceptibility, 2010 – 2017 </vt:lpstr>
      <vt:lpstr>Ceftriaxone susceptibility, 2010 – 2017 </vt:lpstr>
      <vt:lpstr>Azithromycin susceptibility, 2010 – 2017 </vt:lpstr>
      <vt:lpstr>Azithromycin susceptibility, 2010 – 2017 </vt:lpstr>
      <vt:lpstr>Susceptibility to recommended treatment</vt:lpstr>
      <vt:lpstr>Ciprofloxacin susceptibility, 2010 – 2017 </vt:lpstr>
      <vt:lpstr>β-lactamase production, 2010 – 2017 </vt:lpstr>
      <vt:lpstr>Conclusions</vt:lpstr>
      <vt:lpstr>Acknowledgements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Kirsty Mackenzie</dc:creator>
  <cp:lastModifiedBy>Kirsty Mackenzie</cp:lastModifiedBy>
  <cp:revision>149</cp:revision>
  <dcterms:created xsi:type="dcterms:W3CDTF">2006-08-16T00:00:00Z</dcterms:created>
  <dcterms:modified xsi:type="dcterms:W3CDTF">2019-02-13T11:11:32Z</dcterms:modified>
</cp:coreProperties>
</file>