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79" r:id="rId3"/>
    <p:sldId id="268" r:id="rId4"/>
    <p:sldId id="275" r:id="rId5"/>
    <p:sldId id="270" r:id="rId6"/>
    <p:sldId id="258" r:id="rId7"/>
    <p:sldId id="269" r:id="rId8"/>
    <p:sldId id="276" r:id="rId9"/>
    <p:sldId id="277" r:id="rId10"/>
    <p:sldId id="273" r:id="rId11"/>
    <p:sldId id="274" r:id="rId12"/>
    <p:sldId id="271" r:id="rId13"/>
    <p:sldId id="272" r:id="rId14"/>
    <p:sldId id="280" r:id="rId15"/>
    <p:sldId id="281" r:id="rId16"/>
    <p:sldId id="261" r:id="rId17"/>
  </p:sldIdLst>
  <p:sldSz cx="12190413" cy="6859588"/>
  <p:notesSz cx="7010400" cy="92964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F46"/>
    <a:srgbClr val="82428D"/>
    <a:srgbClr val="EB89A3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0" autoAdjust="0"/>
  </p:normalViewPr>
  <p:slideViewPr>
    <p:cSldViewPr>
      <p:cViewPr>
        <p:scale>
          <a:sx n="90" d="100"/>
          <a:sy n="90" d="100"/>
        </p:scale>
        <p:origin x="-1146" y="-150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815B011-3C41-4D09-82E6-74AB713397C4}" type="datetimeFigureOut">
              <a:rPr lang="en-US" smtClean="0"/>
              <a:t>8/16/2019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DBCD8EF-C009-49A9-A0DB-1BB8A5139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2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16/08/2019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6913"/>
            <a:ext cx="61944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3063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9062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Health Protection Surveillance Centre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psc.ie/a-z/gastroenteric/" TargetMode="External"/><Relationship Id="rId2" Type="http://schemas.openxmlformats.org/officeDocument/2006/relationships/hyperlink" Target="http://www.hpsc.ie/a-z/outbreak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4572794"/>
            <a:ext cx="11658600" cy="838200"/>
          </a:xfrm>
        </p:spPr>
        <p:txBody>
          <a:bodyPr>
            <a:noAutofit/>
          </a:bodyPr>
          <a:lstStyle/>
          <a:p>
            <a:pPr algn="ctr"/>
            <a:r>
              <a:rPr lang="en-IE" sz="2200" dirty="0"/>
              <a:t>Surveillance of </a:t>
            </a:r>
            <a:r>
              <a:rPr lang="en-IE" sz="2200" dirty="0" smtClean="0"/>
              <a:t>Infectious Intestinal Disease (IID) in </a:t>
            </a:r>
            <a:r>
              <a:rPr lang="en-IE" sz="2200" dirty="0"/>
              <a:t>Ireland: </a:t>
            </a:r>
          </a:p>
          <a:p>
            <a:pPr algn="ctr"/>
            <a:r>
              <a:rPr lang="en-IE" sz="2200" dirty="0"/>
              <a:t>Q1 2019 provisional data</a:t>
            </a: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331787" y="3810794"/>
            <a:ext cx="11658600" cy="838200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700" dirty="0" smtClean="0"/>
              <a:t>Health Protection Surveillance Centre</a:t>
            </a:r>
            <a:endParaRPr lang="en-IE" sz="2700" dirty="0"/>
          </a:p>
        </p:txBody>
      </p:sp>
      <p:sp>
        <p:nvSpPr>
          <p:cNvPr id="3" name="Rectangle 2"/>
          <p:cNvSpPr/>
          <p:nvPr/>
        </p:nvSpPr>
        <p:spPr>
          <a:xfrm>
            <a:off x="9905206" y="5639594"/>
            <a:ext cx="1378904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7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July, 2019 </a:t>
            </a:r>
            <a:endParaRPr lang="en-US" sz="17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Shigellosis </a:t>
            </a:r>
            <a:r>
              <a:rPr lang="en-IE" dirty="0"/>
              <a:t>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" y="1067594"/>
            <a:ext cx="5715000" cy="99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794" y="1067594"/>
            <a:ext cx="5230812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206" y="3048794"/>
            <a:ext cx="7637896" cy="3320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06" y="2667794"/>
            <a:ext cx="894082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516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Listeriosis </a:t>
            </a:r>
            <a:r>
              <a:rPr lang="en-IE" dirty="0"/>
              <a:t>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24" y="2999748"/>
            <a:ext cx="7847012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606" y="2491951"/>
            <a:ext cx="8534400" cy="52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5" y="991394"/>
            <a:ext cx="637136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617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Cryptosporidiosis in </a:t>
            </a:r>
            <a:r>
              <a:rPr lang="en-IE" dirty="0"/>
              <a:t>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806" y="1143794"/>
            <a:ext cx="6184900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806" y="2867025"/>
            <a:ext cx="7656230" cy="3534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006" y="2515394"/>
            <a:ext cx="8762943" cy="27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06" y="959644"/>
            <a:ext cx="6565900" cy="117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93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Giardiasis in </a:t>
            </a:r>
            <a:r>
              <a:rPr lang="en-IE" dirty="0"/>
              <a:t>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806" y="1045492"/>
            <a:ext cx="5257800" cy="101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006" y="2896394"/>
            <a:ext cx="7391400" cy="353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406" y="2591594"/>
            <a:ext cx="7988302" cy="25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06" y="915194"/>
            <a:ext cx="6869987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1755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806" y="198501"/>
            <a:ext cx="9448085" cy="564293"/>
          </a:xfrm>
        </p:spPr>
        <p:txBody>
          <a:bodyPr/>
          <a:lstStyle/>
          <a:p>
            <a:r>
              <a:rPr lang="en-IE" dirty="0" smtClean="0"/>
              <a:t>Noroviral infection </a:t>
            </a:r>
            <a:r>
              <a:rPr lang="en-IE" dirty="0"/>
              <a:t>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407" y="838995"/>
            <a:ext cx="5562599" cy="202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" y="762794"/>
            <a:ext cx="5225766" cy="1774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406" y="3124995"/>
            <a:ext cx="8332218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05" y="2896394"/>
            <a:ext cx="9841377" cy="25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791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Rotaviral </a:t>
            </a:r>
            <a:r>
              <a:rPr lang="en-IE" dirty="0"/>
              <a:t>infection 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06" y="2058194"/>
            <a:ext cx="6904038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384" y="1677194"/>
            <a:ext cx="6090021" cy="21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" y="1600994"/>
            <a:ext cx="4659312" cy="254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040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Further Information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IE" dirty="0" smtClean="0"/>
              <a:t>Further information on IID pathogens can </a:t>
            </a:r>
            <a:r>
              <a:rPr lang="en-IE" dirty="0"/>
              <a:t>be found at </a:t>
            </a:r>
          </a:p>
          <a:p>
            <a:pPr>
              <a:buFontTx/>
              <a:buChar char="-"/>
            </a:pPr>
            <a:endParaRPr lang="en-IE" dirty="0" smtClean="0">
              <a:hlinkClick r:id="rId2"/>
            </a:endParaRPr>
          </a:p>
          <a:p>
            <a:pPr>
              <a:buFontTx/>
              <a:buChar char="-"/>
            </a:pPr>
            <a:r>
              <a:rPr lang="en-IE" dirty="0" smtClean="0">
                <a:hlinkClick r:id="rId3"/>
              </a:rPr>
              <a:t>https://</a:t>
            </a:r>
            <a:r>
              <a:rPr lang="en-IE" dirty="0">
                <a:hlinkClick r:id="rId3"/>
              </a:rPr>
              <a:t>www.hpsc.ie/a-z/gastroenteric</a:t>
            </a:r>
            <a:r>
              <a:rPr lang="en-IE" dirty="0" smtClean="0">
                <a:hlinkClick r:id="rId3"/>
              </a:rPr>
              <a:t>/</a:t>
            </a:r>
            <a:endParaRPr lang="en-IE" dirty="0" smtClean="0"/>
          </a:p>
          <a:p>
            <a:pPr>
              <a:buFontTx/>
              <a:buChar char="-"/>
            </a:pPr>
            <a:endParaRPr lang="en-IE" dirty="0"/>
          </a:p>
          <a:p>
            <a:pPr>
              <a:buFontTx/>
              <a:buChar char="-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IE" dirty="0"/>
              <a:t>Provisional data, Q1 2019 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5" y="1068388"/>
            <a:ext cx="10708982" cy="505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0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Key Points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9477"/>
            <a:ext cx="10971213" cy="5057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02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153194"/>
            <a:ext cx="9448085" cy="564293"/>
          </a:xfrm>
        </p:spPr>
        <p:txBody>
          <a:bodyPr/>
          <a:lstStyle/>
          <a:p>
            <a:r>
              <a:rPr lang="en-IE" dirty="0" smtClean="0"/>
              <a:t>IID disease notifications in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06" y="5791993"/>
            <a:ext cx="12573000" cy="57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06" y="800836"/>
            <a:ext cx="6934200" cy="489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2006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Campylobacter </a:t>
            </a:r>
            <a:r>
              <a:rPr lang="en-IE" dirty="0"/>
              <a:t>infection 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" y="1219994"/>
            <a:ext cx="6565900" cy="117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006" y="1331120"/>
            <a:ext cx="5548312" cy="106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206" y="2635207"/>
            <a:ext cx="8309768" cy="26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006" y="2972594"/>
            <a:ext cx="5702300" cy="310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551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Salmonellosis</a:t>
            </a:r>
            <a:r>
              <a:rPr lang="en-IE" i="1" dirty="0" smtClean="0"/>
              <a:t> </a:t>
            </a:r>
            <a:r>
              <a:rPr lang="en-IE" dirty="0" smtClean="0"/>
              <a:t>in Ireland, Q1 2019</a:t>
            </a:r>
            <a:endParaRPr lang="en-IE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" y="1143794"/>
            <a:ext cx="65659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406" y="1291431"/>
            <a:ext cx="5014912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" y="2894807"/>
            <a:ext cx="7115175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5" y="4344194"/>
            <a:ext cx="6565901" cy="63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406" y="2894807"/>
            <a:ext cx="3644900" cy="259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03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Salmonellosis in </a:t>
            </a:r>
            <a:r>
              <a:rPr lang="en-IE" dirty="0"/>
              <a:t>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006" y="1815640"/>
            <a:ext cx="8656444" cy="4453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826" y="1143794"/>
            <a:ext cx="7895594" cy="77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5901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erotoxigenic </a:t>
            </a:r>
            <a:r>
              <a:rPr lang="en-US" i="1" dirty="0" smtClean="0"/>
              <a:t>E. coli </a:t>
            </a:r>
            <a:r>
              <a:rPr lang="en-US" dirty="0" smtClean="0"/>
              <a:t>(VTEC) in Ireland, Q1 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97" y="991394"/>
            <a:ext cx="9320409" cy="129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006" y="2896394"/>
            <a:ext cx="7620000" cy="353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476" y="2515394"/>
            <a:ext cx="10114130" cy="3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8997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Verotoxigenic </a:t>
            </a:r>
            <a:r>
              <a:rPr lang="en-US" i="1" dirty="0"/>
              <a:t>E. coli </a:t>
            </a:r>
            <a:r>
              <a:rPr lang="en-US" dirty="0"/>
              <a:t>(VTEC) in Ireland, Q1 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538" y="3468688"/>
            <a:ext cx="7319323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446" y="961083"/>
            <a:ext cx="5029200" cy="672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25" y="1058209"/>
            <a:ext cx="5836682" cy="1413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07" y="1646687"/>
            <a:ext cx="5791199" cy="133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41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6120</TotalTime>
  <Words>145</Words>
  <Application>Microsoft Office PowerPoint</Application>
  <PresentationFormat>Custom</PresentationFormat>
  <Paragraphs>36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Provisional data, Q1 2019 </vt:lpstr>
      <vt:lpstr>Key Points</vt:lpstr>
      <vt:lpstr>IID disease notifications in Q1 2019</vt:lpstr>
      <vt:lpstr>Campylobacter infection in Ireland, Q1 2019</vt:lpstr>
      <vt:lpstr>Salmonellosis in Ireland, Q1 2019</vt:lpstr>
      <vt:lpstr>Salmonellosis in Ireland, Q1 2019</vt:lpstr>
      <vt:lpstr>Verotoxigenic E. coli (VTEC) in Ireland, Q1 2019</vt:lpstr>
      <vt:lpstr>Verotoxigenic E. coli (VTEC) in Ireland, Q1 2019</vt:lpstr>
      <vt:lpstr>Shigellosis in Ireland, Q1 2019</vt:lpstr>
      <vt:lpstr>Listeriosis in Ireland, Q1 2019</vt:lpstr>
      <vt:lpstr>Cryptosporidiosis in Ireland, Q1 2019</vt:lpstr>
      <vt:lpstr>Giardiasis in Ireland, Q1 2019</vt:lpstr>
      <vt:lpstr>Noroviral infection in Ireland, Q1 2019</vt:lpstr>
      <vt:lpstr>Rotaviral infection in Ireland, Q1 2019</vt:lpstr>
      <vt:lpstr>Further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Fiona Cloak</cp:lastModifiedBy>
  <cp:revision>78</cp:revision>
  <cp:lastPrinted>2019-07-12T13:28:58Z</cp:lastPrinted>
  <dcterms:created xsi:type="dcterms:W3CDTF">2006-08-16T00:00:00Z</dcterms:created>
  <dcterms:modified xsi:type="dcterms:W3CDTF">2019-08-16T10:02:49Z</dcterms:modified>
</cp:coreProperties>
</file>