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9" r:id="rId2"/>
    <p:sldId id="279" r:id="rId3"/>
    <p:sldId id="268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85" r:id="rId14"/>
    <p:sldId id="284" r:id="rId15"/>
    <p:sldId id="295" r:id="rId16"/>
    <p:sldId id="261" r:id="rId17"/>
  </p:sldIdLst>
  <p:sldSz cx="12190413" cy="6859588"/>
  <p:notesSz cx="7010400" cy="9296400"/>
  <p:defaultTextStyle>
    <a:defPPr>
      <a:defRPr lang="en-US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1F46"/>
    <a:srgbClr val="82428D"/>
    <a:srgbClr val="EB89A3"/>
    <a:srgbClr val="B8AB97"/>
    <a:srgbClr val="A98A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8127" autoAdjust="0"/>
  </p:normalViewPr>
  <p:slideViewPr>
    <p:cSldViewPr>
      <p:cViewPr varScale="1">
        <p:scale>
          <a:sx n="68" d="100"/>
          <a:sy n="68" d="100"/>
        </p:scale>
        <p:origin x="924" y="48"/>
      </p:cViewPr>
      <p:guideLst>
        <p:guide orient="horz" pos="216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815B011-3C41-4D09-82E6-74AB713397C4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DBCD8EF-C009-49A9-A0DB-1BB8A5139B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729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331454B-2B34-4B6B-9F21-83B79D6C5504}" type="datetimeFigureOut">
              <a:rPr lang="en-IE" smtClean="0"/>
              <a:t>06/04/2020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6913"/>
            <a:ext cx="619442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802C663-E0EB-4714-8209-31587A85A502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7811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2C663-E0EB-4714-8209-31587A85A502}" type="slidenum">
              <a:rPr lang="en-IE" smtClean="0"/>
              <a:t>2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163063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3734594"/>
            <a:ext cx="12190413" cy="2650476"/>
          </a:xfrm>
          <a:prstGeom prst="rect">
            <a:avLst/>
          </a:prstGeom>
          <a:solidFill>
            <a:srgbClr val="B8AB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006" y="4572794"/>
            <a:ext cx="7772400" cy="838200"/>
          </a:xfrm>
        </p:spPr>
        <p:txBody>
          <a:bodyPr>
            <a:normAutofit/>
          </a:bodyPr>
          <a:lstStyle>
            <a:lvl1pPr marL="0" indent="0" algn="l">
              <a:buNone/>
              <a:defRPr sz="32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Presentation Title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858347" y="6477794"/>
            <a:ext cx="2844430" cy="36521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06" y="305594"/>
            <a:ext cx="1143000" cy="12382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562" y="402558"/>
            <a:ext cx="1478452" cy="1224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BA1F4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solidFill>
                <a:srgbClr val="BA1F4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007" y="3734593"/>
            <a:ext cx="6172200" cy="685801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Health Protection Surveillance Centre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>
            <a:lvl1pPr algn="l">
              <a:defRPr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067595"/>
            <a:ext cx="10971372" cy="5059988"/>
          </a:xfrm>
        </p:spPr>
        <p:txBody>
          <a:bodyPr/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14606" y="6477794"/>
            <a:ext cx="2844430" cy="36521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BA1F46"/>
          </a:solidFill>
          <a:ln>
            <a:solidFill>
              <a:srgbClr val="BA1F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solidFill>
                <a:srgbClr val="BA1F46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76994"/>
            <a:ext cx="1027176" cy="8503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1" y="1067594"/>
            <a:ext cx="5384099" cy="5059989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3" y="1067594"/>
            <a:ext cx="5384099" cy="5059989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76994"/>
            <a:ext cx="1027176" cy="850392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>
            <a:lvl1pPr algn="l">
              <a:defRPr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hf sldNum="0" hdr="0" ftr="0" dt="0"/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psc.ie/a-z/gastroenteric/" TargetMode="External"/><Relationship Id="rId2" Type="http://schemas.openxmlformats.org/officeDocument/2006/relationships/hyperlink" Target="http://www.hpsc.ie/a-z/outbreak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04006" y="4572794"/>
            <a:ext cx="11658600" cy="838200"/>
          </a:xfrm>
        </p:spPr>
        <p:txBody>
          <a:bodyPr>
            <a:noAutofit/>
          </a:bodyPr>
          <a:lstStyle/>
          <a:p>
            <a:pPr algn="ctr"/>
            <a:r>
              <a:rPr lang="en-IE" sz="2200" dirty="0"/>
              <a:t>Surveillance of Infectious Intestinal Disease (IID) in Ireland: </a:t>
            </a:r>
          </a:p>
          <a:p>
            <a:pPr algn="ctr"/>
            <a:r>
              <a:rPr lang="en-IE" sz="2200" dirty="0"/>
              <a:t>Q4 2019 provisional data</a:t>
            </a:r>
          </a:p>
        </p:txBody>
      </p:sp>
      <p:sp>
        <p:nvSpPr>
          <p:cNvPr id="8" name="Subtitle 6"/>
          <p:cNvSpPr txBox="1">
            <a:spLocks/>
          </p:cNvSpPr>
          <p:nvPr/>
        </p:nvSpPr>
        <p:spPr>
          <a:xfrm>
            <a:off x="331787" y="3810794"/>
            <a:ext cx="11658600" cy="838200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>
            <a:lvl1pPr marL="0" indent="0" algn="l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32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44251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8502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32753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77004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21254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265505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809756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354007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E" sz="2700" dirty="0"/>
              <a:t>Health Protection Surveillance Centre</a:t>
            </a:r>
          </a:p>
        </p:txBody>
      </p:sp>
      <p:sp>
        <p:nvSpPr>
          <p:cNvPr id="3" name="Rectangle 2"/>
          <p:cNvSpPr/>
          <p:nvPr/>
        </p:nvSpPr>
        <p:spPr>
          <a:xfrm>
            <a:off x="9905206" y="5639594"/>
            <a:ext cx="191751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17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February, 2020 </a:t>
            </a:r>
            <a:endParaRPr lang="en-US" sz="17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0520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/>
          <a:lstStyle/>
          <a:p>
            <a:r>
              <a:rPr lang="en-IE" dirty="0"/>
              <a:t>Shigellosis in Ireland, Q4 2019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8" y="1165225"/>
            <a:ext cx="11301412" cy="452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429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/>
          <a:lstStyle/>
          <a:p>
            <a:r>
              <a:rPr lang="en-IE" dirty="0"/>
              <a:t>Listeriosis in Ireland, Q4 2019</a:t>
            </a:r>
            <a:endParaRPr lang="en-US" dirty="0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13" y="1293813"/>
            <a:ext cx="10420350" cy="427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5007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/>
          <a:lstStyle/>
          <a:p>
            <a:r>
              <a:rPr lang="en-IE" dirty="0"/>
              <a:t>Cryptosporidiosis in Ireland, Q4 2019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1039813"/>
            <a:ext cx="11617325" cy="477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19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/>
          <a:lstStyle/>
          <a:p>
            <a:r>
              <a:rPr lang="en-IE" dirty="0"/>
              <a:t>Giardiasis in Ireland, Q4 2019</a:t>
            </a:r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88" y="984250"/>
            <a:ext cx="10007600" cy="488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2794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8806" y="198501"/>
            <a:ext cx="9448085" cy="564293"/>
          </a:xfrm>
        </p:spPr>
        <p:txBody>
          <a:bodyPr/>
          <a:lstStyle/>
          <a:p>
            <a:r>
              <a:rPr lang="en-IE" dirty="0"/>
              <a:t>Noroviral infection in Ireland, Q4 2019</a:t>
            </a:r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8" y="952500"/>
            <a:ext cx="11049000" cy="4951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4442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/>
          <a:lstStyle/>
          <a:p>
            <a:r>
              <a:rPr lang="en-IE" dirty="0"/>
              <a:t>Rotaviral infection in Ireland, Q4 2019</a:t>
            </a:r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8" y="939800"/>
            <a:ext cx="10742612" cy="497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70307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Further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IE" dirty="0"/>
              <a:t>Further information on IID pathogens can be found at </a:t>
            </a:r>
          </a:p>
          <a:p>
            <a:pPr>
              <a:buFontTx/>
              <a:buChar char="-"/>
            </a:pPr>
            <a:endParaRPr lang="en-IE" dirty="0">
              <a:hlinkClick r:id="rId2"/>
            </a:endParaRPr>
          </a:p>
          <a:p>
            <a:pPr>
              <a:buFontTx/>
              <a:buChar char="-"/>
            </a:pPr>
            <a:r>
              <a:rPr lang="en-IE" dirty="0">
                <a:hlinkClick r:id="rId3"/>
              </a:rPr>
              <a:t>https://www.hpsc.ie/a-z/gastroenteric/</a:t>
            </a:r>
            <a:endParaRPr lang="en-IE" dirty="0"/>
          </a:p>
          <a:p>
            <a:pPr>
              <a:buFontTx/>
              <a:buChar char="-"/>
            </a:pPr>
            <a:endParaRPr lang="en-IE" dirty="0"/>
          </a:p>
          <a:p>
            <a:pPr>
              <a:buFontTx/>
              <a:buChar char="-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428470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8806" y="153194"/>
            <a:ext cx="9448085" cy="564293"/>
          </a:xfrm>
          <a:noFill/>
        </p:spPr>
        <p:txBody>
          <a:bodyPr/>
          <a:lstStyle/>
          <a:p>
            <a:r>
              <a:rPr lang="en-IE" dirty="0"/>
              <a:t>Provisional data, Q4 2019 </a:t>
            </a:r>
            <a:endParaRPr lang="en-US" sz="1200" dirty="0">
              <a:solidFill>
                <a:srgbClr val="FF0000"/>
              </a:solidFill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4102918"/>
              </p:ext>
            </p:extLst>
          </p:nvPr>
        </p:nvGraphicFramePr>
        <p:xfrm>
          <a:off x="456406" y="915194"/>
          <a:ext cx="9372600" cy="52329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6" name="Document" r:id="rId3" imgW="6872357" imgH="3836656" progId="Word.Document.12">
                  <p:embed/>
                </p:oleObj>
              </mc:Choice>
              <mc:Fallback>
                <p:oleObj name="Document" r:id="rId3" imgW="6872357" imgH="383665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6406" y="915194"/>
                        <a:ext cx="9372600" cy="52329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2017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606" y="229394"/>
            <a:ext cx="9448085" cy="564293"/>
          </a:xfrm>
        </p:spPr>
        <p:txBody>
          <a:bodyPr/>
          <a:lstStyle/>
          <a:p>
            <a:r>
              <a:rPr lang="en-IE" dirty="0"/>
              <a:t>Key Points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1338263"/>
              </p:ext>
            </p:extLst>
          </p:nvPr>
        </p:nvGraphicFramePr>
        <p:xfrm>
          <a:off x="681038" y="1371600"/>
          <a:ext cx="8356600" cy="415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" name="Document" r:id="rId3" imgW="5956042" imgH="2959912" progId="Word.Document.12">
                  <p:embed/>
                </p:oleObj>
              </mc:Choice>
              <mc:Fallback>
                <p:oleObj name="Document" r:id="rId3" imgW="5956042" imgH="295991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1038" y="1371600"/>
                        <a:ext cx="8356600" cy="4157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3024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09521" y="153194"/>
            <a:ext cx="9448085" cy="564293"/>
          </a:xfrm>
        </p:spPr>
        <p:txBody>
          <a:bodyPr/>
          <a:lstStyle/>
          <a:p>
            <a:r>
              <a:rPr lang="en-IE" dirty="0"/>
              <a:t>IID disease notifications in Q4 2019</a:t>
            </a:r>
            <a:endParaRPr lang="en-US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06" y="683419"/>
            <a:ext cx="11734800" cy="571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3494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/>
          <a:lstStyle/>
          <a:p>
            <a:r>
              <a:rPr lang="en-IE" dirty="0"/>
              <a:t>Campylobacter infection in Ireland, Q4 2019</a:t>
            </a:r>
            <a:endParaRPr lang="en-US" dirty="0"/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909638"/>
            <a:ext cx="11961812" cy="503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754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/>
          <a:lstStyle/>
          <a:p>
            <a:r>
              <a:rPr lang="en-IE" dirty="0"/>
              <a:t>Salmonellosis</a:t>
            </a:r>
            <a:r>
              <a:rPr lang="en-IE" i="1" dirty="0"/>
              <a:t> </a:t>
            </a:r>
            <a:r>
              <a:rPr lang="en-IE" dirty="0"/>
              <a:t>in Ireland, Q4 2019</a:t>
            </a: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935038"/>
            <a:ext cx="11734800" cy="498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2646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/>
          <a:lstStyle/>
          <a:p>
            <a:r>
              <a:rPr lang="en-IE" dirty="0"/>
              <a:t>Salmonellosis in Ireland, Q4 2019</a:t>
            </a:r>
            <a:endParaRPr lang="en-US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006" y="1219994"/>
            <a:ext cx="12039600" cy="245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8300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/>
          <a:lstStyle/>
          <a:p>
            <a:r>
              <a:rPr lang="en-US" dirty="0"/>
              <a:t>Verotoxigenic </a:t>
            </a:r>
            <a:r>
              <a:rPr lang="en-US" i="1" dirty="0"/>
              <a:t>E. coli </a:t>
            </a:r>
            <a:r>
              <a:rPr lang="en-US" dirty="0"/>
              <a:t>(VTEC) in Ireland, Q4 2019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8" y="946150"/>
            <a:ext cx="11811000" cy="496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6436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/>
          <a:lstStyle/>
          <a:p>
            <a:r>
              <a:rPr lang="en-US" dirty="0"/>
              <a:t>Verotoxigenic </a:t>
            </a:r>
            <a:r>
              <a:rPr lang="en-US" i="1" dirty="0"/>
              <a:t>E. coli </a:t>
            </a:r>
            <a:r>
              <a:rPr lang="en-US" dirty="0"/>
              <a:t>(VTEC) in Ireland, Q4 2019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" y="873125"/>
            <a:ext cx="11268075" cy="511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3816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14086</TotalTime>
  <Words>140</Words>
  <Application>Microsoft Office PowerPoint</Application>
  <PresentationFormat>Custom</PresentationFormat>
  <Paragraphs>23</Paragraphs>
  <Slides>16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Tahoma</vt:lpstr>
      <vt:lpstr>Office Theme</vt:lpstr>
      <vt:lpstr>Document</vt:lpstr>
      <vt:lpstr>PowerPoint Presentation</vt:lpstr>
      <vt:lpstr>Provisional data, Q4 2019 </vt:lpstr>
      <vt:lpstr>Key Points</vt:lpstr>
      <vt:lpstr>IID disease notifications in Q4 2019</vt:lpstr>
      <vt:lpstr>Campylobacter infection in Ireland, Q4 2019</vt:lpstr>
      <vt:lpstr>Salmonellosis in Ireland, Q4 2019</vt:lpstr>
      <vt:lpstr>Salmonellosis in Ireland, Q4 2019</vt:lpstr>
      <vt:lpstr>Verotoxigenic E. coli (VTEC) in Ireland, Q4 2019</vt:lpstr>
      <vt:lpstr>Verotoxigenic E. coli (VTEC) in Ireland, Q4 2019</vt:lpstr>
      <vt:lpstr>Shigellosis in Ireland, Q4 2019</vt:lpstr>
      <vt:lpstr>Listeriosis in Ireland, Q4 2019</vt:lpstr>
      <vt:lpstr>Cryptosporidiosis in Ireland, Q4 2019</vt:lpstr>
      <vt:lpstr>Giardiasis in Ireland, Q4 2019</vt:lpstr>
      <vt:lpstr>Noroviral infection in Ireland, Q4 2019</vt:lpstr>
      <vt:lpstr>Rotaviral infection in Ireland, Q4 2019</vt:lpstr>
      <vt:lpstr>Further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 Mackenzie</dc:creator>
  <cp:lastModifiedBy>Kirsty Mackenzie</cp:lastModifiedBy>
  <cp:revision>247</cp:revision>
  <cp:lastPrinted>2020-02-24T17:18:28Z</cp:lastPrinted>
  <dcterms:created xsi:type="dcterms:W3CDTF">2006-08-16T00:00:00Z</dcterms:created>
  <dcterms:modified xsi:type="dcterms:W3CDTF">2020-04-06T14:03:02Z</dcterms:modified>
</cp:coreProperties>
</file>