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2" showSpecialPlsOnTitleSld="0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9" r:id="rId2"/>
    <p:sldId id="279" r:id="rId3"/>
    <p:sldId id="268" r:id="rId4"/>
    <p:sldId id="286" r:id="rId5"/>
    <p:sldId id="287" r:id="rId6"/>
    <p:sldId id="288" r:id="rId7"/>
    <p:sldId id="289" r:id="rId8"/>
    <p:sldId id="290" r:id="rId9"/>
    <p:sldId id="291" r:id="rId10"/>
    <p:sldId id="292" r:id="rId11"/>
    <p:sldId id="293" r:id="rId12"/>
    <p:sldId id="294" r:id="rId13"/>
    <p:sldId id="285" r:id="rId14"/>
    <p:sldId id="284" r:id="rId15"/>
    <p:sldId id="295" r:id="rId16"/>
    <p:sldId id="261" r:id="rId17"/>
  </p:sldIdLst>
  <p:sldSz cx="12190413" cy="6859588"/>
  <p:notesSz cx="7010400" cy="9296400"/>
  <p:defaultTextStyle>
    <a:defPPr>
      <a:defRPr lang="en-US"/>
    </a:defPPr>
    <a:lvl1pPr marL="0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44251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88502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632753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177004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721254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265505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809756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354007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A1F46"/>
    <a:srgbClr val="82428D"/>
    <a:srgbClr val="EB89A3"/>
    <a:srgbClr val="B8AB97"/>
    <a:srgbClr val="A98A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0" autoAdjust="0"/>
    <p:restoredTop sz="0" autoAdjust="0"/>
  </p:normalViewPr>
  <p:slideViewPr>
    <p:cSldViewPr>
      <p:cViewPr>
        <p:scale>
          <a:sx n="90" d="100"/>
          <a:sy n="90" d="100"/>
        </p:scale>
        <p:origin x="-732" y="-72"/>
      </p:cViewPr>
      <p:guideLst>
        <p:guide orient="horz" pos="2161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5815B011-3C41-4D09-82E6-74AB713397C4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DBCD8EF-C009-49A9-A0DB-1BB8A5139B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729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1331454B-2B34-4B6B-9F21-83B79D6C5504}" type="datetimeFigureOut">
              <a:rPr lang="en-IE" smtClean="0"/>
              <a:t>13/01/2020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696913"/>
            <a:ext cx="6194425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802C663-E0EB-4714-8209-31587A85A50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6781107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02C663-E0EB-4714-8209-31587A85A502}" type="slidenum">
              <a:rPr lang="en-IE" smtClean="0"/>
              <a:t>2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630637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3734594"/>
            <a:ext cx="12190413" cy="2650476"/>
          </a:xfrm>
          <a:prstGeom prst="rect">
            <a:avLst/>
          </a:prstGeom>
          <a:solidFill>
            <a:srgbClr val="B8AB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I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04006" y="4572794"/>
            <a:ext cx="7772400" cy="838200"/>
          </a:xfrm>
        </p:spPr>
        <p:txBody>
          <a:bodyPr>
            <a:normAutofit/>
          </a:bodyPr>
          <a:lstStyle>
            <a:lvl1pPr marL="0" indent="0" algn="l">
              <a:buNone/>
              <a:defRPr sz="32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544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8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27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70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12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55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097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4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Presentation Title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858347" y="6477794"/>
            <a:ext cx="2844430" cy="36521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006" y="305594"/>
            <a:ext cx="1143000" cy="12382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0562" y="402558"/>
            <a:ext cx="1478452" cy="1224000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0" y="6477794"/>
            <a:ext cx="12190413" cy="381794"/>
          </a:xfrm>
          <a:prstGeom prst="rect">
            <a:avLst/>
          </a:prstGeom>
          <a:solidFill>
            <a:srgbClr val="BA1F46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>
              <a:solidFill>
                <a:srgbClr val="BA1F46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04007" y="3734593"/>
            <a:ext cx="6172200" cy="685801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 smtClean="0"/>
              <a:t>Health Protection Surveillance Centre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521" y="274701"/>
            <a:ext cx="9448085" cy="564293"/>
          </a:xfrm>
        </p:spPr>
        <p:txBody>
          <a:bodyPr>
            <a:normAutofit/>
          </a:bodyPr>
          <a:lstStyle>
            <a:lvl1pPr algn="l">
              <a:defRPr sz="28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21" y="1067595"/>
            <a:ext cx="10971372" cy="5059988"/>
          </a:xfrm>
        </p:spPr>
        <p:txBody>
          <a:bodyPr/>
          <a:lstStyle>
            <a:lvl1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14606" y="6477794"/>
            <a:ext cx="2844430" cy="36521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477794"/>
            <a:ext cx="12190413" cy="381794"/>
          </a:xfrm>
          <a:prstGeom prst="rect">
            <a:avLst/>
          </a:prstGeom>
          <a:solidFill>
            <a:srgbClr val="BA1F46"/>
          </a:solidFill>
          <a:ln>
            <a:solidFill>
              <a:srgbClr val="BA1F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>
              <a:solidFill>
                <a:srgbClr val="BA1F46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5806" y="76994"/>
            <a:ext cx="1027176" cy="85039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521" y="1067594"/>
            <a:ext cx="5384099" cy="5059989"/>
          </a:xfrm>
        </p:spPr>
        <p:txBody>
          <a:bodyPr>
            <a:normAutofit/>
          </a:bodyPr>
          <a:lstStyle>
            <a:lvl1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6793" y="1067594"/>
            <a:ext cx="5384099" cy="5059989"/>
          </a:xfrm>
        </p:spPr>
        <p:txBody>
          <a:bodyPr>
            <a:normAutofit/>
          </a:bodyPr>
          <a:lstStyle>
            <a:lvl1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6477794"/>
            <a:ext cx="12190413" cy="381794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5806" y="76994"/>
            <a:ext cx="1027176" cy="850392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09521" y="274701"/>
            <a:ext cx="9448085" cy="564293"/>
          </a:xfrm>
        </p:spPr>
        <p:txBody>
          <a:bodyPr>
            <a:normAutofit/>
          </a:bodyPr>
          <a:lstStyle>
            <a:lvl1pPr algn="l">
              <a:defRPr sz="28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 smtClean="0"/>
              <a:t>Slide title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274701"/>
            <a:ext cx="10971372" cy="1143265"/>
          </a:xfrm>
          <a:prstGeom prst="rect">
            <a:avLst/>
          </a:prstGeom>
        </p:spPr>
        <p:txBody>
          <a:bodyPr vert="horz" lIns="108850" tIns="54425" rIns="108850" bIns="54425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1"/>
            <a:ext cx="10971372" cy="4527011"/>
          </a:xfrm>
          <a:prstGeom prst="rect">
            <a:avLst/>
          </a:prstGeom>
        </p:spPr>
        <p:txBody>
          <a:bodyPr vert="horz" lIns="108850" tIns="54425" rIns="108850" bIns="54425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521" y="6357822"/>
            <a:ext cx="2844430" cy="365210"/>
          </a:xfrm>
          <a:prstGeom prst="rect">
            <a:avLst/>
          </a:prstGeom>
        </p:spPr>
        <p:txBody>
          <a:bodyPr vert="horz" lIns="108850" tIns="54425" rIns="108850" bIns="54425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8" y="6357822"/>
            <a:ext cx="3860297" cy="365210"/>
          </a:xfrm>
          <a:prstGeom prst="rect">
            <a:avLst/>
          </a:prstGeom>
        </p:spPr>
        <p:txBody>
          <a:bodyPr vert="horz" lIns="108850" tIns="54425" rIns="108850" bIns="54425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6463" y="6357822"/>
            <a:ext cx="2844430" cy="365210"/>
          </a:xfrm>
          <a:prstGeom prst="rect">
            <a:avLst/>
          </a:prstGeom>
        </p:spPr>
        <p:txBody>
          <a:bodyPr vert="horz" lIns="108850" tIns="54425" rIns="108850" bIns="54425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</p:sldLayoutIdLst>
  <p:hf sldNum="0" hdr="0" ftr="0" dt="0"/>
  <p:txStyles>
    <p:titleStyle>
      <a:lvl1pPr algn="ctr" defTabSz="1088502" rtl="0" eaLnBrk="1" latinLnBrk="0" hangingPunct="1">
        <a:spcBef>
          <a:spcPct val="0"/>
        </a:spcBef>
        <a:buNone/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8188" indent="-408188" algn="l" defTabSz="1088502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84408" indent="-340157" algn="l" defTabSz="1088502" rtl="0" eaLnBrk="1" latinLnBrk="0" hangingPunct="1">
        <a:spcBef>
          <a:spcPct val="20000"/>
        </a:spcBef>
        <a:buFont typeface="Arial" pitchFamily="34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60627" indent="-272125" algn="l" defTabSz="1088502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04878" indent="-272125" algn="l" defTabSz="1088502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49129" indent="-272125" algn="l" defTabSz="1088502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993380" indent="-272125" algn="l" defTabSz="108850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37631" indent="-272125" algn="l" defTabSz="108850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81882" indent="-272125" algn="l" defTabSz="108850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26132" indent="-272125" algn="l" defTabSz="108850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4251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88502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32753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77004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21254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65505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09756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54007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psc.ie/a-z/gastroenteric/" TargetMode="External"/><Relationship Id="rId2" Type="http://schemas.openxmlformats.org/officeDocument/2006/relationships/hyperlink" Target="http://www.hpsc.ie/a-z/outbreaks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emf"/><Relationship Id="rId4" Type="http://schemas.openxmlformats.org/officeDocument/2006/relationships/package" Target="../embeddings/Microsoft_Word_Document1.docx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4.emf"/><Relationship Id="rId4" Type="http://schemas.openxmlformats.org/officeDocument/2006/relationships/package" Target="../embeddings/Microsoft_Word_Document2.docx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304006" y="4572794"/>
            <a:ext cx="11658600" cy="838200"/>
          </a:xfrm>
        </p:spPr>
        <p:txBody>
          <a:bodyPr>
            <a:noAutofit/>
          </a:bodyPr>
          <a:lstStyle/>
          <a:p>
            <a:pPr algn="ctr"/>
            <a:r>
              <a:rPr lang="en-IE" sz="2200" dirty="0"/>
              <a:t>Surveillance of </a:t>
            </a:r>
            <a:r>
              <a:rPr lang="en-IE" sz="2200" dirty="0" smtClean="0"/>
              <a:t>Infectious Intestinal Disease (IID) in </a:t>
            </a:r>
            <a:r>
              <a:rPr lang="en-IE" sz="2200" dirty="0"/>
              <a:t>Ireland: </a:t>
            </a:r>
          </a:p>
          <a:p>
            <a:pPr algn="ctr"/>
            <a:r>
              <a:rPr lang="en-IE" sz="2200" dirty="0" smtClean="0"/>
              <a:t>Q3 </a:t>
            </a:r>
            <a:r>
              <a:rPr lang="en-IE" sz="2200" dirty="0"/>
              <a:t>2019 provisional data</a:t>
            </a:r>
          </a:p>
        </p:txBody>
      </p:sp>
      <p:sp>
        <p:nvSpPr>
          <p:cNvPr id="8" name="Subtitle 6"/>
          <p:cNvSpPr txBox="1">
            <a:spLocks/>
          </p:cNvSpPr>
          <p:nvPr/>
        </p:nvSpPr>
        <p:spPr>
          <a:xfrm>
            <a:off x="331787" y="3810794"/>
            <a:ext cx="11658600" cy="838200"/>
          </a:xfrm>
          <a:prstGeom prst="rect">
            <a:avLst/>
          </a:prstGeom>
        </p:spPr>
        <p:txBody>
          <a:bodyPr vert="horz" lIns="108850" tIns="54425" rIns="108850" bIns="54425" rtlCol="0">
            <a:normAutofit/>
          </a:bodyPr>
          <a:lstStyle>
            <a:lvl1pPr marL="0" indent="0" algn="l" defTabSz="1088502" rtl="0" eaLnBrk="1" latinLnBrk="0" hangingPunct="1">
              <a:spcBef>
                <a:spcPct val="20000"/>
              </a:spcBef>
              <a:buFont typeface="Arial" pitchFamily="34" charset="0"/>
              <a:buNone/>
              <a:defRPr sz="3200" b="1" kern="12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544251" indent="0" algn="ctr" defTabSz="1088502" rtl="0" eaLnBrk="1" latinLnBrk="0" hangingPunct="1">
              <a:spcBef>
                <a:spcPct val="20000"/>
              </a:spcBef>
              <a:buFont typeface="Arial" pitchFamily="34" charset="0"/>
              <a:buNone/>
              <a:defRPr sz="3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88502" indent="0" algn="ctr" defTabSz="1088502" rtl="0" eaLnBrk="1" latinLnBrk="0" hangingPunct="1">
              <a:spcBef>
                <a:spcPct val="20000"/>
              </a:spcBef>
              <a:buFont typeface="Arial" pitchFamily="34" charset="0"/>
              <a:buNone/>
              <a:defRPr sz="2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32753" indent="0" algn="ctr" defTabSz="1088502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177004" indent="0" algn="ctr" defTabSz="1088502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721254" indent="0" algn="ctr" defTabSz="1088502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265505" indent="0" algn="ctr" defTabSz="1088502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809756" indent="0" algn="ctr" defTabSz="1088502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354007" indent="0" algn="ctr" defTabSz="1088502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E" sz="2700" dirty="0" smtClean="0"/>
              <a:t>Health Protection Surveillance Centre</a:t>
            </a:r>
            <a:endParaRPr lang="en-IE" sz="2700" dirty="0"/>
          </a:p>
        </p:txBody>
      </p:sp>
      <p:sp>
        <p:nvSpPr>
          <p:cNvPr id="3" name="Rectangle 2"/>
          <p:cNvSpPr/>
          <p:nvPr/>
        </p:nvSpPr>
        <p:spPr>
          <a:xfrm>
            <a:off x="9905206" y="5639594"/>
            <a:ext cx="2050561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E" sz="17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December, </a:t>
            </a:r>
            <a:r>
              <a:rPr lang="en-IE" sz="17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2019 </a:t>
            </a:r>
            <a:endParaRPr lang="en-US" sz="17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0052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38" y="0"/>
            <a:ext cx="11766550" cy="641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14290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606" y="18515"/>
            <a:ext cx="10710862" cy="6327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750078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287" y="0"/>
            <a:ext cx="13290551" cy="6254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199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606" y="22059"/>
            <a:ext cx="14101763" cy="628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127947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994"/>
            <a:ext cx="12693651" cy="6145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44422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095162" cy="6284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70307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 smtClean="0"/>
              <a:t>Further Information</a:t>
            </a:r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en-IE" dirty="0" smtClean="0"/>
              <a:t>Further information on IID pathogens can </a:t>
            </a:r>
            <a:r>
              <a:rPr lang="en-IE" dirty="0"/>
              <a:t>be found at </a:t>
            </a:r>
          </a:p>
          <a:p>
            <a:pPr>
              <a:buFontTx/>
              <a:buChar char="-"/>
            </a:pPr>
            <a:endParaRPr lang="en-IE" dirty="0" smtClean="0">
              <a:hlinkClick r:id="rId2"/>
            </a:endParaRPr>
          </a:p>
          <a:p>
            <a:pPr>
              <a:buFontTx/>
              <a:buChar char="-"/>
            </a:pPr>
            <a:r>
              <a:rPr lang="en-IE" dirty="0" smtClean="0">
                <a:hlinkClick r:id="rId3"/>
              </a:rPr>
              <a:t>https://</a:t>
            </a:r>
            <a:r>
              <a:rPr lang="en-IE" dirty="0">
                <a:hlinkClick r:id="rId3"/>
              </a:rPr>
              <a:t>www.hpsc.ie/a-z/gastroenteric</a:t>
            </a:r>
            <a:r>
              <a:rPr lang="en-IE" dirty="0" smtClean="0">
                <a:hlinkClick r:id="rId3"/>
              </a:rPr>
              <a:t>/</a:t>
            </a:r>
            <a:endParaRPr lang="en-IE" dirty="0" smtClean="0"/>
          </a:p>
          <a:p>
            <a:pPr>
              <a:buFontTx/>
              <a:buChar char="-"/>
            </a:pPr>
            <a:endParaRPr lang="en-IE" dirty="0"/>
          </a:p>
          <a:p>
            <a:pPr>
              <a:buFontTx/>
              <a:buChar char="-"/>
            </a:pP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428470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8806" y="153194"/>
            <a:ext cx="9448085" cy="564293"/>
          </a:xfrm>
          <a:noFill/>
        </p:spPr>
        <p:txBody>
          <a:bodyPr/>
          <a:lstStyle/>
          <a:p>
            <a:r>
              <a:rPr lang="en-IE" dirty="0"/>
              <a:t>Provisional data, </a:t>
            </a:r>
            <a:r>
              <a:rPr lang="en-IE" dirty="0" smtClean="0"/>
              <a:t>Q3 </a:t>
            </a:r>
            <a:r>
              <a:rPr lang="en-IE" dirty="0"/>
              <a:t>2019 </a:t>
            </a:r>
            <a:endParaRPr lang="en-US" sz="1200" dirty="0">
              <a:solidFill>
                <a:srgbClr val="FF0000"/>
              </a:solidFill>
            </a:endParaRP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72320099"/>
              </p:ext>
            </p:extLst>
          </p:nvPr>
        </p:nvGraphicFramePr>
        <p:xfrm>
          <a:off x="456406" y="915194"/>
          <a:ext cx="9372600" cy="52329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1" name="Document" r:id="rId4" imgW="6872357" imgH="3836656" progId="Word.Document.12">
                  <p:embed/>
                </p:oleObj>
              </mc:Choice>
              <mc:Fallback>
                <p:oleObj name="Document" r:id="rId4" imgW="6872357" imgH="3836656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56406" y="915194"/>
                        <a:ext cx="9372600" cy="523298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52017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2606" y="229394"/>
            <a:ext cx="9448085" cy="564293"/>
          </a:xfrm>
        </p:spPr>
        <p:txBody>
          <a:bodyPr/>
          <a:lstStyle/>
          <a:p>
            <a:r>
              <a:rPr lang="en-IE" dirty="0" smtClean="0"/>
              <a:t>Key Points</a:t>
            </a:r>
            <a:endParaRPr lang="en-US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32651088"/>
              </p:ext>
            </p:extLst>
          </p:nvPr>
        </p:nvGraphicFramePr>
        <p:xfrm>
          <a:off x="681038" y="1371600"/>
          <a:ext cx="8356600" cy="4157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4" name="Document" r:id="rId4" imgW="5956042" imgH="2959912" progId="Word.Document.12">
                  <p:embed/>
                </p:oleObj>
              </mc:Choice>
              <mc:Fallback>
                <p:oleObj name="Document" r:id="rId4" imgW="5956042" imgH="2959912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81038" y="1371600"/>
                        <a:ext cx="8356600" cy="41576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030247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606" y="76994"/>
            <a:ext cx="12296776" cy="6327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34946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0644"/>
            <a:ext cx="12504738" cy="6254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67542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06" y="229394"/>
            <a:ext cx="11857037" cy="6254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26462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605" y="29147"/>
            <a:ext cx="12850813" cy="417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483001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06" y="153194"/>
            <a:ext cx="13101638" cy="6121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64363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0" y="16743"/>
            <a:ext cx="11515725" cy="5962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38162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7954</TotalTime>
  <Words>45</Words>
  <Application>Microsoft Office PowerPoint</Application>
  <PresentationFormat>Custom</PresentationFormat>
  <Paragraphs>11</Paragraphs>
  <Slides>16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8" baseType="lpstr">
      <vt:lpstr>Office Theme</vt:lpstr>
      <vt:lpstr>Document</vt:lpstr>
      <vt:lpstr>PowerPoint Presentation</vt:lpstr>
      <vt:lpstr>Provisional data, Q3 2019 </vt:lpstr>
      <vt:lpstr>Key Points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Further Information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Kirsty Mackenzie</dc:creator>
  <cp:lastModifiedBy>Kirsty Mackenzie</cp:lastModifiedBy>
  <cp:revision>225</cp:revision>
  <cp:lastPrinted>2019-07-12T13:28:58Z</cp:lastPrinted>
  <dcterms:created xsi:type="dcterms:W3CDTF">2006-08-16T00:00:00Z</dcterms:created>
  <dcterms:modified xsi:type="dcterms:W3CDTF">2020-01-13T15:12:35Z</dcterms:modified>
</cp:coreProperties>
</file>