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showSpecialPlsOnTitleSld="0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9" r:id="rId2"/>
    <p:sldId id="279" r:id="rId3"/>
    <p:sldId id="268" r:id="rId4"/>
    <p:sldId id="286" r:id="rId5"/>
    <p:sldId id="287" r:id="rId6"/>
    <p:sldId id="288" r:id="rId7"/>
    <p:sldId id="289" r:id="rId8"/>
    <p:sldId id="290" r:id="rId9"/>
    <p:sldId id="291" r:id="rId10"/>
    <p:sldId id="292" r:id="rId11"/>
    <p:sldId id="293" r:id="rId12"/>
    <p:sldId id="294" r:id="rId13"/>
    <p:sldId id="285" r:id="rId14"/>
    <p:sldId id="284" r:id="rId15"/>
    <p:sldId id="295" r:id="rId16"/>
    <p:sldId id="261" r:id="rId17"/>
  </p:sldIdLst>
  <p:sldSz cx="12190413" cy="6859588"/>
  <p:notesSz cx="7010400" cy="9296400"/>
  <p:defaultTextStyle>
    <a:defPPr>
      <a:defRPr lang="en-US"/>
    </a:defPPr>
    <a:lvl1pPr marL="0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44251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88502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32753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77004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721254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65505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809756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354007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1F46"/>
    <a:srgbClr val="82428D"/>
    <a:srgbClr val="EB89A3"/>
    <a:srgbClr val="B8AB97"/>
    <a:srgbClr val="A98A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 horzBarState="maximized">
    <p:restoredLeft sz="0" autoAdjust="0"/>
    <p:restoredTop sz="0" autoAdjust="0"/>
  </p:normalViewPr>
  <p:slideViewPr>
    <p:cSldViewPr>
      <p:cViewPr>
        <p:scale>
          <a:sx n="77" d="100"/>
          <a:sy n="77" d="100"/>
        </p:scale>
        <p:origin x="-1626" y="-420"/>
      </p:cViewPr>
      <p:guideLst>
        <p:guide orient="horz" pos="2161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815B011-3C41-4D09-82E6-74AB713397C4}" type="datetimeFigureOut">
              <a:rPr lang="en-US" smtClean="0"/>
              <a:t>11/4/2019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DBCD8EF-C009-49A9-A0DB-1BB8A5139B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729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331454B-2B34-4B6B-9F21-83B79D6C5504}" type="datetimeFigureOut">
              <a:rPr lang="en-IE" smtClean="0"/>
              <a:t>04/11/2019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6913"/>
            <a:ext cx="6194425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802C663-E0EB-4714-8209-31587A85A50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78110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02C663-E0EB-4714-8209-31587A85A502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63063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3734594"/>
            <a:ext cx="12190413" cy="2650476"/>
          </a:xfrm>
          <a:prstGeom prst="rect">
            <a:avLst/>
          </a:prstGeom>
          <a:solidFill>
            <a:srgbClr val="B8AB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I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006" y="4572794"/>
            <a:ext cx="7772400" cy="838200"/>
          </a:xfrm>
        </p:spPr>
        <p:txBody>
          <a:bodyPr>
            <a:normAutofit/>
          </a:bodyPr>
          <a:lstStyle>
            <a:lvl1pPr marL="0" indent="0" algn="l">
              <a:buNone/>
              <a:defRPr sz="32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544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2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5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9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4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Presentation Title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858347" y="6477794"/>
            <a:ext cx="2844430" cy="36521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06" y="305594"/>
            <a:ext cx="1143000" cy="12382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0562" y="402558"/>
            <a:ext cx="1478452" cy="122400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6477794"/>
            <a:ext cx="12190413" cy="381794"/>
          </a:xfrm>
          <a:prstGeom prst="rect">
            <a:avLst/>
          </a:prstGeom>
          <a:solidFill>
            <a:srgbClr val="BA1F46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srgbClr val="BA1F46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007" y="3734593"/>
            <a:ext cx="6172200" cy="685801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 smtClean="0"/>
              <a:t>Health Protection Surveillance Centre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21" y="274701"/>
            <a:ext cx="9448085" cy="564293"/>
          </a:xfrm>
        </p:spPr>
        <p:txBody>
          <a:bodyPr>
            <a:normAutofit/>
          </a:bodyPr>
          <a:lstStyle>
            <a:lvl1pPr algn="l">
              <a:defRPr sz="28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21" y="1067595"/>
            <a:ext cx="10971372" cy="5059988"/>
          </a:xfrm>
        </p:spPr>
        <p:txBody>
          <a:bodyPr/>
          <a:lstStyle>
            <a:lvl1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14606" y="6477794"/>
            <a:ext cx="2844430" cy="36521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477794"/>
            <a:ext cx="12190413" cy="381794"/>
          </a:xfrm>
          <a:prstGeom prst="rect">
            <a:avLst/>
          </a:prstGeom>
          <a:solidFill>
            <a:srgbClr val="BA1F46"/>
          </a:solidFill>
          <a:ln>
            <a:solidFill>
              <a:srgbClr val="BA1F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srgbClr val="BA1F46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806" y="76994"/>
            <a:ext cx="1027176" cy="85039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521" y="1067594"/>
            <a:ext cx="5384099" cy="5059989"/>
          </a:xfrm>
        </p:spPr>
        <p:txBody>
          <a:bodyPr>
            <a:normAutofit/>
          </a:bodyPr>
          <a:lstStyle>
            <a:lvl1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6793" y="1067594"/>
            <a:ext cx="5384099" cy="5059989"/>
          </a:xfrm>
        </p:spPr>
        <p:txBody>
          <a:bodyPr>
            <a:normAutofit/>
          </a:bodyPr>
          <a:lstStyle>
            <a:lvl1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6477794"/>
            <a:ext cx="12190413" cy="381794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806" y="76994"/>
            <a:ext cx="1027176" cy="850392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09521" y="274701"/>
            <a:ext cx="9448085" cy="564293"/>
          </a:xfrm>
        </p:spPr>
        <p:txBody>
          <a:bodyPr>
            <a:normAutofit/>
          </a:bodyPr>
          <a:lstStyle>
            <a:lvl1pPr algn="l">
              <a:defRPr sz="28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10971372" cy="1143265"/>
          </a:xfrm>
          <a:prstGeom prst="rect">
            <a:avLst/>
          </a:prstGeom>
        </p:spPr>
        <p:txBody>
          <a:bodyPr vert="horz" lIns="108850" tIns="54425" rIns="108850" bIns="54425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1"/>
            <a:ext cx="10971372" cy="4527011"/>
          </a:xfrm>
          <a:prstGeom prst="rect">
            <a:avLst/>
          </a:prstGeom>
        </p:spPr>
        <p:txBody>
          <a:bodyPr vert="horz" lIns="108850" tIns="54425" rIns="108850" bIns="54425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521" y="6357822"/>
            <a:ext cx="2844430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8" y="6357822"/>
            <a:ext cx="3860297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6463" y="6357822"/>
            <a:ext cx="2844430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</p:sldLayoutIdLst>
  <p:hf sldNum="0" hdr="0" ftr="0" dt="0"/>
  <p:txStyles>
    <p:titleStyle>
      <a:lvl1pPr algn="ctr" defTabSz="1088502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8188" indent="-408188" algn="l" defTabSz="1088502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408" indent="-340157" algn="l" defTabSz="1088502" rtl="0" eaLnBrk="1" latinLnBrk="0" hangingPunct="1">
        <a:spcBef>
          <a:spcPct val="20000"/>
        </a:spcBef>
        <a:buFont typeface="Arial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627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4878" indent="-272125" algn="l" defTabSz="1088502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129" indent="-272125" algn="l" defTabSz="1088502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3380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7631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1882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6132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251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502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753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00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25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5505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756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4007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psc.ie/a-z/gastroenteric/" TargetMode="External"/><Relationship Id="rId2" Type="http://schemas.openxmlformats.org/officeDocument/2006/relationships/hyperlink" Target="http://www.hpsc.ie/a-z/outbreaks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2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304006" y="4572794"/>
            <a:ext cx="11658600" cy="838200"/>
          </a:xfrm>
        </p:spPr>
        <p:txBody>
          <a:bodyPr>
            <a:noAutofit/>
          </a:bodyPr>
          <a:lstStyle/>
          <a:p>
            <a:pPr algn="ctr"/>
            <a:r>
              <a:rPr lang="en-IE" sz="2200" dirty="0"/>
              <a:t>Surveillance of </a:t>
            </a:r>
            <a:r>
              <a:rPr lang="en-IE" sz="2200" dirty="0" smtClean="0"/>
              <a:t>Infectious Intestinal Disease (IID) in </a:t>
            </a:r>
            <a:r>
              <a:rPr lang="en-IE" sz="2200" dirty="0"/>
              <a:t>Ireland: </a:t>
            </a:r>
          </a:p>
          <a:p>
            <a:pPr algn="ctr"/>
            <a:r>
              <a:rPr lang="en-IE" sz="2200" dirty="0" smtClean="0"/>
              <a:t>Q2 </a:t>
            </a:r>
            <a:r>
              <a:rPr lang="en-IE" sz="2200" dirty="0"/>
              <a:t>2019 provisional data</a:t>
            </a:r>
          </a:p>
        </p:txBody>
      </p:sp>
      <p:sp>
        <p:nvSpPr>
          <p:cNvPr id="8" name="Subtitle 6"/>
          <p:cNvSpPr txBox="1">
            <a:spLocks/>
          </p:cNvSpPr>
          <p:nvPr/>
        </p:nvSpPr>
        <p:spPr>
          <a:xfrm>
            <a:off x="331787" y="3810794"/>
            <a:ext cx="11658600" cy="838200"/>
          </a:xfrm>
          <a:prstGeom prst="rect">
            <a:avLst/>
          </a:prstGeom>
        </p:spPr>
        <p:txBody>
          <a:bodyPr vert="horz" lIns="108850" tIns="54425" rIns="108850" bIns="54425" rtlCol="0">
            <a:normAutofit/>
          </a:bodyPr>
          <a:lstStyle>
            <a:lvl1pPr marL="0" indent="0" algn="l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3200" b="1" kern="1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544251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3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88502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32753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177004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721254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265505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809756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354007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E" sz="2700" dirty="0" smtClean="0"/>
              <a:t>Health Protection Surveillance Centre</a:t>
            </a:r>
            <a:endParaRPr lang="en-IE" sz="2700" dirty="0"/>
          </a:p>
        </p:txBody>
      </p:sp>
      <p:sp>
        <p:nvSpPr>
          <p:cNvPr id="3" name="Rectangle 2"/>
          <p:cNvSpPr/>
          <p:nvPr/>
        </p:nvSpPr>
        <p:spPr>
          <a:xfrm>
            <a:off x="9905206" y="5639594"/>
            <a:ext cx="1811714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E" sz="17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October, </a:t>
            </a:r>
            <a:r>
              <a:rPr lang="en-IE" sz="17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2019 </a:t>
            </a:r>
            <a:endParaRPr lang="en-US" sz="17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052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06" y="76994"/>
            <a:ext cx="11352213" cy="625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14290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4" y="76994"/>
            <a:ext cx="11571287" cy="6211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50078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2094" y="153194"/>
            <a:ext cx="13271500" cy="587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199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88" y="229394"/>
            <a:ext cx="11736387" cy="610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27947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5732" y="76994"/>
            <a:ext cx="14003338" cy="6145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44422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870" y="113507"/>
            <a:ext cx="14265276" cy="6059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70307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Further Information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en-IE" dirty="0" smtClean="0"/>
              <a:t>Further information on IID pathogens can </a:t>
            </a:r>
            <a:r>
              <a:rPr lang="en-IE" dirty="0"/>
              <a:t>be found at </a:t>
            </a:r>
          </a:p>
          <a:p>
            <a:pPr>
              <a:buFontTx/>
              <a:buChar char="-"/>
            </a:pPr>
            <a:endParaRPr lang="en-IE" dirty="0" smtClean="0">
              <a:hlinkClick r:id="rId2"/>
            </a:endParaRPr>
          </a:p>
          <a:p>
            <a:pPr>
              <a:buFontTx/>
              <a:buChar char="-"/>
            </a:pPr>
            <a:r>
              <a:rPr lang="en-IE" dirty="0" smtClean="0">
                <a:hlinkClick r:id="rId3"/>
              </a:rPr>
              <a:t>https://</a:t>
            </a:r>
            <a:r>
              <a:rPr lang="en-IE" dirty="0">
                <a:hlinkClick r:id="rId3"/>
              </a:rPr>
              <a:t>www.hpsc.ie/a-z/gastroenteric</a:t>
            </a:r>
            <a:r>
              <a:rPr lang="en-IE" dirty="0" smtClean="0">
                <a:hlinkClick r:id="rId3"/>
              </a:rPr>
              <a:t>/</a:t>
            </a:r>
            <a:endParaRPr lang="en-IE" dirty="0" smtClean="0"/>
          </a:p>
          <a:p>
            <a:pPr>
              <a:buFontTx/>
              <a:buChar char="-"/>
            </a:pPr>
            <a:endParaRPr lang="en-IE" dirty="0"/>
          </a:p>
          <a:p>
            <a:pPr>
              <a:buFontTx/>
              <a:buChar char="-"/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428470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8806" y="153194"/>
            <a:ext cx="9448085" cy="564293"/>
          </a:xfrm>
          <a:noFill/>
        </p:spPr>
        <p:txBody>
          <a:bodyPr/>
          <a:lstStyle/>
          <a:p>
            <a:r>
              <a:rPr lang="en-IE" dirty="0"/>
              <a:t>Provisional data, </a:t>
            </a:r>
            <a:r>
              <a:rPr lang="en-IE" dirty="0" smtClean="0"/>
              <a:t>Q2 </a:t>
            </a:r>
            <a:r>
              <a:rPr lang="en-IE" dirty="0"/>
              <a:t>2019 </a:t>
            </a:r>
            <a:endParaRPr lang="en-US" sz="1200" dirty="0">
              <a:solidFill>
                <a:srgbClr val="FF0000"/>
              </a:solidFill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1427797"/>
              </p:ext>
            </p:extLst>
          </p:nvPr>
        </p:nvGraphicFramePr>
        <p:xfrm>
          <a:off x="456406" y="915194"/>
          <a:ext cx="9372600" cy="52329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8" name="Document" r:id="rId3" imgW="6872357" imgH="3836656" progId="Word.Document.12">
                  <p:embed/>
                </p:oleObj>
              </mc:Choice>
              <mc:Fallback>
                <p:oleObj name="Document" r:id="rId3" imgW="6872357" imgH="383665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6406" y="915194"/>
                        <a:ext cx="9372600" cy="52329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52017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Key Points</a:t>
            </a:r>
            <a:endParaRPr lang="en-US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9151954"/>
              </p:ext>
            </p:extLst>
          </p:nvPr>
        </p:nvGraphicFramePr>
        <p:xfrm>
          <a:off x="304006" y="1372394"/>
          <a:ext cx="11488313" cy="335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7" name="Document" r:id="rId3" imgW="5956042" imgH="1738012" progId="Word.Document.12">
                  <p:embed/>
                </p:oleObj>
              </mc:Choice>
              <mc:Fallback>
                <p:oleObj name="Document" r:id="rId3" imgW="5956042" imgH="1738012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4006" y="1372394"/>
                        <a:ext cx="11488313" cy="3352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03024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06" y="-36276"/>
            <a:ext cx="12619038" cy="6364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34946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082" y="237331"/>
            <a:ext cx="12790488" cy="601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6754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5" y="153194"/>
            <a:ext cx="12253913" cy="604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2646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994" y="229394"/>
            <a:ext cx="15138400" cy="431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8300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407" y="76994"/>
            <a:ext cx="13333413" cy="628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64363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06" y="153194"/>
            <a:ext cx="9755187" cy="551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38162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7713</TotalTime>
  <Words>45</Words>
  <Application>Microsoft Office PowerPoint</Application>
  <PresentationFormat>Custom</PresentationFormat>
  <Paragraphs>11</Paragraphs>
  <Slides>16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Office Theme</vt:lpstr>
      <vt:lpstr>Document</vt:lpstr>
      <vt:lpstr>PowerPoint Presentation</vt:lpstr>
      <vt:lpstr>Provisional data, Q2 2019 </vt:lpstr>
      <vt:lpstr>Key Points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Further Information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Kirsty Mackenzie</dc:creator>
  <cp:lastModifiedBy>Fiona Cloak</cp:lastModifiedBy>
  <cp:revision>176</cp:revision>
  <cp:lastPrinted>2019-07-12T13:28:58Z</cp:lastPrinted>
  <dcterms:created xsi:type="dcterms:W3CDTF">2006-08-16T00:00:00Z</dcterms:created>
  <dcterms:modified xsi:type="dcterms:W3CDTF">2019-11-04T14:33:43Z</dcterms:modified>
</cp:coreProperties>
</file>