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56" r:id="rId2"/>
    <p:sldId id="258" r:id="rId3"/>
    <p:sldId id="276" r:id="rId4"/>
    <p:sldId id="288" r:id="rId5"/>
    <p:sldId id="300" r:id="rId6"/>
    <p:sldId id="301" r:id="rId7"/>
    <p:sldId id="308" r:id="rId8"/>
    <p:sldId id="310" r:id="rId9"/>
    <p:sldId id="28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CF2A03-325B-1C81-A9EF-366A2C65F659}" name="Martha Neary" initials="MN" userId="S::martha.neary@hpsc.ie::f357789d-cba1-458e-897f-4499c08635a6" providerId="AD"/>
  <p188:author id="{040889AB-B14F-E6F6-82DB-75F0EF2EE9C0}" name="Patricia Garvey" initials="PG" userId="S::patriciagarvey@hpsc.ie::dd1e096c-b616-429f-89a8-b2d90caa27c1" providerId="AD"/>
  <p188:author id="{22D751D2-A9D8-D213-C822-65545751DDFE}" name="Mairead Madigan" initials="MM" userId="S::Mairead.Madigan@hpsc.ie::7149b4a2-0321-4cb0-81c5-636ea6f9981f" providerId="AD"/>
  <p188:author id="{05091EEA-9EAB-25B6-A4E6-915BC04965EE}" name="Angeline McIntyre" initials="AM" userId="S::angeline.mcintyre@hpsc.ie::63736377-e74e-469c-b9b5-70419aae413b" providerId="AD"/>
  <p188:author id="{2CEF50F1-A17F-A28C-7584-392EFE906833}" name="Christina Dillon" initials="CD" userId="S::Christina.Dillon@hpsc.ie::7d8b07b9-782e-4942-be21-cb22745a1b5b" providerId="AD"/>
  <p188:author id="{D34EE3F9-BB56-F6B4-CFDE-5C9630ED7D7A}" name="Caitriona Kelly" initials="CK" userId="S::caitriona.kelly@hpsc.ie::a64f7830-1f8e-46ff-bc25-c9d4b5d9e3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5548"/>
    <a:srgbClr val="4C9086"/>
    <a:srgbClr val="075D4F"/>
    <a:srgbClr val="0860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27" autoAdjust="0"/>
    <p:restoredTop sz="94078" autoAdjust="0"/>
  </p:normalViewPr>
  <p:slideViewPr>
    <p:cSldViewPr snapToGrid="0">
      <p:cViewPr varScale="1">
        <p:scale>
          <a:sx n="95" d="100"/>
          <a:sy n="95" d="100"/>
        </p:scale>
        <p:origin x="418" y="67"/>
      </p:cViewPr>
      <p:guideLst/>
    </p:cSldViewPr>
  </p:slideViewPr>
  <p:notesTextViewPr>
    <p:cViewPr>
      <p:scale>
        <a:sx n="1" d="1"/>
        <a:sy n="1" d="1"/>
      </p:scale>
      <p:origin x="0" y="0"/>
    </p:cViewPr>
  </p:notesTextViewPr>
  <p:sorterViewPr>
    <p:cViewPr>
      <p:scale>
        <a:sx n="100" d="100"/>
        <a:sy n="100" d="100"/>
      </p:scale>
      <p:origin x="0" y="-12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63240D-FEAC-419A-9E0E-A6394256CC48}" type="datetimeFigureOut">
              <a:rPr lang="en-IE" smtClean="0"/>
              <a:t>23/10/2026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51B844-F586-4FA2-90F1-3E67507DC408}" type="slidenum">
              <a:rPr lang="en-IE" smtClean="0"/>
              <a:t>‹#›</a:t>
            </a:fld>
            <a:endParaRPr lang="en-IE"/>
          </a:p>
        </p:txBody>
      </p:sp>
    </p:spTree>
    <p:extLst>
      <p:ext uri="{BB962C8B-B14F-4D97-AF65-F5344CB8AC3E}">
        <p14:creationId xmlns:p14="http://schemas.microsoft.com/office/powerpoint/2010/main" val="2207191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E51B844-F586-4FA2-90F1-3E67507DC408}" type="slidenum">
              <a:rPr lang="en-IE" smtClean="0"/>
              <a:t>1</a:t>
            </a:fld>
            <a:endParaRPr lang="en-IE"/>
          </a:p>
        </p:txBody>
      </p:sp>
    </p:spTree>
    <p:extLst>
      <p:ext uri="{BB962C8B-B14F-4D97-AF65-F5344CB8AC3E}">
        <p14:creationId xmlns:p14="http://schemas.microsoft.com/office/powerpoint/2010/main" val="3826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E51B844-F586-4FA2-90F1-3E67507DC408}" type="slidenum">
              <a:rPr lang="en-IE" smtClean="0"/>
              <a:t>2</a:t>
            </a:fld>
            <a:endParaRPr lang="en-IE"/>
          </a:p>
        </p:txBody>
      </p:sp>
    </p:spTree>
    <p:extLst>
      <p:ext uri="{BB962C8B-B14F-4D97-AF65-F5344CB8AC3E}">
        <p14:creationId xmlns:p14="http://schemas.microsoft.com/office/powerpoint/2010/main" val="2750511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E51B844-F586-4FA2-90F1-3E67507DC408}" type="slidenum">
              <a:rPr lang="en-IE" smtClean="0"/>
              <a:t>5</a:t>
            </a:fld>
            <a:endParaRPr lang="en-IE"/>
          </a:p>
        </p:txBody>
      </p:sp>
    </p:spTree>
    <p:extLst>
      <p:ext uri="{BB962C8B-B14F-4D97-AF65-F5344CB8AC3E}">
        <p14:creationId xmlns:p14="http://schemas.microsoft.com/office/powerpoint/2010/main" val="839800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E51B844-F586-4FA2-90F1-3E67507DC408}" type="slidenum">
              <a:rPr lang="en-IE" smtClean="0"/>
              <a:t>6</a:t>
            </a:fld>
            <a:endParaRPr lang="en-IE"/>
          </a:p>
        </p:txBody>
      </p:sp>
    </p:spTree>
    <p:extLst>
      <p:ext uri="{BB962C8B-B14F-4D97-AF65-F5344CB8AC3E}">
        <p14:creationId xmlns:p14="http://schemas.microsoft.com/office/powerpoint/2010/main" val="1582018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BE32873-B815-1A83-704B-D7DAA66880C5}"/>
              </a:ext>
            </a:extLst>
          </p:cNvPr>
          <p:cNvSpPr/>
          <p:nvPr userDrawn="1"/>
        </p:nvSpPr>
        <p:spPr>
          <a:xfrm>
            <a:off x="0" y="0"/>
            <a:ext cx="12192000" cy="4928260"/>
          </a:xfrm>
          <a:prstGeom prst="rect">
            <a:avLst/>
          </a:prstGeom>
          <a:solidFill>
            <a:srgbClr val="0860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Slide Number Placeholder 1">
            <a:extLst>
              <a:ext uri="{FF2B5EF4-FFF2-40B4-BE49-F238E27FC236}">
                <a16:creationId xmlns:a16="http://schemas.microsoft.com/office/drawing/2014/main" id="{369A3A02-77E7-4FDA-9ACD-3AA51B1AF0F5}"/>
              </a:ext>
            </a:extLst>
          </p:cNvPr>
          <p:cNvSpPr>
            <a:spLocks noGrp="1"/>
          </p:cNvSpPr>
          <p:nvPr>
            <p:ph type="sldNum" sz="quarter" idx="12"/>
          </p:nvPr>
        </p:nvSpPr>
        <p:spPr>
          <a:xfrm>
            <a:off x="10411095" y="6438285"/>
            <a:ext cx="942703" cy="365125"/>
          </a:xfrm>
        </p:spPr>
        <p:txBody>
          <a:bodyPr/>
          <a:lstStyle/>
          <a:p>
            <a:fld id="{28897989-0C15-4E9D-A9BD-777718A2D92E}" type="slidenum">
              <a:rPr lang="en-IE" smtClean="0"/>
              <a:t>‹#›</a:t>
            </a:fld>
            <a:endParaRPr lang="en-IE"/>
          </a:p>
        </p:txBody>
      </p:sp>
      <p:sp>
        <p:nvSpPr>
          <p:cNvPr id="2" name="Title 1">
            <a:extLst>
              <a:ext uri="{FF2B5EF4-FFF2-40B4-BE49-F238E27FC236}">
                <a16:creationId xmlns:a16="http://schemas.microsoft.com/office/drawing/2014/main" id="{B39BD6BD-86A1-47B4-BB0A-92ECC417D6F9}"/>
              </a:ext>
            </a:extLst>
          </p:cNvPr>
          <p:cNvSpPr>
            <a:spLocks noGrp="1"/>
          </p:cNvSpPr>
          <p:nvPr>
            <p:ph type="ctrTitle"/>
          </p:nvPr>
        </p:nvSpPr>
        <p:spPr>
          <a:xfrm>
            <a:off x="338368" y="2331025"/>
            <a:ext cx="9978134" cy="2672216"/>
          </a:xfrm>
        </p:spPr>
        <p:txBody>
          <a:bodyPr vert="horz" lIns="91440" tIns="45720" rIns="91440" bIns="45720" rtlCol="0" anchor="ctr">
            <a:normAutofit/>
          </a:bodyPr>
          <a:lstStyle>
            <a:lvl1pPr>
              <a:defRPr lang="en-IE" sz="5400" dirty="0">
                <a:solidFill>
                  <a:schemeClr val="bg2"/>
                </a:solidFill>
              </a:defRPr>
            </a:lvl1pPr>
          </a:lstStyle>
          <a:p>
            <a:pPr marL="0" lvl="0"/>
            <a:r>
              <a:rPr lang="en-US" dirty="0"/>
              <a:t>Click to edit Master title style</a:t>
            </a:r>
            <a:endParaRPr lang="en-IE" dirty="0"/>
          </a:p>
        </p:txBody>
      </p:sp>
      <p:sp>
        <p:nvSpPr>
          <p:cNvPr id="4" name="Rectangle 3">
            <a:extLst>
              <a:ext uri="{FF2B5EF4-FFF2-40B4-BE49-F238E27FC236}">
                <a16:creationId xmlns:a16="http://schemas.microsoft.com/office/drawing/2014/main" id="{6A278111-2DD3-4D6C-A99B-EF1AA17B911E}"/>
              </a:ext>
            </a:extLst>
          </p:cNvPr>
          <p:cNvSpPr/>
          <p:nvPr userDrawn="1"/>
        </p:nvSpPr>
        <p:spPr>
          <a:xfrm>
            <a:off x="0" y="6363650"/>
            <a:ext cx="12192000" cy="539478"/>
          </a:xfrm>
          <a:prstGeom prst="rect">
            <a:avLst/>
          </a:prstGeom>
          <a:solidFill>
            <a:srgbClr val="086052"/>
          </a:solidFill>
          <a:ln>
            <a:solidFill>
              <a:srgbClr val="0655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ubtitle 1">
            <a:extLst>
              <a:ext uri="{FF2B5EF4-FFF2-40B4-BE49-F238E27FC236}">
                <a16:creationId xmlns:a16="http://schemas.microsoft.com/office/drawing/2014/main" id="{90703718-F78C-4AF4-B34C-0A82EDE63B21}"/>
              </a:ext>
            </a:extLst>
          </p:cNvPr>
          <p:cNvSpPr>
            <a:spLocks noGrp="1"/>
          </p:cNvSpPr>
          <p:nvPr>
            <p:ph type="subTitle" idx="1"/>
          </p:nvPr>
        </p:nvSpPr>
        <p:spPr>
          <a:xfrm>
            <a:off x="1655002" y="5456503"/>
            <a:ext cx="10180923" cy="36512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E" dirty="0"/>
          </a:p>
        </p:txBody>
      </p:sp>
      <p:sp>
        <p:nvSpPr>
          <p:cNvPr id="5" name="Footer Placeholder 1">
            <a:extLst>
              <a:ext uri="{FF2B5EF4-FFF2-40B4-BE49-F238E27FC236}">
                <a16:creationId xmlns:a16="http://schemas.microsoft.com/office/drawing/2014/main" id="{BE146343-C822-4DD4-A757-CE4D0E23ED5A}"/>
              </a:ext>
            </a:extLst>
          </p:cNvPr>
          <p:cNvSpPr>
            <a:spLocks noGrp="1"/>
          </p:cNvSpPr>
          <p:nvPr>
            <p:ph type="ftr" sz="quarter" idx="11"/>
          </p:nvPr>
        </p:nvSpPr>
        <p:spPr>
          <a:xfrm>
            <a:off x="1045028" y="6460853"/>
            <a:ext cx="9144000" cy="365125"/>
          </a:xfrm>
        </p:spPr>
        <p:txBody>
          <a:bodyPr/>
          <a:lstStyle>
            <a:lvl1pPr>
              <a:defRPr>
                <a:solidFill>
                  <a:schemeClr val="bg1">
                    <a:lumMod val="65000"/>
                  </a:schemeClr>
                </a:solidFill>
              </a:defRPr>
            </a:lvl1pPr>
          </a:lstStyle>
          <a:p>
            <a:endParaRPr lang="en-IE" dirty="0"/>
          </a:p>
        </p:txBody>
      </p:sp>
      <p:pic>
        <p:nvPicPr>
          <p:cNvPr id="14" name="Picture 1">
            <a:extLst>
              <a:ext uri="{FF2B5EF4-FFF2-40B4-BE49-F238E27FC236}">
                <a16:creationId xmlns:a16="http://schemas.microsoft.com/office/drawing/2014/main" id="{8CD26FF4-B5A3-4800-B794-8FEC1BA1D6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99" y="4963085"/>
            <a:ext cx="1633603" cy="1351963"/>
          </a:xfrm>
          <a:prstGeom prst="rect">
            <a:avLst/>
          </a:prstGeom>
        </p:spPr>
      </p:pic>
      <p:pic>
        <p:nvPicPr>
          <p:cNvPr id="12" name="Picture 11" descr="A white letter with flames on a black background&#10;&#10;Description automatically generated">
            <a:extLst>
              <a:ext uri="{FF2B5EF4-FFF2-40B4-BE49-F238E27FC236}">
                <a16:creationId xmlns:a16="http://schemas.microsoft.com/office/drawing/2014/main" id="{F5C9E630-8EEA-94F6-F345-C878B37DE9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0564" y="32023"/>
            <a:ext cx="1388692" cy="1225538"/>
          </a:xfrm>
          <a:prstGeom prst="rect">
            <a:avLst/>
          </a:prstGeom>
        </p:spPr>
      </p:pic>
    </p:spTree>
    <p:extLst>
      <p:ext uri="{BB962C8B-B14F-4D97-AF65-F5344CB8AC3E}">
        <p14:creationId xmlns:p14="http://schemas.microsoft.com/office/powerpoint/2010/main" val="265036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1BA8-79A6-4B68-B770-D2B36F0D0B5C}"/>
              </a:ext>
            </a:extLst>
          </p:cNvPr>
          <p:cNvSpPr>
            <a:spLocks noGrp="1"/>
          </p:cNvSpPr>
          <p:nvPr>
            <p:ph type="title"/>
          </p:nvPr>
        </p:nvSpPr>
        <p:spPr>
          <a:xfrm>
            <a:off x="745672" y="175723"/>
            <a:ext cx="11228238" cy="807985"/>
          </a:xfrm>
        </p:spPr>
        <p:txBody>
          <a:bodyPr/>
          <a:lstStyle/>
          <a:p>
            <a:r>
              <a:rPr lang="en-US"/>
              <a:t>Click to edit Master title style</a:t>
            </a:r>
            <a:endParaRPr lang="en-IE" dirty="0"/>
          </a:p>
        </p:txBody>
      </p:sp>
      <p:sp>
        <p:nvSpPr>
          <p:cNvPr id="3" name="Content Placeholder 1">
            <a:extLst>
              <a:ext uri="{FF2B5EF4-FFF2-40B4-BE49-F238E27FC236}">
                <a16:creationId xmlns:a16="http://schemas.microsoft.com/office/drawing/2014/main" id="{0117CEF0-1788-4D57-899F-137AA3BF53A7}"/>
              </a:ext>
            </a:extLst>
          </p:cNvPr>
          <p:cNvSpPr>
            <a:spLocks noGrp="1"/>
          </p:cNvSpPr>
          <p:nvPr>
            <p:ph idx="1"/>
          </p:nvPr>
        </p:nvSpPr>
        <p:spPr>
          <a:xfrm>
            <a:off x="745672" y="1081043"/>
            <a:ext cx="10700657" cy="520283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5" name="Footer Placeholder 1">
            <a:extLst>
              <a:ext uri="{FF2B5EF4-FFF2-40B4-BE49-F238E27FC236}">
                <a16:creationId xmlns:a16="http://schemas.microsoft.com/office/drawing/2014/main" id="{09F37B25-2A5A-4D0B-A291-3797AD0689FB}"/>
              </a:ext>
            </a:extLst>
          </p:cNvPr>
          <p:cNvSpPr>
            <a:spLocks noGrp="1"/>
          </p:cNvSpPr>
          <p:nvPr>
            <p:ph type="ftr" sz="quarter" idx="11"/>
          </p:nvPr>
        </p:nvSpPr>
        <p:spPr/>
        <p:txBody>
          <a:bodyPr/>
          <a:lstStyle/>
          <a:p>
            <a:endParaRPr lang="en-IE" dirty="0"/>
          </a:p>
        </p:txBody>
      </p:sp>
      <p:sp>
        <p:nvSpPr>
          <p:cNvPr id="6" name="Slide Number Placeholder 1">
            <a:extLst>
              <a:ext uri="{FF2B5EF4-FFF2-40B4-BE49-F238E27FC236}">
                <a16:creationId xmlns:a16="http://schemas.microsoft.com/office/drawing/2014/main" id="{6C8DB469-AC07-4FBD-8A3A-B7987E937F7D}"/>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1486876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1BA8-79A6-4B68-B770-D2B36F0D0B5C}"/>
              </a:ext>
            </a:extLst>
          </p:cNvPr>
          <p:cNvSpPr>
            <a:spLocks noGrp="1"/>
          </p:cNvSpPr>
          <p:nvPr>
            <p:ph type="title"/>
          </p:nvPr>
        </p:nvSpPr>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0117CEF0-1788-4D57-899F-137AA3BF53A7}"/>
              </a:ext>
            </a:extLst>
          </p:cNvPr>
          <p:cNvSpPr>
            <a:spLocks noGrp="1"/>
          </p:cNvSpPr>
          <p:nvPr>
            <p:ph idx="1"/>
          </p:nvPr>
        </p:nvSpPr>
        <p:spPr/>
        <p:txBody>
          <a:bodyPr/>
          <a:lstStyle>
            <a:lvl1pPr marL="0" indent="0" algn="ctr">
              <a:buNone/>
              <a:defRPr/>
            </a:lvl1pPr>
            <a:lvl2pPr algn="ctr">
              <a:defRPr/>
            </a:lvl2pPr>
            <a:lvl3pPr algn="ctr">
              <a:defRPr/>
            </a:lvl3pPr>
            <a:lvl4pPr algn="ctr">
              <a:defRPr/>
            </a:lvl4pPr>
            <a:lvl5pPr algn="ctr">
              <a:defRPr/>
            </a:lvl5pPr>
          </a:lstStyle>
          <a:p>
            <a:pPr lvl="0"/>
            <a:endParaRPr lang="en-IE" dirty="0"/>
          </a:p>
        </p:txBody>
      </p:sp>
      <p:sp>
        <p:nvSpPr>
          <p:cNvPr id="5" name="Footer Placeholder 1">
            <a:extLst>
              <a:ext uri="{FF2B5EF4-FFF2-40B4-BE49-F238E27FC236}">
                <a16:creationId xmlns:a16="http://schemas.microsoft.com/office/drawing/2014/main" id="{09F37B25-2A5A-4D0B-A291-3797AD0689FB}"/>
              </a:ext>
            </a:extLst>
          </p:cNvPr>
          <p:cNvSpPr>
            <a:spLocks noGrp="1"/>
          </p:cNvSpPr>
          <p:nvPr>
            <p:ph type="ftr" sz="quarter" idx="11"/>
          </p:nvPr>
        </p:nvSpPr>
        <p:spPr/>
        <p:txBody>
          <a:bodyPr/>
          <a:lstStyle/>
          <a:p>
            <a:endParaRPr lang="en-IE" dirty="0"/>
          </a:p>
        </p:txBody>
      </p:sp>
      <p:sp>
        <p:nvSpPr>
          <p:cNvPr id="6" name="Slide Number Placeholder 1">
            <a:extLst>
              <a:ext uri="{FF2B5EF4-FFF2-40B4-BE49-F238E27FC236}">
                <a16:creationId xmlns:a16="http://schemas.microsoft.com/office/drawing/2014/main" id="{6C8DB469-AC07-4FBD-8A3A-B7987E937F7D}"/>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1244513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pli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1BA8-79A6-4B68-B770-D2B36F0D0B5C}"/>
              </a:ext>
            </a:extLst>
          </p:cNvPr>
          <p:cNvSpPr>
            <a:spLocks noGrp="1"/>
          </p:cNvSpPr>
          <p:nvPr>
            <p:ph type="title"/>
          </p:nvPr>
        </p:nvSpPr>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0117CEF0-1788-4D57-899F-137AA3BF53A7}"/>
              </a:ext>
            </a:extLst>
          </p:cNvPr>
          <p:cNvSpPr>
            <a:spLocks noGrp="1"/>
          </p:cNvSpPr>
          <p:nvPr>
            <p:ph idx="1"/>
          </p:nvPr>
        </p:nvSpPr>
        <p:spPr>
          <a:xfrm>
            <a:off x="838200" y="1081043"/>
            <a:ext cx="10515600" cy="2260673"/>
          </a:xfrm>
        </p:spPr>
        <p:txBody>
          <a:bodyPr/>
          <a:lstStyle>
            <a:lvl1pPr marL="0" indent="0" algn="ctr">
              <a:buNone/>
              <a:defRPr/>
            </a:lvl1pPr>
            <a:lvl2pPr algn="ctr">
              <a:defRPr/>
            </a:lvl2pPr>
            <a:lvl3pPr algn="ctr">
              <a:defRPr/>
            </a:lvl3pPr>
            <a:lvl4pPr algn="ctr">
              <a:defRPr/>
            </a:lvl4pPr>
            <a:lvl5pPr algn="ctr">
              <a:defRPr/>
            </a:lvl5pPr>
          </a:lstStyle>
          <a:p>
            <a:pPr lvl="0"/>
            <a:endParaRPr lang="en-IE" dirty="0"/>
          </a:p>
        </p:txBody>
      </p:sp>
      <p:sp>
        <p:nvSpPr>
          <p:cNvPr id="5" name="Footer Placeholder 1">
            <a:extLst>
              <a:ext uri="{FF2B5EF4-FFF2-40B4-BE49-F238E27FC236}">
                <a16:creationId xmlns:a16="http://schemas.microsoft.com/office/drawing/2014/main" id="{09F37B25-2A5A-4D0B-A291-3797AD0689FB}"/>
              </a:ext>
            </a:extLst>
          </p:cNvPr>
          <p:cNvSpPr>
            <a:spLocks noGrp="1"/>
          </p:cNvSpPr>
          <p:nvPr>
            <p:ph type="ftr" sz="quarter" idx="11"/>
          </p:nvPr>
        </p:nvSpPr>
        <p:spPr/>
        <p:txBody>
          <a:bodyPr/>
          <a:lstStyle/>
          <a:p>
            <a:endParaRPr lang="en-IE" dirty="0"/>
          </a:p>
        </p:txBody>
      </p:sp>
      <p:sp>
        <p:nvSpPr>
          <p:cNvPr id="6" name="Slide Number Placeholder 1">
            <a:extLst>
              <a:ext uri="{FF2B5EF4-FFF2-40B4-BE49-F238E27FC236}">
                <a16:creationId xmlns:a16="http://schemas.microsoft.com/office/drawing/2014/main" id="{6C8DB469-AC07-4FBD-8A3A-B7987E937F7D}"/>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7" name="Content Placeholder 2">
            <a:extLst>
              <a:ext uri="{FF2B5EF4-FFF2-40B4-BE49-F238E27FC236}">
                <a16:creationId xmlns:a16="http://schemas.microsoft.com/office/drawing/2014/main" id="{28DAEDBE-72BB-4BB0-9FCD-D9263C32EB63}"/>
              </a:ext>
            </a:extLst>
          </p:cNvPr>
          <p:cNvSpPr>
            <a:spLocks noGrp="1"/>
          </p:cNvSpPr>
          <p:nvPr>
            <p:ph idx="13"/>
          </p:nvPr>
        </p:nvSpPr>
        <p:spPr>
          <a:xfrm>
            <a:off x="838200" y="3429000"/>
            <a:ext cx="10515600" cy="2730731"/>
          </a:xfrm>
        </p:spPr>
        <p:txBody>
          <a:bodyPr/>
          <a:lstStyle>
            <a:lvl1pPr marL="0" indent="0" algn="ctr">
              <a:buNone/>
              <a:defRPr/>
            </a:lvl1pPr>
            <a:lvl2pPr algn="ctr">
              <a:defRPr/>
            </a:lvl2pPr>
            <a:lvl3pPr algn="ctr">
              <a:defRPr/>
            </a:lvl3pPr>
            <a:lvl4pPr algn="ctr">
              <a:defRPr/>
            </a:lvl4pPr>
            <a:lvl5pPr algn="ctr">
              <a:defRPr/>
            </a:lvl5pPr>
          </a:lstStyle>
          <a:p>
            <a:pPr lvl="0"/>
            <a:endParaRPr lang="en-IE" dirty="0"/>
          </a:p>
        </p:txBody>
      </p:sp>
    </p:spTree>
    <p:extLst>
      <p:ext uri="{BB962C8B-B14F-4D97-AF65-F5344CB8AC3E}">
        <p14:creationId xmlns:p14="http://schemas.microsoft.com/office/powerpoint/2010/main" val="1214364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CD332FE3-6141-4236-BE4B-CCE810C156E1}"/>
              </a:ext>
            </a:extLst>
          </p:cNvPr>
          <p:cNvSpPr/>
          <p:nvPr userDrawn="1"/>
        </p:nvSpPr>
        <p:spPr>
          <a:xfrm>
            <a:off x="7994469" y="1222102"/>
            <a:ext cx="4023360" cy="5134249"/>
          </a:xfrm>
          <a:prstGeom prst="rect">
            <a:avLst/>
          </a:prstGeom>
          <a:gradFill>
            <a:gsLst>
              <a:gs pos="0">
                <a:srgbClr val="B8AB97">
                  <a:tint val="66000"/>
                  <a:satMod val="160000"/>
                </a:srgbClr>
              </a:gs>
              <a:gs pos="14000">
                <a:srgbClr val="B8AB97">
                  <a:tint val="44500"/>
                  <a:satMod val="160000"/>
                  <a:lumMod val="31000"/>
                  <a:lumOff val="69000"/>
                </a:srgbClr>
              </a:gs>
              <a:gs pos="100000">
                <a:srgbClr val="B8AB97">
                  <a:tint val="23500"/>
                  <a:satMod val="16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IE" sz="1800" dirty="0"/>
          </a:p>
        </p:txBody>
      </p:sp>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287383" y="77116"/>
            <a:ext cx="11066416" cy="1043114"/>
          </a:xfrm>
        </p:spPr>
        <p:txBody>
          <a:bodyPr>
            <a:normAutofit/>
          </a:bodyPr>
          <a:lstStyle>
            <a:lvl1pPr>
              <a:defRPr sz="2400"/>
            </a:lvl1pPr>
          </a:lstStyle>
          <a:p>
            <a:r>
              <a:rPr lang="en-US" dirty="0"/>
              <a:t>Click to edit Master title style</a:t>
            </a:r>
            <a:endParaRPr lang="en-IE" dirty="0"/>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287383" y="1130663"/>
            <a:ext cx="7589520" cy="521525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3">
            <a:extLst>
              <a:ext uri="{FF2B5EF4-FFF2-40B4-BE49-F238E27FC236}">
                <a16:creationId xmlns:a16="http://schemas.microsoft.com/office/drawing/2014/main" id="{36E07975-0D41-404B-9B2E-227FFE0A0540}"/>
              </a:ext>
            </a:extLst>
          </p:cNvPr>
          <p:cNvSpPr>
            <a:spLocks noGrp="1"/>
          </p:cNvSpPr>
          <p:nvPr>
            <p:ph sz="half" idx="2"/>
          </p:nvPr>
        </p:nvSpPr>
        <p:spPr>
          <a:xfrm>
            <a:off x="7994464" y="1262018"/>
            <a:ext cx="4023366" cy="3215870"/>
          </a:xfrm>
        </p:spPr>
        <p:txBody>
          <a:bodyPr vert="horz" lIns="91440" tIns="45720" rIns="91440" bIns="45720" rtlCol="0">
            <a:normAutofit/>
          </a:bodyPr>
          <a:lstStyle>
            <a:lvl1pPr algn="ctr">
              <a:defRPr lang="en-US" sz="2000" dirty="0"/>
            </a:lvl1pPr>
            <a:lvl2pPr algn="ctr">
              <a:defRPr lang="en-US" sz="1800" dirty="0"/>
            </a:lvl2pPr>
            <a:lvl3pPr algn="ctr">
              <a:defRPr lang="en-US" dirty="0"/>
            </a:lvl3pPr>
            <a:lvl4pPr algn="ctr">
              <a:defRPr lang="en-US" dirty="0"/>
            </a:lvl4pPr>
            <a:lvl5pPr algn="ctr">
              <a:defRPr lang="en-IE"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8" name="Content Placeholder 2">
            <a:extLst>
              <a:ext uri="{FF2B5EF4-FFF2-40B4-BE49-F238E27FC236}">
                <a16:creationId xmlns:a16="http://schemas.microsoft.com/office/drawing/2014/main" id="{FAAFC1FB-4BA8-4731-A4F7-FC2EF66F54E4}"/>
              </a:ext>
            </a:extLst>
          </p:cNvPr>
          <p:cNvSpPr>
            <a:spLocks noGrp="1"/>
          </p:cNvSpPr>
          <p:nvPr>
            <p:ph sz="half" idx="13"/>
          </p:nvPr>
        </p:nvSpPr>
        <p:spPr>
          <a:xfrm>
            <a:off x="7994465" y="4579760"/>
            <a:ext cx="4023366" cy="1766159"/>
          </a:xfrm>
        </p:spPr>
        <p:txBody>
          <a:bodyPr>
            <a:normAutofit/>
          </a:bodyPr>
          <a:lstStyle>
            <a:lvl1pPr marL="0" indent="0">
              <a:buNone/>
              <a:defRPr lang="en-US" sz="1200" kern="1200" dirty="0">
                <a:solidFill>
                  <a:schemeClr val="tx1"/>
                </a:solidFill>
                <a:latin typeface="Arial" panose="020B0604020202020204" pitchFamily="34" charset="0"/>
                <a:ea typeface="+mn-ea"/>
                <a:cs typeface="Arial" panose="020B0604020202020204" pitchFamily="34" charset="0"/>
              </a:defRPr>
            </a:lvl1pPr>
            <a:lvl2pPr>
              <a:defRPr sz="1800"/>
            </a:lvl2pPr>
          </a:lstStyle>
          <a:p>
            <a:pPr lvl="0"/>
            <a:endParaRPr lang="en-US" dirty="0"/>
          </a:p>
        </p:txBody>
      </p:sp>
    </p:spTree>
    <p:extLst>
      <p:ext uri="{BB962C8B-B14F-4D97-AF65-F5344CB8AC3E}">
        <p14:creationId xmlns:p14="http://schemas.microsoft.com/office/powerpoint/2010/main" val="2655901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ntent Short">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CD332FE3-6141-4236-BE4B-CCE810C156E1}"/>
              </a:ext>
            </a:extLst>
          </p:cNvPr>
          <p:cNvSpPr/>
          <p:nvPr userDrawn="1"/>
        </p:nvSpPr>
        <p:spPr>
          <a:xfrm>
            <a:off x="7994469" y="1222102"/>
            <a:ext cx="4023360" cy="5134249"/>
          </a:xfrm>
          <a:prstGeom prst="rect">
            <a:avLst/>
          </a:prstGeom>
          <a:gradFill>
            <a:gsLst>
              <a:gs pos="0">
                <a:srgbClr val="B8AB97">
                  <a:tint val="66000"/>
                  <a:satMod val="160000"/>
                </a:srgbClr>
              </a:gs>
              <a:gs pos="14000">
                <a:srgbClr val="B8AB97">
                  <a:tint val="44500"/>
                  <a:satMod val="160000"/>
                  <a:lumMod val="31000"/>
                  <a:lumOff val="69000"/>
                </a:srgbClr>
              </a:gs>
              <a:gs pos="100000">
                <a:srgbClr val="B8AB97">
                  <a:tint val="23500"/>
                  <a:satMod val="16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IE" sz="1800" dirty="0"/>
          </a:p>
        </p:txBody>
      </p:sp>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287383" y="77116"/>
            <a:ext cx="11066416" cy="1043114"/>
          </a:xfrm>
        </p:spPr>
        <p:txBody>
          <a:bodyPr>
            <a:normAutofit/>
          </a:bodyPr>
          <a:lstStyle>
            <a:lvl1pPr>
              <a:defRPr sz="2400"/>
            </a:lvl1pPr>
          </a:lstStyle>
          <a:p>
            <a:r>
              <a:rPr lang="en-US" dirty="0"/>
              <a:t>Click to edit Master title style</a:t>
            </a:r>
            <a:endParaRPr lang="en-IE" dirty="0"/>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287383" y="1130664"/>
            <a:ext cx="7589520" cy="260531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3">
            <a:extLst>
              <a:ext uri="{FF2B5EF4-FFF2-40B4-BE49-F238E27FC236}">
                <a16:creationId xmlns:a16="http://schemas.microsoft.com/office/drawing/2014/main" id="{36E07975-0D41-404B-9B2E-227FFE0A0540}"/>
              </a:ext>
            </a:extLst>
          </p:cNvPr>
          <p:cNvSpPr>
            <a:spLocks noGrp="1"/>
          </p:cNvSpPr>
          <p:nvPr>
            <p:ph sz="half" idx="2"/>
          </p:nvPr>
        </p:nvSpPr>
        <p:spPr>
          <a:xfrm>
            <a:off x="7994464" y="1262017"/>
            <a:ext cx="4023366" cy="3744413"/>
          </a:xfrm>
        </p:spPr>
        <p:txBody>
          <a:bodyPr vert="horz" lIns="91440" tIns="45720" rIns="91440" bIns="45720" rtlCol="0">
            <a:normAutofit/>
          </a:bodyPr>
          <a:lstStyle>
            <a:lvl1pPr algn="ctr">
              <a:defRPr lang="en-US" sz="2000" dirty="0"/>
            </a:lvl1pPr>
            <a:lvl2pPr algn="ctr">
              <a:defRPr lang="en-US" sz="1800" dirty="0"/>
            </a:lvl2pPr>
            <a:lvl3pPr algn="ctr">
              <a:defRPr lang="en-US" dirty="0"/>
            </a:lvl3pPr>
            <a:lvl4pPr algn="ctr">
              <a:defRPr lang="en-US" dirty="0"/>
            </a:lvl4pPr>
            <a:lvl5pPr algn="ctr">
              <a:defRPr lang="en-IE"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8" name="Content Placeholder 2">
            <a:extLst>
              <a:ext uri="{FF2B5EF4-FFF2-40B4-BE49-F238E27FC236}">
                <a16:creationId xmlns:a16="http://schemas.microsoft.com/office/drawing/2014/main" id="{FAAFC1FB-4BA8-4731-A4F7-FC2EF66F54E4}"/>
              </a:ext>
            </a:extLst>
          </p:cNvPr>
          <p:cNvSpPr>
            <a:spLocks noGrp="1"/>
          </p:cNvSpPr>
          <p:nvPr>
            <p:ph sz="half" idx="13"/>
          </p:nvPr>
        </p:nvSpPr>
        <p:spPr>
          <a:xfrm>
            <a:off x="7994465" y="5212080"/>
            <a:ext cx="4023366" cy="1133839"/>
          </a:xfrm>
        </p:spPr>
        <p:txBody>
          <a:bodyPr/>
          <a:lstStyle>
            <a:lvl1pPr>
              <a:defRPr sz="2000"/>
            </a:lvl1pPr>
            <a:lvl2pPr>
              <a:defRPr sz="1800"/>
            </a:lvl2pPr>
          </a:lstStyle>
          <a:p>
            <a:pPr lvl="0"/>
            <a:r>
              <a:rPr lang="en-US" dirty="0"/>
              <a:t>Edit Master text styles</a:t>
            </a:r>
          </a:p>
        </p:txBody>
      </p:sp>
    </p:spTree>
    <p:extLst>
      <p:ext uri="{BB962C8B-B14F-4D97-AF65-F5344CB8AC3E}">
        <p14:creationId xmlns:p14="http://schemas.microsoft.com/office/powerpoint/2010/main" val="2064679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Sentinel Stack">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CD332FE3-6141-4236-BE4B-CCE810C156E1}"/>
              </a:ext>
            </a:extLst>
          </p:cNvPr>
          <p:cNvSpPr/>
          <p:nvPr userDrawn="1"/>
        </p:nvSpPr>
        <p:spPr>
          <a:xfrm>
            <a:off x="7994469" y="1222102"/>
            <a:ext cx="4023360" cy="5134249"/>
          </a:xfrm>
          <a:prstGeom prst="rect">
            <a:avLst/>
          </a:prstGeom>
          <a:gradFill>
            <a:gsLst>
              <a:gs pos="0">
                <a:srgbClr val="B8AB97">
                  <a:tint val="66000"/>
                  <a:satMod val="160000"/>
                </a:srgbClr>
              </a:gs>
              <a:gs pos="14000">
                <a:srgbClr val="B8AB97">
                  <a:tint val="44500"/>
                  <a:satMod val="160000"/>
                  <a:lumMod val="31000"/>
                  <a:lumOff val="69000"/>
                </a:srgbClr>
              </a:gs>
              <a:gs pos="100000">
                <a:srgbClr val="B8AB97">
                  <a:tint val="23500"/>
                  <a:satMod val="16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IE" sz="1800" dirty="0"/>
          </a:p>
        </p:txBody>
      </p:sp>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287383" y="77116"/>
            <a:ext cx="11066416" cy="1043114"/>
          </a:xfrm>
        </p:spPr>
        <p:txBody>
          <a:bodyPr/>
          <a:lstStyle/>
          <a:p>
            <a:r>
              <a:rPr lang="en-US" dirty="0"/>
              <a:t>Click to edit Master title style</a:t>
            </a:r>
            <a:endParaRPr lang="en-IE" dirty="0"/>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287383" y="1130663"/>
            <a:ext cx="7589520" cy="521525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3">
            <a:extLst>
              <a:ext uri="{FF2B5EF4-FFF2-40B4-BE49-F238E27FC236}">
                <a16:creationId xmlns:a16="http://schemas.microsoft.com/office/drawing/2014/main" id="{36E07975-0D41-404B-9B2E-227FFE0A0540}"/>
              </a:ext>
            </a:extLst>
          </p:cNvPr>
          <p:cNvSpPr>
            <a:spLocks noGrp="1"/>
          </p:cNvSpPr>
          <p:nvPr>
            <p:ph sz="half" idx="2"/>
          </p:nvPr>
        </p:nvSpPr>
        <p:spPr>
          <a:xfrm>
            <a:off x="7990116" y="2591950"/>
            <a:ext cx="4023366" cy="2120363"/>
          </a:xfrm>
        </p:spPr>
        <p:txBody>
          <a:bodyPr vert="horz" lIns="91440" tIns="45720" rIns="91440" bIns="45720" rtlCol="0">
            <a:normAutofit/>
          </a:bodyPr>
          <a:lstStyle>
            <a:lvl1pPr algn="ctr">
              <a:defRPr lang="en-US" sz="2000" dirty="0"/>
            </a:lvl1pPr>
            <a:lvl2pPr algn="ctr">
              <a:defRPr lang="en-US" sz="1800" dirty="0"/>
            </a:lvl2pPr>
            <a:lvl3pPr algn="ctr">
              <a:defRPr lang="en-US" dirty="0"/>
            </a:lvl3pPr>
            <a:lvl4pPr algn="ctr">
              <a:defRPr lang="en-US" dirty="0"/>
            </a:lvl4pPr>
            <a:lvl5pPr algn="ctr">
              <a:defRPr lang="en-IE" dirty="0"/>
            </a:lvl5pPr>
          </a:lstStyle>
          <a:p>
            <a:pPr lvl="0"/>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8" name="Content Placeholder 2">
            <a:extLst>
              <a:ext uri="{FF2B5EF4-FFF2-40B4-BE49-F238E27FC236}">
                <a16:creationId xmlns:a16="http://schemas.microsoft.com/office/drawing/2014/main" id="{FAAFC1FB-4BA8-4731-A4F7-FC2EF66F54E4}"/>
              </a:ext>
            </a:extLst>
          </p:cNvPr>
          <p:cNvSpPr>
            <a:spLocks noGrp="1"/>
          </p:cNvSpPr>
          <p:nvPr>
            <p:ph sz="half" idx="13"/>
          </p:nvPr>
        </p:nvSpPr>
        <p:spPr>
          <a:xfrm>
            <a:off x="7998816" y="1222102"/>
            <a:ext cx="4023366" cy="1245875"/>
          </a:xfrm>
        </p:spPr>
        <p:txBody>
          <a:bodyPr/>
          <a:lstStyle>
            <a:lvl1pPr>
              <a:defRPr sz="2000"/>
            </a:lvl1pPr>
            <a:lvl2pPr>
              <a:defRPr sz="1800"/>
            </a:lvl2pPr>
          </a:lstStyle>
          <a:p>
            <a:pPr lvl="0"/>
            <a:r>
              <a:rPr lang="en-US" dirty="0"/>
              <a:t>Edit Master text styles</a:t>
            </a:r>
          </a:p>
        </p:txBody>
      </p:sp>
      <p:sp>
        <p:nvSpPr>
          <p:cNvPr id="11" name="Content Placeholder 4">
            <a:extLst>
              <a:ext uri="{FF2B5EF4-FFF2-40B4-BE49-F238E27FC236}">
                <a16:creationId xmlns:a16="http://schemas.microsoft.com/office/drawing/2014/main" id="{7F44C864-620C-4548-A954-E871AFBB3B99}"/>
              </a:ext>
            </a:extLst>
          </p:cNvPr>
          <p:cNvSpPr>
            <a:spLocks noGrp="1"/>
          </p:cNvSpPr>
          <p:nvPr>
            <p:ph sz="half" idx="14"/>
          </p:nvPr>
        </p:nvSpPr>
        <p:spPr>
          <a:xfrm>
            <a:off x="7990116" y="4814185"/>
            <a:ext cx="4023366" cy="1531733"/>
          </a:xfrm>
        </p:spPr>
        <p:txBody>
          <a:bodyPr/>
          <a:lstStyle>
            <a:lvl1pPr>
              <a:defRPr sz="2000"/>
            </a:lvl1pPr>
            <a:lvl2pPr>
              <a:defRPr sz="1800"/>
            </a:lvl2pPr>
          </a:lstStyle>
          <a:p>
            <a:pPr lvl="0"/>
            <a:r>
              <a:rPr lang="en-US" dirty="0"/>
              <a:t>Edit Master text styles</a:t>
            </a:r>
          </a:p>
        </p:txBody>
      </p:sp>
    </p:spTree>
    <p:extLst>
      <p:ext uri="{BB962C8B-B14F-4D97-AF65-F5344CB8AC3E}">
        <p14:creationId xmlns:p14="http://schemas.microsoft.com/office/powerpoint/2010/main" val="1217711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287383" y="77116"/>
            <a:ext cx="11066416" cy="1043114"/>
          </a:xfrm>
        </p:spPr>
        <p:txBody>
          <a:bodyPr>
            <a:normAutofit/>
          </a:bodyPr>
          <a:lstStyle>
            <a:lvl1pPr>
              <a:defRPr sz="2400"/>
            </a:lvl1pPr>
          </a:lstStyle>
          <a:p>
            <a:r>
              <a:rPr lang="en-US" dirty="0"/>
              <a:t>Click to edit Master title style</a:t>
            </a:r>
            <a:endParaRPr lang="en-IE" dirty="0"/>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4062549" y="1130661"/>
            <a:ext cx="4214949" cy="5215255"/>
          </a:xfrm>
        </p:spPr>
        <p:txBody>
          <a:bodyPr>
            <a:normAutofit/>
          </a:bodyPr>
          <a:lstStyle>
            <a:lvl1pPr marL="0" indent="0" algn="just">
              <a:buNone/>
              <a:defRPr sz="1200"/>
            </a:lvl1pPr>
            <a:lvl2pPr algn="ctr">
              <a:defRPr/>
            </a:lvl2pPr>
            <a:lvl3pPr algn="ctr">
              <a:defRPr/>
            </a:lvl3pPr>
            <a:lvl4pPr algn="ctr">
              <a:defRPr/>
            </a:lvl4pPr>
            <a:lvl5pPr algn="ctr">
              <a:defRPr/>
            </a:lvl5pPr>
          </a:lstStyle>
          <a:p>
            <a:pPr lvl="0"/>
            <a:endParaRPr lang="en-IE" dirty="0"/>
          </a:p>
        </p:txBody>
      </p:sp>
      <p:sp>
        <p:nvSpPr>
          <p:cNvPr id="4" name="Content Placeholder 3">
            <a:extLst>
              <a:ext uri="{FF2B5EF4-FFF2-40B4-BE49-F238E27FC236}">
                <a16:creationId xmlns:a16="http://schemas.microsoft.com/office/drawing/2014/main" id="{36E07975-0D41-404B-9B2E-227FFE0A0540}"/>
              </a:ext>
            </a:extLst>
          </p:cNvPr>
          <p:cNvSpPr>
            <a:spLocks noGrp="1"/>
          </p:cNvSpPr>
          <p:nvPr>
            <p:ph sz="half" idx="2"/>
          </p:nvPr>
        </p:nvSpPr>
        <p:spPr>
          <a:xfrm>
            <a:off x="8425543" y="1130661"/>
            <a:ext cx="3222173" cy="5215255"/>
          </a:xfrm>
        </p:spPr>
        <p:txBody>
          <a:bodyPr vert="horz" lIns="91440" tIns="45720" rIns="91440" bIns="45720" rtlCol="0">
            <a:normAutofit/>
          </a:bodyPr>
          <a:lstStyle>
            <a:lvl1pPr algn="l">
              <a:defRPr lang="en-US" sz="2000" dirty="0"/>
            </a:lvl1pPr>
            <a:lvl2pPr algn="l">
              <a:defRPr lang="en-US" sz="1800" dirty="0"/>
            </a:lvl2pPr>
            <a:lvl3pPr algn="l">
              <a:defRPr lang="en-US" dirty="0"/>
            </a:lvl3pPr>
            <a:lvl4pPr algn="l">
              <a:defRPr lang="en-US" dirty="0"/>
            </a:lvl4pPr>
            <a:lvl5pPr algn="l">
              <a:defRPr lang="en-IE"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
        <p:nvSpPr>
          <p:cNvPr id="10" name="Content Placeholder 4">
            <a:extLst>
              <a:ext uri="{FF2B5EF4-FFF2-40B4-BE49-F238E27FC236}">
                <a16:creationId xmlns:a16="http://schemas.microsoft.com/office/drawing/2014/main" id="{30174BEF-1F05-41FC-8670-A79EECBF05A8}"/>
              </a:ext>
            </a:extLst>
          </p:cNvPr>
          <p:cNvSpPr>
            <a:spLocks noGrp="1"/>
          </p:cNvSpPr>
          <p:nvPr>
            <p:ph sz="half" idx="14"/>
          </p:nvPr>
        </p:nvSpPr>
        <p:spPr>
          <a:xfrm>
            <a:off x="544284" y="1120230"/>
            <a:ext cx="3370220" cy="5215255"/>
          </a:xfrm>
        </p:spPr>
        <p:txBody>
          <a:bodyPr>
            <a:normAutofit/>
          </a:bodyPr>
          <a:lstStyle>
            <a:lvl1pPr marL="0" indent="0" algn="ctr">
              <a:buNone/>
              <a:defRPr lang="en-US" sz="1200" kern="1200" dirty="0">
                <a:solidFill>
                  <a:schemeClr val="tx1"/>
                </a:solidFill>
                <a:latin typeface="Arial" panose="020B0604020202020204" pitchFamily="34" charset="0"/>
                <a:ea typeface="+mn-ea"/>
                <a:cs typeface="Arial" panose="020B0604020202020204" pitchFamily="34" charset="0"/>
              </a:defRPr>
            </a:lvl1pPr>
            <a:lvl2pPr>
              <a:defRPr sz="1800"/>
            </a:lvl2pPr>
          </a:lstStyle>
          <a:p>
            <a:pPr lvl="0"/>
            <a:endParaRPr lang="en-US" dirty="0"/>
          </a:p>
        </p:txBody>
      </p:sp>
    </p:spTree>
    <p:extLst>
      <p:ext uri="{BB962C8B-B14F-4D97-AF65-F5344CB8AC3E}">
        <p14:creationId xmlns:p14="http://schemas.microsoft.com/office/powerpoint/2010/main" val="737471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497D4BC4-0208-4B85-9639-DC9AF9C0E497}"/>
              </a:ext>
            </a:extLst>
          </p:cNvPr>
          <p:cNvSpPr/>
          <p:nvPr userDrawn="1"/>
        </p:nvSpPr>
        <p:spPr>
          <a:xfrm>
            <a:off x="1" y="2952206"/>
            <a:ext cx="12192000" cy="3431386"/>
          </a:xfrm>
          <a:prstGeom prst="rect">
            <a:avLst/>
          </a:prstGeom>
          <a:solidFill>
            <a:srgbClr val="B8AB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IE" sz="1800" dirty="0"/>
          </a:p>
        </p:txBody>
      </p:sp>
      <p:sp>
        <p:nvSpPr>
          <p:cNvPr id="2" name="Title 1">
            <a:extLst>
              <a:ext uri="{FF2B5EF4-FFF2-40B4-BE49-F238E27FC236}">
                <a16:creationId xmlns:a16="http://schemas.microsoft.com/office/drawing/2014/main" id="{79A4B204-BF00-4244-82EC-C7B20055F86C}"/>
              </a:ext>
            </a:extLst>
          </p:cNvPr>
          <p:cNvSpPr>
            <a:spLocks noGrp="1"/>
          </p:cNvSpPr>
          <p:nvPr>
            <p:ph type="title"/>
          </p:nvPr>
        </p:nvSpPr>
        <p:spPr>
          <a:xfrm>
            <a:off x="831850" y="1709738"/>
            <a:ext cx="10515600" cy="2852737"/>
          </a:xfrm>
        </p:spPr>
        <p:txBody>
          <a:bodyPr anchor="b"/>
          <a:lstStyle>
            <a:lvl1pPr>
              <a:defRPr sz="6000" i="1"/>
            </a:lvl1pPr>
          </a:lstStyle>
          <a:p>
            <a:r>
              <a:rPr lang="en-US"/>
              <a:t>Click to edit Master title style</a:t>
            </a:r>
            <a:endParaRPr lang="en-IE"/>
          </a:p>
        </p:txBody>
      </p:sp>
      <p:sp>
        <p:nvSpPr>
          <p:cNvPr id="3" name="Text Placeholder 1">
            <a:extLst>
              <a:ext uri="{FF2B5EF4-FFF2-40B4-BE49-F238E27FC236}">
                <a16:creationId xmlns:a16="http://schemas.microsoft.com/office/drawing/2014/main" id="{B90F07F6-2A56-4086-B636-FF48E8C754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1">
            <a:extLst>
              <a:ext uri="{FF2B5EF4-FFF2-40B4-BE49-F238E27FC236}">
                <a16:creationId xmlns:a16="http://schemas.microsoft.com/office/drawing/2014/main" id="{4DAE431A-337F-4632-9315-1BD513AA33F5}"/>
              </a:ext>
            </a:extLst>
          </p:cNvPr>
          <p:cNvSpPr>
            <a:spLocks noGrp="1"/>
          </p:cNvSpPr>
          <p:nvPr>
            <p:ph type="ftr" sz="quarter" idx="11"/>
          </p:nvPr>
        </p:nvSpPr>
        <p:spPr/>
        <p:txBody>
          <a:bodyPr/>
          <a:lstStyle/>
          <a:p>
            <a:endParaRPr lang="en-IE"/>
          </a:p>
        </p:txBody>
      </p:sp>
      <p:sp>
        <p:nvSpPr>
          <p:cNvPr id="6" name="Slide Number Placeholder 1">
            <a:extLst>
              <a:ext uri="{FF2B5EF4-FFF2-40B4-BE49-F238E27FC236}">
                <a16:creationId xmlns:a16="http://schemas.microsoft.com/office/drawing/2014/main" id="{FFABC9F2-DBC2-44B4-9CC8-241152BF9B85}"/>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1455845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838200" y="274320"/>
            <a:ext cx="10515600" cy="893534"/>
          </a:xfrm>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838200" y="1267097"/>
            <a:ext cx="5181600" cy="5068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2">
            <a:extLst>
              <a:ext uri="{FF2B5EF4-FFF2-40B4-BE49-F238E27FC236}">
                <a16:creationId xmlns:a16="http://schemas.microsoft.com/office/drawing/2014/main" id="{36E07975-0D41-404B-9B2E-227FFE0A0540}"/>
              </a:ext>
            </a:extLst>
          </p:cNvPr>
          <p:cNvSpPr>
            <a:spLocks noGrp="1"/>
          </p:cNvSpPr>
          <p:nvPr>
            <p:ph sz="half" idx="2"/>
          </p:nvPr>
        </p:nvSpPr>
        <p:spPr>
          <a:xfrm>
            <a:off x="6172200" y="1267097"/>
            <a:ext cx="5181600" cy="50683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2646048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W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174170" y="77116"/>
            <a:ext cx="11179629" cy="1043114"/>
          </a:xfrm>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174169" y="1133292"/>
            <a:ext cx="8408128" cy="5220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2">
            <a:extLst>
              <a:ext uri="{FF2B5EF4-FFF2-40B4-BE49-F238E27FC236}">
                <a16:creationId xmlns:a16="http://schemas.microsoft.com/office/drawing/2014/main" id="{36E07975-0D41-404B-9B2E-227FFE0A0540}"/>
              </a:ext>
            </a:extLst>
          </p:cNvPr>
          <p:cNvSpPr>
            <a:spLocks noGrp="1"/>
          </p:cNvSpPr>
          <p:nvPr>
            <p:ph sz="half" idx="2"/>
          </p:nvPr>
        </p:nvSpPr>
        <p:spPr>
          <a:xfrm>
            <a:off x="8582297" y="1133293"/>
            <a:ext cx="3435532" cy="5215255"/>
          </a:xfrm>
        </p:spPr>
        <p:txBody>
          <a:bodyPr/>
          <a:lstStyle>
            <a:lvl1pPr>
              <a:defRPr sz="2000"/>
            </a:lvl1pPr>
            <a:lvl2pPr>
              <a:defRPr sz="18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4225408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Wide Ori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A56B4-4046-41F8-9684-7CF4DA73DAAA}"/>
              </a:ext>
            </a:extLst>
          </p:cNvPr>
          <p:cNvSpPr>
            <a:spLocks noGrp="1"/>
          </p:cNvSpPr>
          <p:nvPr>
            <p:ph type="title"/>
          </p:nvPr>
        </p:nvSpPr>
        <p:spPr>
          <a:xfrm>
            <a:off x="174170" y="77116"/>
            <a:ext cx="11179629" cy="1043114"/>
          </a:xfrm>
        </p:spPr>
        <p:txBody>
          <a:bodyPr/>
          <a:lstStyle/>
          <a:p>
            <a:r>
              <a:rPr lang="en-US"/>
              <a:t>Click to edit Master title style</a:t>
            </a:r>
            <a:endParaRPr lang="en-IE"/>
          </a:p>
        </p:txBody>
      </p:sp>
      <p:sp>
        <p:nvSpPr>
          <p:cNvPr id="3" name="Content Placeholder 1">
            <a:extLst>
              <a:ext uri="{FF2B5EF4-FFF2-40B4-BE49-F238E27FC236}">
                <a16:creationId xmlns:a16="http://schemas.microsoft.com/office/drawing/2014/main" id="{6FEC33D3-EAEE-42B1-83F0-E1E56E59B23D}"/>
              </a:ext>
            </a:extLst>
          </p:cNvPr>
          <p:cNvSpPr>
            <a:spLocks noGrp="1"/>
          </p:cNvSpPr>
          <p:nvPr>
            <p:ph sz="half" idx="1"/>
          </p:nvPr>
        </p:nvSpPr>
        <p:spPr>
          <a:xfrm>
            <a:off x="174170" y="1133292"/>
            <a:ext cx="7524000" cy="5220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4" name="Content Placeholder 2">
            <a:extLst>
              <a:ext uri="{FF2B5EF4-FFF2-40B4-BE49-F238E27FC236}">
                <a16:creationId xmlns:a16="http://schemas.microsoft.com/office/drawing/2014/main" id="{36E07975-0D41-404B-9B2E-227FFE0A0540}"/>
              </a:ext>
            </a:extLst>
          </p:cNvPr>
          <p:cNvSpPr>
            <a:spLocks noGrp="1"/>
          </p:cNvSpPr>
          <p:nvPr>
            <p:ph sz="half" idx="2"/>
          </p:nvPr>
        </p:nvSpPr>
        <p:spPr>
          <a:xfrm>
            <a:off x="7698170" y="1133293"/>
            <a:ext cx="4319659" cy="5215255"/>
          </a:xfrm>
        </p:spPr>
        <p:txBody>
          <a:bodyPr/>
          <a:lstStyle>
            <a:lvl1pPr>
              <a:defRPr sz="2000"/>
            </a:lvl1pPr>
            <a:lvl2pPr>
              <a:defRPr sz="1800"/>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6" name="Footer Placeholder 1">
            <a:extLst>
              <a:ext uri="{FF2B5EF4-FFF2-40B4-BE49-F238E27FC236}">
                <a16:creationId xmlns:a16="http://schemas.microsoft.com/office/drawing/2014/main" id="{45A7D640-744D-450C-ADA7-C5DC272B13AF}"/>
              </a:ext>
            </a:extLst>
          </p:cNvPr>
          <p:cNvSpPr>
            <a:spLocks noGrp="1"/>
          </p:cNvSpPr>
          <p:nvPr>
            <p:ph type="ftr" sz="quarter" idx="11"/>
          </p:nvPr>
        </p:nvSpPr>
        <p:spPr/>
        <p:txBody>
          <a:bodyPr/>
          <a:lstStyle/>
          <a:p>
            <a:endParaRPr lang="en-IE"/>
          </a:p>
        </p:txBody>
      </p:sp>
      <p:sp>
        <p:nvSpPr>
          <p:cNvPr id="7" name="Slide Number Placeholder 1">
            <a:extLst>
              <a:ext uri="{FF2B5EF4-FFF2-40B4-BE49-F238E27FC236}">
                <a16:creationId xmlns:a16="http://schemas.microsoft.com/office/drawing/2014/main" id="{DB3B57A6-8448-4D85-9102-52EC6A986FE9}"/>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2760633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2FBE-81DC-4102-B130-6AF7A79129A3}"/>
              </a:ext>
            </a:extLst>
          </p:cNvPr>
          <p:cNvSpPr>
            <a:spLocks noGrp="1"/>
          </p:cNvSpPr>
          <p:nvPr>
            <p:ph type="title"/>
          </p:nvPr>
        </p:nvSpPr>
        <p:spPr>
          <a:xfrm>
            <a:off x="839788" y="365125"/>
            <a:ext cx="10515600" cy="1325563"/>
          </a:xfrm>
        </p:spPr>
        <p:txBody>
          <a:bodyPr/>
          <a:lstStyle/>
          <a:p>
            <a:r>
              <a:rPr lang="en-US" dirty="0"/>
              <a:t>Click to edit Master title style</a:t>
            </a:r>
            <a:endParaRPr lang="en-IE" dirty="0"/>
          </a:p>
        </p:txBody>
      </p:sp>
      <p:sp>
        <p:nvSpPr>
          <p:cNvPr id="3" name="Text Placeholder 1">
            <a:extLst>
              <a:ext uri="{FF2B5EF4-FFF2-40B4-BE49-F238E27FC236}">
                <a16:creationId xmlns:a16="http://schemas.microsoft.com/office/drawing/2014/main" id="{FCEBAE9E-68AD-4151-9E2B-91A8524B8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1">
            <a:extLst>
              <a:ext uri="{FF2B5EF4-FFF2-40B4-BE49-F238E27FC236}">
                <a16:creationId xmlns:a16="http://schemas.microsoft.com/office/drawing/2014/main" id="{8BD5A467-262E-4E2F-BF65-66894E93294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2">
            <a:extLst>
              <a:ext uri="{FF2B5EF4-FFF2-40B4-BE49-F238E27FC236}">
                <a16:creationId xmlns:a16="http://schemas.microsoft.com/office/drawing/2014/main" id="{55AB9223-7C71-4DE0-9862-CCE61D9B7E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2">
            <a:extLst>
              <a:ext uri="{FF2B5EF4-FFF2-40B4-BE49-F238E27FC236}">
                <a16:creationId xmlns:a16="http://schemas.microsoft.com/office/drawing/2014/main" id="{E8D42606-4C8F-427C-A8D0-4A51C917E5B0}"/>
              </a:ext>
            </a:extLst>
          </p:cNvPr>
          <p:cNvSpPr>
            <a:spLocks noGrp="1"/>
          </p:cNvSpPr>
          <p:nvPr>
            <p:ph sz="quarter" idx="4"/>
          </p:nvPr>
        </p:nvSpPr>
        <p:spPr>
          <a:xfrm>
            <a:off x="6172200" y="2505075"/>
            <a:ext cx="5183188" cy="3684588"/>
          </a:xfrm>
        </p:spPr>
        <p:txBody>
          <a:bodyPr/>
          <a:lstStyle>
            <a:lvl5pP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level2</a:t>
            </a:r>
            <a:endParaRPr lang="en-IE" dirty="0"/>
          </a:p>
        </p:txBody>
      </p:sp>
      <p:sp>
        <p:nvSpPr>
          <p:cNvPr id="8" name="Footer Placeholder 1">
            <a:extLst>
              <a:ext uri="{FF2B5EF4-FFF2-40B4-BE49-F238E27FC236}">
                <a16:creationId xmlns:a16="http://schemas.microsoft.com/office/drawing/2014/main" id="{EB564CCA-2C15-49E5-AFE3-CE6A0C36DD51}"/>
              </a:ext>
            </a:extLst>
          </p:cNvPr>
          <p:cNvSpPr>
            <a:spLocks noGrp="1"/>
          </p:cNvSpPr>
          <p:nvPr>
            <p:ph type="ftr" sz="quarter" idx="11"/>
          </p:nvPr>
        </p:nvSpPr>
        <p:spPr/>
        <p:txBody>
          <a:bodyPr/>
          <a:lstStyle/>
          <a:p>
            <a:endParaRPr lang="en-IE"/>
          </a:p>
        </p:txBody>
      </p:sp>
      <p:sp>
        <p:nvSpPr>
          <p:cNvPr id="9" name="Slide Number Placeholder 1">
            <a:extLst>
              <a:ext uri="{FF2B5EF4-FFF2-40B4-BE49-F238E27FC236}">
                <a16:creationId xmlns:a16="http://schemas.microsoft.com/office/drawing/2014/main" id="{DFAD3D1F-F662-4241-8013-C3914E2893CF}"/>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2482863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4D7C9-CBBC-4F41-87A7-3787652B476B}"/>
              </a:ext>
            </a:extLst>
          </p:cNvPr>
          <p:cNvSpPr>
            <a:spLocks noGrp="1"/>
          </p:cNvSpPr>
          <p:nvPr>
            <p:ph type="title"/>
          </p:nvPr>
        </p:nvSpPr>
        <p:spPr/>
        <p:txBody>
          <a:bodyPr/>
          <a:lstStyle/>
          <a:p>
            <a:r>
              <a:rPr lang="en-US"/>
              <a:t>Click to edit Master title style</a:t>
            </a:r>
            <a:endParaRPr lang="en-IE"/>
          </a:p>
        </p:txBody>
      </p:sp>
      <p:sp>
        <p:nvSpPr>
          <p:cNvPr id="4" name="Footer Placeholder 1">
            <a:extLst>
              <a:ext uri="{FF2B5EF4-FFF2-40B4-BE49-F238E27FC236}">
                <a16:creationId xmlns:a16="http://schemas.microsoft.com/office/drawing/2014/main" id="{09800807-29E4-4C42-BD8B-7E835CC01620}"/>
              </a:ext>
            </a:extLst>
          </p:cNvPr>
          <p:cNvSpPr>
            <a:spLocks noGrp="1"/>
          </p:cNvSpPr>
          <p:nvPr>
            <p:ph type="ftr" sz="quarter" idx="11"/>
          </p:nvPr>
        </p:nvSpPr>
        <p:spPr/>
        <p:txBody>
          <a:bodyPr/>
          <a:lstStyle/>
          <a:p>
            <a:endParaRPr lang="en-IE"/>
          </a:p>
        </p:txBody>
      </p:sp>
      <p:sp>
        <p:nvSpPr>
          <p:cNvPr id="5" name="Slide Number Placeholder 1">
            <a:extLst>
              <a:ext uri="{FF2B5EF4-FFF2-40B4-BE49-F238E27FC236}">
                <a16:creationId xmlns:a16="http://schemas.microsoft.com/office/drawing/2014/main" id="{E8027EA2-761F-41F2-BF72-A669C535DA09}"/>
              </a:ext>
            </a:extLst>
          </p:cNvPr>
          <p:cNvSpPr>
            <a:spLocks noGrp="1"/>
          </p:cNvSpPr>
          <p:nvPr>
            <p:ph type="sldNum" sz="quarter" idx="12"/>
          </p:nvPr>
        </p:nvSpPr>
        <p:spPr/>
        <p:txBody>
          <a:bodyPr/>
          <a:lstStyle/>
          <a:p>
            <a:fld id="{28897989-0C15-4E9D-A9BD-777718A2D92E}" type="slidenum">
              <a:rPr lang="en-IE" smtClean="0"/>
              <a:t>‹#›</a:t>
            </a:fld>
            <a:endParaRPr lang="en-IE"/>
          </a:p>
        </p:txBody>
      </p:sp>
    </p:spTree>
    <p:extLst>
      <p:ext uri="{BB962C8B-B14F-4D97-AF65-F5344CB8AC3E}">
        <p14:creationId xmlns:p14="http://schemas.microsoft.com/office/powerpoint/2010/main" val="253135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96AD9EA5-35B3-845D-8423-7CFA89DAE05B}"/>
              </a:ext>
            </a:extLst>
          </p:cNvPr>
          <p:cNvSpPr/>
          <p:nvPr userDrawn="1"/>
        </p:nvSpPr>
        <p:spPr>
          <a:xfrm>
            <a:off x="0" y="-16373"/>
            <a:ext cx="12192000" cy="1013144"/>
          </a:xfrm>
          <a:prstGeom prst="rect">
            <a:avLst/>
          </a:prstGeom>
          <a:solidFill>
            <a:srgbClr val="075D4F"/>
          </a:solidFill>
          <a:ln>
            <a:solidFill>
              <a:srgbClr val="0655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dirty="0">
              <a:solidFill>
                <a:srgbClr val="BA1F46"/>
              </a:solidFill>
            </a:endParaRPr>
          </a:p>
        </p:txBody>
      </p:sp>
      <p:sp>
        <p:nvSpPr>
          <p:cNvPr id="7" name="Rectangle 1">
            <a:extLst>
              <a:ext uri="{FF2B5EF4-FFF2-40B4-BE49-F238E27FC236}">
                <a16:creationId xmlns:a16="http://schemas.microsoft.com/office/drawing/2014/main" id="{E41684AD-0521-4274-83F8-DAE14BFF3278}"/>
              </a:ext>
            </a:extLst>
          </p:cNvPr>
          <p:cNvSpPr/>
          <p:nvPr userDrawn="1"/>
        </p:nvSpPr>
        <p:spPr>
          <a:xfrm>
            <a:off x="1" y="6381215"/>
            <a:ext cx="12192000" cy="515973"/>
          </a:xfrm>
          <a:prstGeom prst="rect">
            <a:avLst/>
          </a:prstGeom>
          <a:solidFill>
            <a:srgbClr val="075D4F"/>
          </a:solidFill>
          <a:ln>
            <a:solidFill>
              <a:srgbClr val="0655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sz="1800" dirty="0">
              <a:solidFill>
                <a:srgbClr val="BA1F46"/>
              </a:solidFill>
            </a:endParaRPr>
          </a:p>
        </p:txBody>
      </p:sp>
      <p:sp>
        <p:nvSpPr>
          <p:cNvPr id="2" name="Title Placeholder 1">
            <a:extLst>
              <a:ext uri="{FF2B5EF4-FFF2-40B4-BE49-F238E27FC236}">
                <a16:creationId xmlns:a16="http://schemas.microsoft.com/office/drawing/2014/main" id="{8070E9EB-E484-49B9-935D-1B017906846F}"/>
              </a:ext>
            </a:extLst>
          </p:cNvPr>
          <p:cNvSpPr>
            <a:spLocks noGrp="1"/>
          </p:cNvSpPr>
          <p:nvPr>
            <p:ph type="title"/>
          </p:nvPr>
        </p:nvSpPr>
        <p:spPr>
          <a:xfrm>
            <a:off x="838200" y="86206"/>
            <a:ext cx="11033234" cy="807985"/>
          </a:xfrm>
          <a:prstGeom prst="rect">
            <a:avLst/>
          </a:prstGeom>
        </p:spPr>
        <p:txBody>
          <a:bodyPr vert="horz" lIns="91440" tIns="45720" rIns="91440" bIns="45720" rtlCol="0" anchor="ctr">
            <a:normAutofit/>
          </a:bodyPr>
          <a:lstStyle/>
          <a:p>
            <a:r>
              <a:rPr lang="en-US" dirty="0"/>
              <a:t>Click to edit Master title style</a:t>
            </a:r>
            <a:endParaRPr lang="en-IE" dirty="0"/>
          </a:p>
        </p:txBody>
      </p:sp>
      <p:sp>
        <p:nvSpPr>
          <p:cNvPr id="3" name="Text Placeholder 1">
            <a:extLst>
              <a:ext uri="{FF2B5EF4-FFF2-40B4-BE49-F238E27FC236}">
                <a16:creationId xmlns:a16="http://schemas.microsoft.com/office/drawing/2014/main" id="{DA3FC513-7D68-44C5-A547-83718C00D688}"/>
              </a:ext>
            </a:extLst>
          </p:cNvPr>
          <p:cNvSpPr>
            <a:spLocks noGrp="1"/>
          </p:cNvSpPr>
          <p:nvPr>
            <p:ph type="body" idx="1"/>
          </p:nvPr>
        </p:nvSpPr>
        <p:spPr>
          <a:xfrm>
            <a:off x="838200" y="1081043"/>
            <a:ext cx="10515600" cy="520283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E" dirty="0"/>
          </a:p>
        </p:txBody>
      </p:sp>
      <p:sp>
        <p:nvSpPr>
          <p:cNvPr id="5" name="Footer Placeholder 1">
            <a:extLst>
              <a:ext uri="{FF2B5EF4-FFF2-40B4-BE49-F238E27FC236}">
                <a16:creationId xmlns:a16="http://schemas.microsoft.com/office/drawing/2014/main" id="{FBA21C88-5FE0-4ECE-854F-32D9598AC296}"/>
              </a:ext>
            </a:extLst>
          </p:cNvPr>
          <p:cNvSpPr>
            <a:spLocks noGrp="1"/>
          </p:cNvSpPr>
          <p:nvPr>
            <p:ph type="ftr" sz="quarter" idx="3"/>
          </p:nvPr>
        </p:nvSpPr>
        <p:spPr>
          <a:xfrm>
            <a:off x="838199" y="6447791"/>
            <a:ext cx="9350829" cy="365125"/>
          </a:xfrm>
          <a:prstGeom prst="rect">
            <a:avLst/>
          </a:prstGeom>
        </p:spPr>
        <p:txBody>
          <a:bodyPr vert="horz" lIns="91440" tIns="45720" rIns="91440" bIns="45720" rtlCol="0" anchor="ctr"/>
          <a:lstStyle>
            <a:lvl1pPr algn="l">
              <a:defRPr sz="1100" i="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endParaRPr lang="en-IE" dirty="0"/>
          </a:p>
        </p:txBody>
      </p:sp>
      <p:sp>
        <p:nvSpPr>
          <p:cNvPr id="6" name="Slide Number Placeholder 1">
            <a:extLst>
              <a:ext uri="{FF2B5EF4-FFF2-40B4-BE49-F238E27FC236}">
                <a16:creationId xmlns:a16="http://schemas.microsoft.com/office/drawing/2014/main" id="{74EB7EE3-7D39-4783-83E0-BC8FC3751EC7}"/>
              </a:ext>
            </a:extLst>
          </p:cNvPr>
          <p:cNvSpPr>
            <a:spLocks noGrp="1"/>
          </p:cNvSpPr>
          <p:nvPr>
            <p:ph type="sldNum" sz="quarter" idx="4"/>
          </p:nvPr>
        </p:nvSpPr>
        <p:spPr>
          <a:xfrm>
            <a:off x="10411097" y="6434728"/>
            <a:ext cx="942703" cy="365125"/>
          </a:xfrm>
          <a:prstGeom prst="rect">
            <a:avLst/>
          </a:prstGeom>
        </p:spPr>
        <p:txBody>
          <a:bodyPr vert="horz" lIns="91440" tIns="45720" rIns="91440" bIns="45720" rtlCol="0" anchor="ctr"/>
          <a:lstStyle>
            <a:lvl1pPr algn="r">
              <a:defRPr sz="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28897989-0C15-4E9D-A9BD-777718A2D92E}" type="slidenum">
              <a:rPr lang="en-IE" smtClean="0"/>
              <a:pPr/>
              <a:t>‹#›</a:t>
            </a:fld>
            <a:endParaRPr lang="en-IE" dirty="0"/>
          </a:p>
        </p:txBody>
      </p:sp>
      <p:pic>
        <p:nvPicPr>
          <p:cNvPr id="8" name="Picture 1">
            <a:extLst>
              <a:ext uri="{FF2B5EF4-FFF2-40B4-BE49-F238E27FC236}">
                <a16:creationId xmlns:a16="http://schemas.microsoft.com/office/drawing/2014/main" id="{057DE333-5FDD-42C9-944A-C2DEAB081D49}"/>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1486806" y="5783197"/>
            <a:ext cx="623461" cy="515973"/>
          </a:xfrm>
          <a:prstGeom prst="rect">
            <a:avLst/>
          </a:prstGeom>
        </p:spPr>
      </p:pic>
      <p:pic>
        <p:nvPicPr>
          <p:cNvPr id="4" name="Picture 3" descr="A white letter with flames on a black background&#10;&#10;Description automatically generated">
            <a:extLst>
              <a:ext uri="{FF2B5EF4-FFF2-40B4-BE49-F238E27FC236}">
                <a16:creationId xmlns:a16="http://schemas.microsoft.com/office/drawing/2014/main" id="{35590EBA-693A-90DB-D27A-A1D1173F3ACE}"/>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81806" y="215982"/>
            <a:ext cx="571630" cy="504470"/>
          </a:xfrm>
          <a:prstGeom prst="rect">
            <a:avLst/>
          </a:prstGeom>
        </p:spPr>
      </p:pic>
    </p:spTree>
    <p:extLst>
      <p:ext uri="{BB962C8B-B14F-4D97-AF65-F5344CB8AC3E}">
        <p14:creationId xmlns:p14="http://schemas.microsoft.com/office/powerpoint/2010/main" val="944072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63" r:id="rId4"/>
    <p:sldLayoutId id="2147483657" r:id="rId5"/>
    <p:sldLayoutId id="2147483660" r:id="rId6"/>
    <p:sldLayoutId id="2147483659" r:id="rId7"/>
    <p:sldLayoutId id="2147483662" r:id="rId8"/>
    <p:sldLayoutId id="2147483651" r:id="rId9"/>
    <p:sldLayoutId id="2147483652" r:id="rId10"/>
    <p:sldLayoutId id="2147483656" r:id="rId11"/>
    <p:sldLayoutId id="2147483661" r:id="rId12"/>
    <p:sldLayoutId id="2147483653" r:id="rId13"/>
    <p:sldLayoutId id="2147483654" r:id="rId14"/>
  </p:sldLayoutIdLst>
  <p:hf hdr="0" ftr="0" dt="0"/>
  <p:txStyles>
    <p:titleStyle>
      <a:lvl1pPr algn="l" defTabSz="914400" rtl="0" eaLnBrk="1" latinLnBrk="0" hangingPunct="1">
        <a:lnSpc>
          <a:spcPct val="90000"/>
        </a:lnSpc>
        <a:spcBef>
          <a:spcPct val="0"/>
        </a:spcBef>
        <a:buNone/>
        <a:defRPr sz="2500" kern="1200">
          <a:solidFill>
            <a:schemeClr val="bg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hpsc.ie/a-z/environmentandhealth/"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water.ie/help/treatment-and-testing/drinking-water-tests" TargetMode="External"/><Relationship Id="rId2" Type="http://schemas.openxmlformats.org/officeDocument/2006/relationships/hyperlink" Target="https://www.irishstatutebook.ie/eli/2023/si/99/made/en/print" TargetMode="External"/><Relationship Id="rId1" Type="http://schemas.openxmlformats.org/officeDocument/2006/relationships/slideLayout" Target="../slideLayouts/slideLayout2.xml"/><Relationship Id="rId4" Type="http://schemas.openxmlformats.org/officeDocument/2006/relationships/hyperlink" Target="https://www.irishstatutebook.ie/eli/2007/si/278/made/en/print"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water.i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cso.ie/en/releasesandpublications/ep/p-sdg6/irelandsunsdgs-goal6cleanwaterandsanitation2024/cleanandsafewater/"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irishstatutebook.ie/eli/2005/act/10/enacted/en/print" TargetMode="External"/><Relationship Id="rId2" Type="http://schemas.openxmlformats.org/officeDocument/2006/relationships/hyperlink" Target="https://www.google.com/url?sa=i&amp;source=web&amp;rct=j&amp;url=https://watersafety.ie/swimming-pool-safety-guidelines/&amp;ved=2ahUKEwjz2__37YGVAxWGWUEAHeQcDJkQy_kOegoIAggACAEIBxAC&amp;opi=89978449&amp;cd&amp;psig=AOvVaw39otrcvTsCQsX-G_YHXtaL&amp;ust=1781359107853000" TargetMode="External"/><Relationship Id="rId1" Type="http://schemas.openxmlformats.org/officeDocument/2006/relationships/slideLayout" Target="../slideLayouts/slideLayout2.xml"/><Relationship Id="rId6" Type="http://schemas.openxmlformats.org/officeDocument/2006/relationships/hyperlink" Target="https://www.google.com/search?sca_esv=78b5cc96a5d77d7c&amp;cs=0&amp;q=Environmental+Protection+Agency&amp;sa=X&amp;ved=2ahUKEwjJh_WonZyPAxXdVkEAHeSGCbUQxccNegQIAxAB&amp;mstk=AUtExfB0S3jbETUukJNTEQKsR-EXVDQkg3w-6ulNYhSRy0QHC6raS-og9wiFLxP0DTCiddh-MtlUm_SnaQSA4j-5RLYjR6blcbXX8sQuyvFdLG8JrsbgoZPUMT-JDr878gU99u8&amp;csui=3" TargetMode="External"/><Relationship Id="rId5" Type="http://schemas.openxmlformats.org/officeDocument/2006/relationships/hyperlink" Target="https://eur-lex.europa.eu/EN/legal-content/summary/bathing-water-quality.html" TargetMode="External"/><Relationship Id="rId4" Type="http://schemas.openxmlformats.org/officeDocument/2006/relationships/hyperlink" Target="https://www.irishstatutebook.ie/eli/2008/si/79/made/en/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1045028" y="6460853"/>
            <a:ext cx="9144000" cy="365125"/>
          </a:xfrm>
        </p:spPr>
        <p:txBody>
          <a:bodyPr/>
          <a:lstStyle/>
          <a:p>
            <a:r>
              <a:t>HSE - Health Protection Surveillance Centre.</a:t>
            </a:r>
          </a:p>
        </p:txBody>
      </p:sp>
      <p:sp>
        <p:nvSpPr>
          <p:cNvPr id="3" name="Title 1"/>
          <p:cNvSpPr>
            <a:spLocks noGrp="1"/>
          </p:cNvSpPr>
          <p:nvPr>
            <p:ph type="ctrTitle"/>
          </p:nvPr>
        </p:nvSpPr>
        <p:spPr>
          <a:xfrm>
            <a:off x="1168878" y="1128567"/>
            <a:ext cx="9978134" cy="2672216"/>
          </a:xfrm>
        </p:spPr>
        <p:txBody>
          <a:bodyPr/>
          <a:lstStyle/>
          <a:p>
            <a:pPr>
              <a:lnSpc>
                <a:spcPct val="100000"/>
              </a:lnSpc>
              <a:spcBef>
                <a:spcPts val="0"/>
              </a:spcBef>
            </a:pPr>
            <a:r>
              <a:rPr lang="en-IE" sz="3600" b="0" i="0" u="none" cap="none" dirty="0">
                <a:solidFill>
                  <a:srgbClr val="FFFFFF">
                    <a:alpha val="100000"/>
                  </a:srgbClr>
                </a:solidFill>
                <a:latin typeface="Tahoma"/>
                <a:cs typeface="Tahoma"/>
                <a:sym typeface="Tahoma"/>
              </a:rPr>
              <a:t>National Environmental Incidents Surveillance - </a:t>
            </a:r>
            <a:r>
              <a:rPr lang="en-GB" sz="3600" dirty="0"/>
              <a:t>Technical notes</a:t>
            </a:r>
            <a:r>
              <a:rPr lang="en-IE" sz="3600" b="0" i="0" u="none" cap="none" dirty="0">
                <a:solidFill>
                  <a:srgbClr val="FFFFFF">
                    <a:alpha val="100000"/>
                  </a:srgbClr>
                </a:solidFill>
                <a:latin typeface="Tahoma"/>
                <a:cs typeface="Tahoma"/>
                <a:sym typeface="Tahoma"/>
              </a:rPr>
              <a:t> </a:t>
            </a:r>
            <a:endParaRPr sz="3600" b="0" i="0" u="none" cap="none" dirty="0">
              <a:solidFill>
                <a:srgbClr val="FFFFFF">
                  <a:alpha val="100000"/>
                </a:srgbClr>
              </a:solidFill>
              <a:latin typeface="Tahoma"/>
              <a:cs typeface="Tahoma"/>
              <a:sym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1"/>
          <p:cNvSpPr>
            <a:spLocks noGrp="1"/>
          </p:cNvSpPr>
          <p:nvPr>
            <p:ph type="ftr" sz="quarter" idx="11"/>
          </p:nvPr>
        </p:nvSpPr>
        <p:spPr>
          <a:xfrm>
            <a:off x="113073" y="6457556"/>
            <a:ext cx="9350829" cy="365125"/>
          </a:xfrm>
        </p:spPr>
        <p:txBody>
          <a:bodyPr/>
          <a:lstStyle/>
          <a:p>
            <a:r>
              <a:rPr dirty="0"/>
              <a:t>HSE - Health Protection Surveillance Centre.</a:t>
            </a:r>
          </a:p>
        </p:txBody>
      </p:sp>
      <p:sp>
        <p:nvSpPr>
          <p:cNvPr id="6" name="TextBox 5">
            <a:extLst>
              <a:ext uri="{FF2B5EF4-FFF2-40B4-BE49-F238E27FC236}">
                <a16:creationId xmlns:a16="http://schemas.microsoft.com/office/drawing/2014/main" id="{C3CB918A-9A92-B018-9FD0-30BF704CB1CE}"/>
              </a:ext>
            </a:extLst>
          </p:cNvPr>
          <p:cNvSpPr txBox="1"/>
          <p:nvPr/>
        </p:nvSpPr>
        <p:spPr>
          <a:xfrm>
            <a:off x="113073" y="1084482"/>
            <a:ext cx="11627141" cy="5125314"/>
          </a:xfrm>
          <a:prstGeom prst="rect">
            <a:avLst/>
          </a:prstGeom>
          <a:noFill/>
        </p:spPr>
        <p:txBody>
          <a:bodyPr wrap="square">
            <a:spAutoFit/>
          </a:bodyPr>
          <a:lstStyle/>
          <a:p>
            <a:pPr>
              <a:lnSpc>
                <a:spcPct val="115000"/>
              </a:lnSpc>
              <a:spcAft>
                <a:spcPts val="300"/>
              </a:spcAft>
              <a:buNone/>
            </a:pPr>
            <a:r>
              <a:rPr lang="en-GB" sz="2000" b="1" kern="100" dirty="0">
                <a:solidFill>
                  <a:srgbClr val="065548"/>
                </a:solidFill>
                <a:ea typeface="Times New Roman" panose="02020603050405020304" pitchFamily="18" charset="0"/>
                <a:cs typeface="Times New Roman" panose="02020603050405020304" pitchFamily="18" charset="0"/>
              </a:rPr>
              <a:t>Background</a:t>
            </a:r>
            <a:endParaRPr lang="en-IE" sz="2800" b="1" kern="100" dirty="0">
              <a:solidFill>
                <a:srgbClr val="065548"/>
              </a:solidFill>
              <a:ea typeface="Times New Roman" panose="02020603050405020304" pitchFamily="18" charset="0"/>
              <a:cs typeface="Times New Roman" panose="02020603050405020304" pitchFamily="18" charset="0"/>
            </a:endParaRPr>
          </a:p>
          <a:p>
            <a:pPr>
              <a:lnSpc>
                <a:spcPct val="115000"/>
              </a:lnSpc>
              <a:spcAft>
                <a:spcPts val="300"/>
              </a:spcAft>
              <a:buNone/>
            </a:pPr>
            <a:r>
              <a:rPr lang="en-IE" sz="1400" kern="100" dirty="0">
                <a:ea typeface="Aptos" panose="020B0004020202020204" pitchFamily="34" charset="0"/>
                <a:cs typeface="Calibri" panose="020F0502020204030204" pitchFamily="34" charset="0"/>
              </a:rPr>
              <a:t>Prior to 2025, information on environmental incidents and the public health responses was captured in regional logs only, without collation of information at national level. Since March 2025, the Health Protection Surveillance Centre (HPSC) in collaboration with the Regional Public health departments (RHS’s) established a new national approach for the collection of information on the Public Health investigations and response to Environmental incidents with the potential to impact public health in Ireland. The overarching aim of collecting this information is </a:t>
            </a:r>
            <a:r>
              <a:rPr lang="en-IE" sz="1400" kern="100" dirty="0">
                <a:ea typeface="Aptos" panose="020B0004020202020204" pitchFamily="34" charset="0"/>
                <a:cs typeface="Tahoma" panose="020B0604030504040204" pitchFamily="34" charset="0"/>
              </a:rPr>
              <a:t>to protect the Irish population against harm from any environmental</a:t>
            </a:r>
            <a:r>
              <a:rPr lang="en-IE" sz="1400" b="1" kern="100" dirty="0">
                <a:ea typeface="Aptos" panose="020B0004020202020204" pitchFamily="34" charset="0"/>
                <a:cs typeface="Tahoma" panose="020B0604030504040204" pitchFamily="34" charset="0"/>
              </a:rPr>
              <a:t> </a:t>
            </a:r>
            <a:r>
              <a:rPr lang="en-IE" sz="1400" kern="100" dirty="0">
                <a:ea typeface="Aptos" panose="020B0004020202020204" pitchFamily="34" charset="0"/>
                <a:cs typeface="Tahoma" panose="020B0604030504040204" pitchFamily="34" charset="0"/>
              </a:rPr>
              <a:t>hazards. Following a nine month pilot period ending December 2025, formal data collection commenced and is published on a quarterly basis.</a:t>
            </a:r>
          </a:p>
          <a:p>
            <a:pPr>
              <a:lnSpc>
                <a:spcPct val="115000"/>
              </a:lnSpc>
              <a:spcAft>
                <a:spcPts val="300"/>
              </a:spcAft>
              <a:buNone/>
            </a:pPr>
            <a:endParaRPr lang="en-IE" sz="1400" kern="100" dirty="0">
              <a:ea typeface="Aptos" panose="020B0004020202020204" pitchFamily="34" charset="0"/>
              <a:cs typeface="Tahoma" panose="020B0604030504040204" pitchFamily="34" charset="0"/>
            </a:endParaRPr>
          </a:p>
          <a:p>
            <a:pPr>
              <a:lnSpc>
                <a:spcPct val="115000"/>
              </a:lnSpc>
              <a:spcAft>
                <a:spcPts val="300"/>
              </a:spcAft>
              <a:buNone/>
            </a:pPr>
            <a:r>
              <a:rPr lang="en-IE" sz="2000" b="1" kern="100" dirty="0">
                <a:solidFill>
                  <a:srgbClr val="065548"/>
                </a:solidFill>
                <a:ea typeface="Times New Roman" panose="02020603050405020304" pitchFamily="18" charset="0"/>
                <a:cs typeface="Times New Roman" panose="02020603050405020304" pitchFamily="18" charset="0"/>
              </a:rPr>
              <a:t>Inclusion Criteria</a:t>
            </a:r>
          </a:p>
          <a:p>
            <a:pPr>
              <a:lnSpc>
                <a:spcPct val="115000"/>
              </a:lnSpc>
              <a:spcAft>
                <a:spcPts val="300"/>
              </a:spcAft>
              <a:buNone/>
            </a:pPr>
            <a:r>
              <a:rPr lang="en-IE" sz="1400" kern="100" dirty="0">
                <a:ea typeface="Aptos" panose="020B0004020202020204" pitchFamily="34" charset="0"/>
                <a:cs typeface="Calibri" panose="020F0502020204030204" pitchFamily="34" charset="0"/>
              </a:rPr>
              <a:t>Any environmental incidents for which Public Health Departments are asked for advice and /or participated in investigations and there is the potential for impact on public health including: drinking water, bathing water, Legionella detections, other water incidents, extreme weather events, air quality anomalies, land/soil contamination, poisonings and other incidents.</a:t>
            </a:r>
          </a:p>
          <a:p>
            <a:pPr>
              <a:lnSpc>
                <a:spcPct val="115000"/>
              </a:lnSpc>
              <a:spcAft>
                <a:spcPts val="300"/>
              </a:spcAft>
              <a:buNone/>
            </a:pPr>
            <a:endParaRPr lang="en-IE" sz="1400" kern="100" dirty="0">
              <a:ea typeface="Aptos" panose="020B0004020202020204" pitchFamily="34" charset="0"/>
              <a:cs typeface="Times New Roman" panose="02020603050405020304" pitchFamily="18" charset="0"/>
            </a:endParaRPr>
          </a:p>
          <a:p>
            <a:pPr>
              <a:lnSpc>
                <a:spcPct val="115000"/>
              </a:lnSpc>
              <a:spcAft>
                <a:spcPts val="300"/>
              </a:spcAft>
              <a:buNone/>
            </a:pPr>
            <a:r>
              <a:rPr lang="en-GB" sz="2000" b="1" kern="100" dirty="0">
                <a:solidFill>
                  <a:srgbClr val="065548"/>
                </a:solidFill>
                <a:ea typeface="Times New Roman" panose="02020603050405020304" pitchFamily="18" charset="0"/>
                <a:cs typeface="Times New Roman" panose="02020603050405020304" pitchFamily="18" charset="0"/>
              </a:rPr>
              <a:t>System description</a:t>
            </a:r>
            <a:endParaRPr lang="en-IE" sz="2000" b="1" kern="100" dirty="0">
              <a:solidFill>
                <a:srgbClr val="065548"/>
              </a:solidFill>
              <a:ea typeface="Times New Roman" panose="02020603050405020304" pitchFamily="18" charset="0"/>
              <a:cs typeface="Times New Roman" panose="02020603050405020304" pitchFamily="18" charset="0"/>
            </a:endParaRPr>
          </a:p>
          <a:p>
            <a:pPr>
              <a:lnSpc>
                <a:spcPct val="115000"/>
              </a:lnSpc>
              <a:spcAft>
                <a:spcPts val="300"/>
              </a:spcAft>
            </a:pPr>
            <a:r>
              <a:rPr lang="en-GB" sz="1400" kern="100" dirty="0">
                <a:ea typeface="Aptos" panose="020B0004020202020204" pitchFamily="34" charset="0"/>
                <a:cs typeface="Times New Roman" panose="02020603050405020304" pitchFamily="18" charset="0"/>
              </a:rPr>
              <a:t>All environmental incidents where advice is sought from Regional public health departments are logged locally on a standardised excel sheet. Information is captured on the incident type, population potentially affected, actions taken, health and health service impact and recommendations</a:t>
            </a:r>
            <a:r>
              <a:rPr lang="en-IE" sz="1400" kern="100" dirty="0">
                <a:ea typeface="Aptos" panose="020B0004020202020204" pitchFamily="34" charset="0"/>
                <a:cs typeface="Calibri" panose="020F0502020204030204" pitchFamily="34" charset="0"/>
              </a:rPr>
              <a:t>. On a quarterly basis, data is collated from regional logs and added to the national database housed at HPSC. This </a:t>
            </a:r>
            <a:r>
              <a:rPr lang="en-IE" sz="1400" kern="100" dirty="0">
                <a:ea typeface="Aptos" panose="020B0004020202020204" pitchFamily="34" charset="0"/>
                <a:cs typeface="Tahoma" panose="020B0604030504040204" pitchFamily="34" charset="0"/>
              </a:rPr>
              <a:t>centralised </a:t>
            </a:r>
            <a:r>
              <a:rPr lang="en-IE" sz="1400" kern="100" dirty="0">
                <a:ea typeface="Aptos" panose="020B0004020202020204" pitchFamily="34" charset="0"/>
                <a:cs typeface="Calibri" panose="020F0502020204030204" pitchFamily="34" charset="0"/>
              </a:rPr>
              <a:t>national </a:t>
            </a:r>
            <a:r>
              <a:rPr lang="en-IE" sz="1400" kern="100" dirty="0">
                <a:ea typeface="Aptos" panose="020B0004020202020204" pitchFamily="34" charset="0"/>
                <a:cs typeface="Tahoma" panose="020B0604030504040204" pitchFamily="34" charset="0"/>
              </a:rPr>
              <a:t>database enables us to better understand the number of incidents managed by public health departments, their impact on health and health services, and actions undertaken to protect the public and any recommendations arising from them. </a:t>
            </a:r>
            <a:r>
              <a:rPr lang="en-GB" sz="1400" kern="100" dirty="0">
                <a:ea typeface="Aptos" panose="020B0004020202020204" pitchFamily="34" charset="0"/>
                <a:cs typeface="Times New Roman" panose="02020603050405020304" pitchFamily="18" charset="0"/>
              </a:rPr>
              <a:t>Surveillance reports summarising the distribution of incidents and trends will be produced quarterly by HPSC. </a:t>
            </a:r>
            <a:endParaRPr lang="en-IE" sz="1400" kern="100" dirty="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2A7C966-0538-52CA-42DE-2713506085D0}"/>
              </a:ext>
            </a:extLst>
          </p:cNvPr>
          <p:cNvSpPr txBox="1"/>
          <p:nvPr/>
        </p:nvSpPr>
        <p:spPr>
          <a:xfrm>
            <a:off x="1045723" y="247415"/>
            <a:ext cx="632784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i="0" u="none" strike="noStrike" kern="1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Introduction</a:t>
            </a:r>
            <a:r>
              <a:rPr kumimoji="0" lang="en-IE" sz="2400" b="1" i="0" u="none" strike="noStrike" kern="1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IE" sz="2000" b="1" i="0" u="none" strike="noStrike" kern="100" cap="none" spc="0" normalizeH="0" baseline="0" noProof="0" dirty="0">
                <a:ln>
                  <a:noFill/>
                </a:ln>
                <a:solidFill>
                  <a:schemeClr val="bg1"/>
                </a:solidFill>
                <a:effectLst/>
                <a:uLnTx/>
                <a:uFillTx/>
                <a:latin typeface="Calibri" panose="020F0502020204030204"/>
                <a:ea typeface="Times New Roman" panose="02020603050405020304" pitchFamily="18" charset="0"/>
                <a:cs typeface="Times New Roman" panose="02020603050405020304" pitchFamily="18"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E7BA2-1C52-3DA9-C7CC-2AC38D67F0E5}"/>
            </a:ext>
          </a:extLst>
        </p:cNvPr>
        <p:cNvGrpSpPr/>
        <p:nvPr/>
      </p:nvGrpSpPr>
      <p:grpSpPr>
        <a:xfrm>
          <a:off x="0" y="0"/>
          <a:ext cx="0" cy="0"/>
          <a:chOff x="0" y="0"/>
          <a:chExt cx="0" cy="0"/>
        </a:xfrm>
      </p:grpSpPr>
      <p:sp>
        <p:nvSpPr>
          <p:cNvPr id="4" name="Footer Placeholder 1">
            <a:extLst>
              <a:ext uri="{FF2B5EF4-FFF2-40B4-BE49-F238E27FC236}">
                <a16:creationId xmlns:a16="http://schemas.microsoft.com/office/drawing/2014/main" id="{EEFC2573-1A28-34A1-643D-51EC702835FD}"/>
              </a:ext>
            </a:extLst>
          </p:cNvPr>
          <p:cNvSpPr>
            <a:spLocks noGrp="1"/>
          </p:cNvSpPr>
          <p:nvPr>
            <p:ph type="ftr" sz="quarter" idx="11"/>
          </p:nvPr>
        </p:nvSpPr>
        <p:spPr>
          <a:xfrm>
            <a:off x="838199" y="6447791"/>
            <a:ext cx="9350829" cy="365125"/>
          </a:xfrm>
        </p:spPr>
        <p:txBody>
          <a:bodyPr/>
          <a:lstStyle/>
          <a:p>
            <a:r>
              <a:t>HSE - Health Protection Surveillance Centre.</a:t>
            </a:r>
          </a:p>
        </p:txBody>
      </p:sp>
      <p:sp>
        <p:nvSpPr>
          <p:cNvPr id="3" name="TextBox 2">
            <a:extLst>
              <a:ext uri="{FF2B5EF4-FFF2-40B4-BE49-F238E27FC236}">
                <a16:creationId xmlns:a16="http://schemas.microsoft.com/office/drawing/2014/main" id="{AEE3D4DD-2B74-6ADB-08B8-B8AB0A1B72C2}"/>
              </a:ext>
            </a:extLst>
          </p:cNvPr>
          <p:cNvSpPr txBox="1"/>
          <p:nvPr/>
        </p:nvSpPr>
        <p:spPr>
          <a:xfrm>
            <a:off x="1159211" y="247415"/>
            <a:ext cx="632784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i="0" u="none" strike="noStrike" kern="1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Acknowledgements and guidance resources</a:t>
            </a:r>
            <a:endParaRPr kumimoji="0" lang="en-IE" sz="2000" i="0" u="none" strike="noStrike" kern="1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EB422A1E-D183-67CD-566E-D18458400E25}"/>
              </a:ext>
            </a:extLst>
          </p:cNvPr>
          <p:cNvSpPr txBox="1"/>
          <p:nvPr/>
        </p:nvSpPr>
        <p:spPr>
          <a:xfrm>
            <a:off x="750994" y="2073063"/>
            <a:ext cx="10490254" cy="2308324"/>
          </a:xfrm>
          <a:prstGeom prst="rect">
            <a:avLst/>
          </a:prstGeom>
          <a:noFill/>
        </p:spPr>
        <p:txBody>
          <a:bodyPr wrap="square" rtlCol="0">
            <a:spAutoFit/>
          </a:bodyPr>
          <a:lstStyle/>
          <a:p>
            <a:r>
              <a:rPr lang="en-GB" dirty="0"/>
              <a:t>Sincere thanks are extended to all those who participated in the development of the Environmental incidents database and creation of this report. These include the </a:t>
            </a:r>
            <a:r>
              <a:rPr lang="en-IE" dirty="0">
                <a:effectLst/>
                <a:ea typeface="Aptos" panose="020B0004020202020204" pitchFamily="34" charset="0"/>
              </a:rPr>
              <a:t>Environmental and Health subgroup of the National All Hazards Surveillance Group, and clinical</a:t>
            </a:r>
            <a:r>
              <a:rPr lang="en-GB" dirty="0">
                <a:effectLst/>
                <a:ea typeface="Aptos" panose="020B0004020202020204" pitchFamily="34" charset="0"/>
              </a:rPr>
              <a:t> and </a:t>
            </a:r>
            <a:r>
              <a:rPr lang="en-GB" dirty="0"/>
              <a:t>epidemiological staff in public health departments. </a:t>
            </a:r>
          </a:p>
          <a:p>
            <a:endParaRPr lang="en-GB" dirty="0"/>
          </a:p>
          <a:p>
            <a:r>
              <a:rPr lang="en-GB" dirty="0"/>
              <a:t>These slides and corresponding were prepared by staff in the Environment and Health Surveillance Unit at HSE HPSC and National Health Protection Office. These slides may be copied and reproduced, provided HPSC is acknowledged. </a:t>
            </a:r>
          </a:p>
          <a:p>
            <a:endParaRPr lang="en-GB" b="1" dirty="0"/>
          </a:p>
        </p:txBody>
      </p:sp>
      <p:sp>
        <p:nvSpPr>
          <p:cNvPr id="6" name="TextBox 5">
            <a:extLst>
              <a:ext uri="{FF2B5EF4-FFF2-40B4-BE49-F238E27FC236}">
                <a16:creationId xmlns:a16="http://schemas.microsoft.com/office/drawing/2014/main" id="{699179F8-F557-F307-90C2-5A4B1BABAF64}"/>
              </a:ext>
            </a:extLst>
          </p:cNvPr>
          <p:cNvSpPr txBox="1"/>
          <p:nvPr/>
        </p:nvSpPr>
        <p:spPr>
          <a:xfrm>
            <a:off x="750994" y="5383811"/>
            <a:ext cx="10490254" cy="369332"/>
          </a:xfrm>
          <a:prstGeom prst="rect">
            <a:avLst/>
          </a:prstGeom>
          <a:noFill/>
        </p:spPr>
        <p:txBody>
          <a:bodyPr wrap="square" rtlCol="0">
            <a:spAutoFit/>
          </a:bodyPr>
          <a:lstStyle/>
          <a:p>
            <a:r>
              <a:rPr lang="en-GB" dirty="0"/>
              <a:t>See </a:t>
            </a:r>
            <a:r>
              <a:rPr lang="en-GB" dirty="0">
                <a:hlinkClick r:id="rId2"/>
              </a:rPr>
              <a:t>HPSC website </a:t>
            </a:r>
            <a:r>
              <a:rPr lang="en-GB" dirty="0"/>
              <a:t>for more information on Environmental and Health including guidance and resources. </a:t>
            </a:r>
            <a:endParaRPr lang="en-IE" sz="2400" dirty="0"/>
          </a:p>
        </p:txBody>
      </p:sp>
    </p:spTree>
    <p:extLst>
      <p:ext uri="{BB962C8B-B14F-4D97-AF65-F5344CB8AC3E}">
        <p14:creationId xmlns:p14="http://schemas.microsoft.com/office/powerpoint/2010/main" val="386922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43500-3142-48A7-EDCA-9DC27FF519CF}"/>
            </a:ext>
          </a:extLst>
        </p:cNvPr>
        <p:cNvGrpSpPr/>
        <p:nvPr/>
      </p:nvGrpSpPr>
      <p:grpSpPr>
        <a:xfrm>
          <a:off x="0" y="0"/>
          <a:ext cx="0" cy="0"/>
          <a:chOff x="0" y="0"/>
          <a:chExt cx="0" cy="0"/>
        </a:xfrm>
      </p:grpSpPr>
      <p:sp>
        <p:nvSpPr>
          <p:cNvPr id="4" name="Footer Placeholder 1">
            <a:extLst>
              <a:ext uri="{FF2B5EF4-FFF2-40B4-BE49-F238E27FC236}">
                <a16:creationId xmlns:a16="http://schemas.microsoft.com/office/drawing/2014/main" id="{94BA7CAD-F4FF-9493-D9A8-FDB65948EA02}"/>
              </a:ext>
            </a:extLst>
          </p:cNvPr>
          <p:cNvSpPr>
            <a:spLocks noGrp="1"/>
          </p:cNvSpPr>
          <p:nvPr>
            <p:ph type="ftr" sz="quarter" idx="11"/>
          </p:nvPr>
        </p:nvSpPr>
        <p:spPr>
          <a:xfrm>
            <a:off x="838199" y="6447791"/>
            <a:ext cx="9350829" cy="365125"/>
          </a:xfrm>
        </p:spPr>
        <p:txBody>
          <a:bodyPr/>
          <a:lstStyle/>
          <a:p>
            <a:r>
              <a:t>HSE - Health Protection Surveillance Centre.</a:t>
            </a:r>
          </a:p>
        </p:txBody>
      </p:sp>
      <p:sp>
        <p:nvSpPr>
          <p:cNvPr id="3" name="TextBox 2">
            <a:extLst>
              <a:ext uri="{FF2B5EF4-FFF2-40B4-BE49-F238E27FC236}">
                <a16:creationId xmlns:a16="http://schemas.microsoft.com/office/drawing/2014/main" id="{A7E0102A-E3CA-8BBC-CED5-83DA3C28DBF2}"/>
              </a:ext>
            </a:extLst>
          </p:cNvPr>
          <p:cNvSpPr txBox="1"/>
          <p:nvPr/>
        </p:nvSpPr>
        <p:spPr>
          <a:xfrm>
            <a:off x="1004148" y="247415"/>
            <a:ext cx="1018370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2400" i="0" u="none" strike="noStrike" kern="100" cap="none" spc="0" normalizeH="0" baseline="0" noProof="0" dirty="0">
                <a:ln>
                  <a:noFill/>
                </a:ln>
                <a:solidFill>
                  <a:schemeClr val="bg1"/>
                </a:solidFill>
                <a:effectLst/>
                <a:uLnTx/>
                <a:uFillTx/>
                <a:ea typeface="Tahoma" panose="020B0604030504040204" pitchFamily="34" charset="0"/>
                <a:cs typeface="Tahoma" panose="020B0604030504040204" pitchFamily="34" charset="0"/>
              </a:rPr>
              <a:t>Drinking water - Guidance resources and regulations</a:t>
            </a:r>
            <a:endParaRPr kumimoji="0" lang="en-IE" sz="2000" i="0" u="none" strike="noStrike" kern="100" cap="none" spc="0" normalizeH="0" baseline="0" noProof="0" dirty="0">
              <a:ln>
                <a:noFill/>
              </a:ln>
              <a:solidFill>
                <a:schemeClr val="bg1"/>
              </a:solidFill>
              <a:effectLst/>
              <a:uLnTx/>
              <a:uFillTx/>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691B558C-B8DF-0D62-1AC0-E94553D5FE56}"/>
              </a:ext>
            </a:extLst>
          </p:cNvPr>
          <p:cNvSpPr txBox="1"/>
          <p:nvPr/>
        </p:nvSpPr>
        <p:spPr>
          <a:xfrm>
            <a:off x="83394" y="1178055"/>
            <a:ext cx="11678914" cy="2308324"/>
          </a:xfrm>
          <a:prstGeom prst="rect">
            <a:avLst/>
          </a:prstGeom>
          <a:noFill/>
        </p:spPr>
        <p:txBody>
          <a:bodyPr wrap="square">
            <a:spAutoFit/>
          </a:bodyPr>
          <a:lstStyle/>
          <a:p>
            <a:pPr algn="just"/>
            <a:r>
              <a:rPr lang="en-GB" b="0" i="0" dirty="0">
                <a:effectLst/>
              </a:rPr>
              <a:t>The</a:t>
            </a:r>
            <a:r>
              <a:rPr lang="en-GB" i="0" dirty="0">
                <a:solidFill>
                  <a:srgbClr val="424242"/>
                </a:solidFill>
                <a:effectLst/>
              </a:rPr>
              <a:t> </a:t>
            </a:r>
            <a:r>
              <a:rPr lang="en-GB" i="0" dirty="0">
                <a:solidFill>
                  <a:srgbClr val="424242"/>
                </a:solidFill>
                <a:effectLst/>
                <a:hlinkClick r:id="rId2"/>
              </a:rPr>
              <a:t>European Union (Drinking Water) Regulations 2023 </a:t>
            </a:r>
            <a:r>
              <a:rPr lang="en-GB" i="0" dirty="0">
                <a:effectLst/>
              </a:rPr>
              <a:t>establish </a:t>
            </a:r>
            <a:r>
              <a:rPr lang="en-GB" b="0" i="0" dirty="0">
                <a:effectLst/>
              </a:rPr>
              <a:t>a comprehensive legal framework to ensure the safety, quality, and accessibility of drinking water in Ireland, aligning with EU Directive 2020/2184. These regulations mandate a risk-based approach to water safety across the entire supply chain—from source protection to distribution—requiring regular monitoring, public transparency, and strict parametric standards for microbiological, chemical, and indicator parameters. They define responsibilities for water suppliers, supervisory authorities, and other stakeholders, introduce minimum hygiene standards for materials and treatment chemicals, and set out enforcement mechanisms including penalties and authorised inspections. The regulations also aim to improve access to safe drinking water, especially for vulnerable groups, and promote public awareness and data sharing to protect human health.</a:t>
            </a:r>
            <a:r>
              <a:rPr lang="en-GB" dirty="0"/>
              <a:t> </a:t>
            </a:r>
          </a:p>
        </p:txBody>
      </p:sp>
      <p:sp>
        <p:nvSpPr>
          <p:cNvPr id="7" name="TextBox 6">
            <a:extLst>
              <a:ext uri="{FF2B5EF4-FFF2-40B4-BE49-F238E27FC236}">
                <a16:creationId xmlns:a16="http://schemas.microsoft.com/office/drawing/2014/main" id="{85B7FB35-E176-0C06-5F01-3F289FC6644C}"/>
              </a:ext>
            </a:extLst>
          </p:cNvPr>
          <p:cNvSpPr txBox="1"/>
          <p:nvPr/>
        </p:nvSpPr>
        <p:spPr>
          <a:xfrm>
            <a:off x="99552" y="3955354"/>
            <a:ext cx="11662756" cy="2308324"/>
          </a:xfrm>
          <a:prstGeom prst="rect">
            <a:avLst/>
          </a:prstGeom>
          <a:noFill/>
        </p:spPr>
        <p:txBody>
          <a:bodyPr wrap="square">
            <a:spAutoFit/>
          </a:bodyPr>
          <a:lstStyle/>
          <a:p>
            <a:r>
              <a:rPr lang="en-GB" dirty="0"/>
              <a:t>In Ireland, The Health Service Executive (HSE) must be consulted by water suppliers (e.g., </a:t>
            </a:r>
            <a:r>
              <a:rPr lang="en-GB" dirty="0" err="1"/>
              <a:t>Uisce</a:t>
            </a:r>
            <a:r>
              <a:rPr lang="en-GB" dirty="0"/>
              <a:t> Éireann) whenever a potential public health risk is identified. The HSE are responsible for risk assessment, directing, and advising on emergency measures like Boil Water Notices (BWN) when water quality fails to meet legal standards.</a:t>
            </a:r>
            <a:endParaRPr lang="en-IE" dirty="0"/>
          </a:p>
          <a:p>
            <a:r>
              <a:rPr lang="en-GB" dirty="0"/>
              <a:t> Irish drinking water is tested for microbiological contaminants, such as </a:t>
            </a:r>
            <a:r>
              <a:rPr lang="en-GB" i="1" dirty="0"/>
              <a:t>E. coli</a:t>
            </a:r>
            <a:r>
              <a:rPr lang="en-GB" dirty="0"/>
              <a:t>, coliform bacteria, and enterococci, to ensure it is safe to drink. It is also tested for chemical parameters including metals like lead, copper, and iron, disinfectants like chlorine, and other substances like nitrates, fluoride, and Trihalomethanes (THMs). The </a:t>
            </a:r>
            <a:r>
              <a:rPr lang="en-GB" dirty="0">
                <a:hlinkClick r:id="rId3"/>
              </a:rPr>
              <a:t>specific tests </a:t>
            </a:r>
            <a:r>
              <a:rPr lang="en-GB" dirty="0"/>
              <a:t>conducted are based on the </a:t>
            </a:r>
            <a:r>
              <a:rPr lang="en-GB" dirty="0">
                <a:hlinkClick r:id="rId4"/>
              </a:rPr>
              <a:t>Drinking Water Regulations (S.I. No. 278 of 2007), </a:t>
            </a:r>
            <a:r>
              <a:rPr lang="en-GB" dirty="0"/>
              <a:t>and the frequency of testing depends on the size and type of the water supply.</a:t>
            </a:r>
            <a:endParaRPr lang="en-IE" dirty="0"/>
          </a:p>
        </p:txBody>
      </p:sp>
    </p:spTree>
    <p:extLst>
      <p:ext uri="{BB962C8B-B14F-4D97-AF65-F5344CB8AC3E}">
        <p14:creationId xmlns:p14="http://schemas.microsoft.com/office/powerpoint/2010/main" val="1643555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EEB86-0531-D6E6-00A4-49EB238C96D3}"/>
            </a:ext>
          </a:extLst>
        </p:cNvPr>
        <p:cNvGrpSpPr/>
        <p:nvPr/>
      </p:nvGrpSpPr>
      <p:grpSpPr>
        <a:xfrm>
          <a:off x="0" y="0"/>
          <a:ext cx="0" cy="0"/>
          <a:chOff x="0" y="0"/>
          <a:chExt cx="0" cy="0"/>
        </a:xfrm>
      </p:grpSpPr>
      <p:sp>
        <p:nvSpPr>
          <p:cNvPr id="4" name="Footer Placeholder 1">
            <a:extLst>
              <a:ext uri="{FF2B5EF4-FFF2-40B4-BE49-F238E27FC236}">
                <a16:creationId xmlns:a16="http://schemas.microsoft.com/office/drawing/2014/main" id="{C09B14C6-33F9-A6C5-D1BB-BD809A3FDAD6}"/>
              </a:ext>
            </a:extLst>
          </p:cNvPr>
          <p:cNvSpPr>
            <a:spLocks noGrp="1"/>
          </p:cNvSpPr>
          <p:nvPr>
            <p:ph type="ftr" sz="quarter" idx="11"/>
          </p:nvPr>
        </p:nvSpPr>
        <p:spPr>
          <a:xfrm>
            <a:off x="838199" y="6447791"/>
            <a:ext cx="9350829" cy="365125"/>
          </a:xfrm>
        </p:spPr>
        <p:txBody>
          <a:bodyPr/>
          <a:lstStyle/>
          <a:p>
            <a:r>
              <a:rPr dirty="0"/>
              <a:t>HSE - Health Protection Surveillance Centre.</a:t>
            </a:r>
          </a:p>
        </p:txBody>
      </p:sp>
      <p:sp>
        <p:nvSpPr>
          <p:cNvPr id="3" name="TextBox 2">
            <a:extLst>
              <a:ext uri="{FF2B5EF4-FFF2-40B4-BE49-F238E27FC236}">
                <a16:creationId xmlns:a16="http://schemas.microsoft.com/office/drawing/2014/main" id="{4E3EBC20-A9B0-A1C4-F064-11EE725C94AF}"/>
              </a:ext>
            </a:extLst>
          </p:cNvPr>
          <p:cNvSpPr txBox="1"/>
          <p:nvPr/>
        </p:nvSpPr>
        <p:spPr>
          <a:xfrm>
            <a:off x="968710" y="298476"/>
            <a:ext cx="10913047" cy="461665"/>
          </a:xfrm>
          <a:prstGeom prst="rect">
            <a:avLst/>
          </a:prstGeom>
          <a:noFill/>
        </p:spPr>
        <p:txBody>
          <a:bodyPr wrap="square">
            <a:spAutoFit/>
          </a:bodyPr>
          <a:lstStyle/>
          <a:p>
            <a:r>
              <a:rPr lang="en-GB" sz="2400" dirty="0">
                <a:solidFill>
                  <a:schemeClr val="bg1"/>
                </a:solidFill>
                <a:ea typeface="Tahoma" panose="020B0604030504040204" pitchFamily="34" charset="0"/>
                <a:cs typeface="Tahoma" panose="020B0604030504040204" pitchFamily="34" charset="0"/>
              </a:rPr>
              <a:t>Drinking Water  - Examples of hazards for which parameters are tested </a:t>
            </a:r>
          </a:p>
        </p:txBody>
      </p:sp>
      <p:graphicFrame>
        <p:nvGraphicFramePr>
          <p:cNvPr id="5" name="Table 4">
            <a:extLst>
              <a:ext uri="{FF2B5EF4-FFF2-40B4-BE49-F238E27FC236}">
                <a16:creationId xmlns:a16="http://schemas.microsoft.com/office/drawing/2014/main" id="{1C8C081E-F33B-D7FE-E127-A78B48A3461E}"/>
              </a:ext>
            </a:extLst>
          </p:cNvPr>
          <p:cNvGraphicFramePr>
            <a:graphicFrameLocks noGrp="1"/>
          </p:cNvGraphicFramePr>
          <p:nvPr>
            <p:extLst>
              <p:ext uri="{D42A27DB-BD31-4B8C-83A1-F6EECF244321}">
                <p14:modId xmlns:p14="http://schemas.microsoft.com/office/powerpoint/2010/main" val="255838364"/>
              </p:ext>
            </p:extLst>
          </p:nvPr>
        </p:nvGraphicFramePr>
        <p:xfrm>
          <a:off x="310242" y="1264459"/>
          <a:ext cx="11571515" cy="4968000"/>
        </p:xfrm>
        <a:graphic>
          <a:graphicData uri="http://schemas.openxmlformats.org/drawingml/2006/table">
            <a:tbl>
              <a:tblPr/>
              <a:tblGrid>
                <a:gridCol w="1905270">
                  <a:extLst>
                    <a:ext uri="{9D8B030D-6E8A-4147-A177-3AD203B41FA5}">
                      <a16:colId xmlns:a16="http://schemas.microsoft.com/office/drawing/2014/main" val="3362861206"/>
                    </a:ext>
                  </a:extLst>
                </a:gridCol>
                <a:gridCol w="9666245">
                  <a:extLst>
                    <a:ext uri="{9D8B030D-6E8A-4147-A177-3AD203B41FA5}">
                      <a16:colId xmlns:a16="http://schemas.microsoft.com/office/drawing/2014/main" val="423844863"/>
                    </a:ext>
                  </a:extLst>
                </a:gridCol>
              </a:tblGrid>
              <a:tr h="496800">
                <a:tc>
                  <a:txBody>
                    <a:bodyPr/>
                    <a:lstStyle/>
                    <a:p>
                      <a:pPr algn="l" rtl="0" fontAlgn="ctr">
                        <a:buNone/>
                      </a:pPr>
                      <a:r>
                        <a:rPr lang="en-IE" sz="1600" b="1" i="0" u="none" strike="noStrike" dirty="0">
                          <a:solidFill>
                            <a:srgbClr val="000000"/>
                          </a:solidFill>
                          <a:effectLst/>
                          <a:latin typeface="Aptos Narrow" panose="020B0004020202020204" pitchFamily="34" charset="0"/>
                        </a:rPr>
                        <a:t>Biological contaminants</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IE" sz="1600" b="0" i="0" u="none" strike="noStrike" dirty="0">
                          <a:solidFill>
                            <a:srgbClr val="000000"/>
                          </a:solidFill>
                          <a:effectLst/>
                          <a:latin typeface="Aptos Narrow" panose="020B0004020202020204" pitchFamily="34" charset="0"/>
                        </a:rPr>
                        <a:t>These indicate faecal contamination and are crucial for determining the presence of harmful pathogens </a:t>
                      </a:r>
                      <a:r>
                        <a:rPr lang="en-IE" sz="1600" b="0" i="0" u="none" strike="noStrike" dirty="0" err="1">
                          <a:solidFill>
                            <a:srgbClr val="000000"/>
                          </a:solidFill>
                          <a:effectLst/>
                          <a:latin typeface="Aptos Narrow" panose="020B0004020202020204" pitchFamily="34" charset="0"/>
                        </a:rPr>
                        <a:t>e.g</a:t>
                      </a:r>
                      <a:r>
                        <a:rPr lang="en-IE" sz="1600" b="0" i="0" u="none" strike="noStrike" dirty="0">
                          <a:solidFill>
                            <a:srgbClr val="000000"/>
                          </a:solidFill>
                          <a:effectLst/>
                          <a:latin typeface="Aptos Narrow" panose="020B0004020202020204" pitchFamily="34" charset="0"/>
                        </a:rPr>
                        <a:t> </a:t>
                      </a:r>
                      <a:r>
                        <a:rPr lang="en-IE" sz="1600" b="0" i="1" u="none" strike="noStrike" dirty="0">
                          <a:solidFill>
                            <a:srgbClr val="000000"/>
                          </a:solidFill>
                          <a:effectLst/>
                          <a:latin typeface="Aptos Narrow" panose="020B0004020202020204" pitchFamily="34" charset="0"/>
                        </a:rPr>
                        <a:t>E. coli, Coliforms, Enterococci, Cryptosporidium, Giardia</a:t>
                      </a:r>
                      <a:endParaRPr lang="en-IE" sz="1600" b="0" i="0" u="none" strike="noStrike" dirty="0">
                        <a:solidFill>
                          <a:srgbClr val="000000"/>
                        </a:solidFill>
                        <a:effectLst/>
                        <a:latin typeface="Aptos Narrow" panose="020B0004020202020204" pitchFamily="34" charset="0"/>
                      </a:endParaRP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8468383"/>
                  </a:ext>
                </a:extLst>
              </a:tr>
              <a:tr h="496800">
                <a:tc>
                  <a:txBody>
                    <a:bodyPr/>
                    <a:lstStyle/>
                    <a:p>
                      <a:pPr algn="l" rtl="0" fontAlgn="ctr">
                        <a:buNone/>
                      </a:pPr>
                      <a:r>
                        <a:rPr lang="en-IE" sz="1600" b="1" i="0" u="none" strike="noStrike" dirty="0">
                          <a:solidFill>
                            <a:srgbClr val="000000"/>
                          </a:solidFill>
                          <a:effectLst/>
                          <a:latin typeface="Aptos Narrow" panose="020B0004020202020204" pitchFamily="34" charset="0"/>
                        </a:rPr>
                        <a:t>Disinfection byproducts</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GB" sz="1600" b="0" i="0" u="none" strike="noStrike" dirty="0">
                          <a:solidFill>
                            <a:srgbClr val="000000"/>
                          </a:solidFill>
                          <a:effectLst/>
                          <a:latin typeface="Aptos Narrow" panose="020B0004020202020204" pitchFamily="34" charset="0"/>
                        </a:rPr>
                        <a:t>Byproducts of the disinfection process, which need to be monitored </a:t>
                      </a:r>
                      <a:r>
                        <a:rPr lang="en-GB" sz="1600" b="0" i="0" u="none" strike="noStrike" dirty="0" err="1">
                          <a:solidFill>
                            <a:srgbClr val="000000"/>
                          </a:solidFill>
                          <a:effectLst/>
                          <a:latin typeface="Aptos Narrow" panose="020B0004020202020204" pitchFamily="34" charset="0"/>
                        </a:rPr>
                        <a:t>e.g</a:t>
                      </a:r>
                      <a:r>
                        <a:rPr lang="en-GB" sz="1600" b="0" i="0" u="none" strike="noStrike" dirty="0">
                          <a:solidFill>
                            <a:srgbClr val="000000"/>
                          </a:solidFill>
                          <a:effectLst/>
                          <a:latin typeface="Aptos Narrow" panose="020B0004020202020204" pitchFamily="34" charset="0"/>
                        </a:rPr>
                        <a:t> Trihalomethanes (THMs)</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748978"/>
                  </a:ext>
                </a:extLst>
              </a:tr>
              <a:tr h="496800">
                <a:tc>
                  <a:txBody>
                    <a:bodyPr/>
                    <a:lstStyle/>
                    <a:p>
                      <a:pPr algn="l" rtl="0" fontAlgn="ctr">
                        <a:buNone/>
                      </a:pPr>
                      <a:r>
                        <a:rPr lang="en-IE" sz="1600" b="1" i="0" u="none" strike="noStrike" dirty="0">
                          <a:solidFill>
                            <a:srgbClr val="000000"/>
                          </a:solidFill>
                          <a:effectLst/>
                          <a:latin typeface="Aptos Narrow" panose="020B0004020202020204" pitchFamily="34" charset="0"/>
                        </a:rPr>
                        <a:t>Turbidity</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GB" sz="1600" b="0" i="0" u="none" strike="noStrike">
                          <a:solidFill>
                            <a:srgbClr val="000000"/>
                          </a:solidFill>
                          <a:effectLst/>
                          <a:latin typeface="Aptos Narrow" panose="020B0004020202020204" pitchFamily="34" charset="0"/>
                        </a:rPr>
                        <a:t>Measures the cloudiness or haziness of the water</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8525935"/>
                  </a:ext>
                </a:extLst>
              </a:tr>
              <a:tr h="496800">
                <a:tc>
                  <a:txBody>
                    <a:bodyPr/>
                    <a:lstStyle/>
                    <a:p>
                      <a:pPr algn="l" rtl="0" fontAlgn="ctr">
                        <a:buNone/>
                      </a:pPr>
                      <a:r>
                        <a:rPr lang="en-IE" sz="1600" b="1" i="0" u="none" strike="noStrike">
                          <a:solidFill>
                            <a:srgbClr val="000000"/>
                          </a:solidFill>
                          <a:effectLst/>
                          <a:latin typeface="Aptos Narrow" panose="020B0004020202020204" pitchFamily="34" charset="0"/>
                        </a:rPr>
                        <a:t>Nitrates &amp; Nitrites</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GB" sz="1600" b="0" i="0" u="none" strike="noStrike" dirty="0">
                          <a:solidFill>
                            <a:srgbClr val="000000"/>
                          </a:solidFill>
                          <a:effectLst/>
                          <a:latin typeface="Aptos Narrow" panose="020B0004020202020204" pitchFamily="34" charset="0"/>
                        </a:rPr>
                        <a:t>Can indicate agricultural or sewage pollution </a:t>
                      </a:r>
                      <a:r>
                        <a:rPr lang="en-GB" sz="1600" b="0" i="0" u="none" strike="noStrike" dirty="0" err="1">
                          <a:solidFill>
                            <a:srgbClr val="000000"/>
                          </a:solidFill>
                          <a:effectLst/>
                          <a:latin typeface="Aptos Narrow" panose="020B0004020202020204" pitchFamily="34" charset="0"/>
                        </a:rPr>
                        <a:t>e.g</a:t>
                      </a:r>
                      <a:r>
                        <a:rPr lang="en-GB" sz="1600" b="0" i="0" u="none" strike="noStrike" dirty="0">
                          <a:solidFill>
                            <a:srgbClr val="000000"/>
                          </a:solidFill>
                          <a:effectLst/>
                          <a:latin typeface="Aptos Narrow" panose="020B0004020202020204" pitchFamily="34" charset="0"/>
                        </a:rPr>
                        <a:t>  Fertilizers</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4103824"/>
                  </a:ext>
                </a:extLst>
              </a:tr>
              <a:tr h="496800">
                <a:tc>
                  <a:txBody>
                    <a:bodyPr/>
                    <a:lstStyle/>
                    <a:p>
                      <a:pPr algn="l" rtl="0" fontAlgn="ctr">
                        <a:buNone/>
                      </a:pPr>
                      <a:r>
                        <a:rPr lang="en-IE" sz="1600" b="1" i="0" u="none" strike="noStrike" dirty="0">
                          <a:solidFill>
                            <a:srgbClr val="000000"/>
                          </a:solidFill>
                          <a:effectLst/>
                          <a:latin typeface="Aptos Narrow" panose="020B0004020202020204" pitchFamily="34" charset="0"/>
                        </a:rPr>
                        <a:t>Pesticide</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GB" sz="1600" b="0" i="0" u="none" strike="noStrike" dirty="0">
                          <a:solidFill>
                            <a:srgbClr val="000000"/>
                          </a:solidFill>
                          <a:effectLst/>
                          <a:latin typeface="Aptos Narrow" panose="020B0004020202020204" pitchFamily="34" charset="0"/>
                        </a:rPr>
                        <a:t>Can contaminate water through direct sources such as spills and indirect sources like spray drift and runoff</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5601485"/>
                  </a:ext>
                </a:extLst>
              </a:tr>
              <a:tr h="496800">
                <a:tc>
                  <a:txBody>
                    <a:bodyPr/>
                    <a:lstStyle/>
                    <a:p>
                      <a:pPr algn="l" rtl="0" fontAlgn="ctr">
                        <a:buNone/>
                      </a:pPr>
                      <a:r>
                        <a:rPr lang="en-IE" sz="1600" b="1" i="0" u="none" strike="noStrike">
                          <a:solidFill>
                            <a:srgbClr val="000000"/>
                          </a:solidFill>
                          <a:effectLst/>
                          <a:latin typeface="Aptos Narrow" panose="020B0004020202020204" pitchFamily="34" charset="0"/>
                        </a:rPr>
                        <a:t>System failure</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GB" sz="1600" b="0" i="0" u="none" strike="noStrike" dirty="0">
                          <a:solidFill>
                            <a:srgbClr val="000000"/>
                          </a:solidFill>
                          <a:effectLst/>
                          <a:latin typeface="Aptos Narrow" panose="020B0004020202020204" pitchFamily="34" charset="0"/>
                        </a:rPr>
                        <a:t>Mechanical issues at  the water plant </a:t>
                      </a:r>
                      <a:r>
                        <a:rPr lang="en-GB" sz="1600" b="0" i="0" u="none" strike="noStrike" dirty="0" err="1">
                          <a:solidFill>
                            <a:srgbClr val="000000"/>
                          </a:solidFill>
                          <a:effectLst/>
                          <a:latin typeface="Aptos Narrow" panose="020B0004020202020204" pitchFamily="34" charset="0"/>
                        </a:rPr>
                        <a:t>e.g</a:t>
                      </a:r>
                      <a:r>
                        <a:rPr lang="en-GB" sz="1600" b="0" i="0" u="none" strike="noStrike" dirty="0">
                          <a:solidFill>
                            <a:srgbClr val="000000"/>
                          </a:solidFill>
                          <a:effectLst/>
                          <a:latin typeface="Aptos Narrow" panose="020B0004020202020204" pitchFamily="34" charset="0"/>
                        </a:rPr>
                        <a:t> Chlorine dosing pump failure</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4399101"/>
                  </a:ext>
                </a:extLst>
              </a:tr>
              <a:tr h="496800">
                <a:tc>
                  <a:txBody>
                    <a:bodyPr/>
                    <a:lstStyle/>
                    <a:p>
                      <a:pPr algn="l" rtl="0" fontAlgn="ctr">
                        <a:buNone/>
                      </a:pPr>
                      <a:r>
                        <a:rPr lang="en-IE" sz="1600" b="1" i="0" u="none" strike="noStrike">
                          <a:solidFill>
                            <a:srgbClr val="000000"/>
                          </a:solidFill>
                          <a:effectLst/>
                          <a:latin typeface="Aptos Narrow" panose="020B0004020202020204" pitchFamily="34" charset="0"/>
                        </a:rPr>
                        <a:t>Taste &amp; Staining issue</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GB" sz="1600" b="0" i="0" u="none" strike="noStrike" dirty="0">
                          <a:solidFill>
                            <a:srgbClr val="000000"/>
                          </a:solidFill>
                          <a:effectLst/>
                          <a:latin typeface="Aptos Narrow" panose="020B0004020202020204" pitchFamily="34" charset="0"/>
                        </a:rPr>
                        <a:t>Metals and compounds that can affect taste, colour, and water quality . These can cause health issues if exposed over a long time or at high levels e.g. Ammonium, Aluminium, Manganese, Chloride</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7964643"/>
                  </a:ext>
                </a:extLst>
              </a:tr>
              <a:tr h="496800">
                <a:tc>
                  <a:txBody>
                    <a:bodyPr/>
                    <a:lstStyle/>
                    <a:p>
                      <a:pPr algn="l" rtl="0" fontAlgn="ctr">
                        <a:buNone/>
                      </a:pPr>
                      <a:r>
                        <a:rPr lang="en-IE" sz="1600" b="1" i="0" u="none" strike="noStrike">
                          <a:solidFill>
                            <a:srgbClr val="000000"/>
                          </a:solidFill>
                          <a:effectLst/>
                          <a:latin typeface="Aptos Narrow" panose="020B0004020202020204" pitchFamily="34" charset="0"/>
                        </a:rPr>
                        <a:t>Metals originating from pipes</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GB" sz="1600" b="0" i="0" u="none" strike="noStrike" dirty="0">
                          <a:solidFill>
                            <a:srgbClr val="000000"/>
                          </a:solidFill>
                          <a:effectLst/>
                          <a:latin typeface="Aptos Narrow" panose="020B0004020202020204" pitchFamily="34" charset="0"/>
                        </a:rPr>
                        <a:t>Metals that can leach from pipes and fittings, especially in older buildings e.g. Lead, Nickle, Iron and Copper</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6996497"/>
                  </a:ext>
                </a:extLst>
              </a:tr>
              <a:tr h="496800">
                <a:tc>
                  <a:txBody>
                    <a:bodyPr/>
                    <a:lstStyle/>
                    <a:p>
                      <a:pPr algn="l" rtl="0" fontAlgn="ctr">
                        <a:buNone/>
                      </a:pPr>
                      <a:r>
                        <a:rPr lang="en-IE" sz="1600" b="1" i="0" u="none" strike="noStrike">
                          <a:solidFill>
                            <a:srgbClr val="000000"/>
                          </a:solidFill>
                          <a:effectLst/>
                          <a:latin typeface="Aptos Narrow" panose="020B0004020202020204" pitchFamily="34" charset="0"/>
                        </a:rPr>
                        <a:t>Hydrocarbons</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ctr">
                        <a:buNone/>
                      </a:pPr>
                      <a:r>
                        <a:rPr lang="en-GB" sz="1600" b="0" i="0" u="none" strike="noStrike" dirty="0">
                          <a:solidFill>
                            <a:srgbClr val="000000"/>
                          </a:solidFill>
                          <a:effectLst/>
                          <a:latin typeface="Aptos Narrow" panose="020B0004020202020204" pitchFamily="34" charset="0"/>
                        </a:rPr>
                        <a:t>May be present if there is a  fuel spill into the water system</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1092497"/>
                  </a:ext>
                </a:extLst>
              </a:tr>
              <a:tr h="496800">
                <a:tc>
                  <a:txBody>
                    <a:bodyPr/>
                    <a:lstStyle/>
                    <a:p>
                      <a:pPr algn="l" rtl="0" fontAlgn="ctr">
                        <a:buNone/>
                      </a:pPr>
                      <a:r>
                        <a:rPr lang="en-IE" sz="1600" b="1" i="0" u="none" strike="noStrike">
                          <a:solidFill>
                            <a:srgbClr val="000000"/>
                          </a:solidFill>
                          <a:effectLst/>
                          <a:latin typeface="Aptos Narrow" panose="020B0004020202020204" pitchFamily="34" charset="0"/>
                        </a:rPr>
                        <a:t>Other</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IE" sz="1600" b="0" i="0" u="none" strike="noStrike" dirty="0">
                          <a:solidFill>
                            <a:srgbClr val="000000"/>
                          </a:solidFill>
                          <a:effectLst/>
                          <a:latin typeface="Aptos Narrow" panose="020B0004020202020204" pitchFamily="34" charset="0"/>
                        </a:rPr>
                        <a:t>Herbicide</a:t>
                      </a:r>
                    </a:p>
                  </a:txBody>
                  <a:tcPr marL="7286" marR="7286" marT="728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219725"/>
                  </a:ext>
                </a:extLst>
              </a:tr>
            </a:tbl>
          </a:graphicData>
        </a:graphic>
      </p:graphicFrame>
    </p:spTree>
    <p:extLst>
      <p:ext uri="{BB962C8B-B14F-4D97-AF65-F5344CB8AC3E}">
        <p14:creationId xmlns:p14="http://schemas.microsoft.com/office/powerpoint/2010/main" val="75176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5A53F-0D1B-BFD5-7FA2-2301AEA97C88}"/>
            </a:ext>
          </a:extLst>
        </p:cNvPr>
        <p:cNvGrpSpPr/>
        <p:nvPr/>
      </p:nvGrpSpPr>
      <p:grpSpPr>
        <a:xfrm>
          <a:off x="0" y="0"/>
          <a:ext cx="0" cy="0"/>
          <a:chOff x="0" y="0"/>
          <a:chExt cx="0" cy="0"/>
        </a:xfrm>
      </p:grpSpPr>
      <p:sp>
        <p:nvSpPr>
          <p:cNvPr id="4" name="Footer Placeholder 1">
            <a:extLst>
              <a:ext uri="{FF2B5EF4-FFF2-40B4-BE49-F238E27FC236}">
                <a16:creationId xmlns:a16="http://schemas.microsoft.com/office/drawing/2014/main" id="{341C488F-5C06-3BED-EC2E-02956F6880F2}"/>
              </a:ext>
            </a:extLst>
          </p:cNvPr>
          <p:cNvSpPr>
            <a:spLocks noGrp="1"/>
          </p:cNvSpPr>
          <p:nvPr>
            <p:ph type="ftr" sz="quarter" idx="11"/>
          </p:nvPr>
        </p:nvSpPr>
        <p:spPr>
          <a:xfrm>
            <a:off x="838199" y="6447791"/>
            <a:ext cx="9350829" cy="365125"/>
          </a:xfrm>
        </p:spPr>
        <p:txBody>
          <a:bodyPr/>
          <a:lstStyle/>
          <a:p>
            <a:r>
              <a:rPr dirty="0"/>
              <a:t>HSE - Health Protection Surveillance Centre.</a:t>
            </a:r>
          </a:p>
        </p:txBody>
      </p:sp>
      <p:sp>
        <p:nvSpPr>
          <p:cNvPr id="3" name="TextBox 2">
            <a:extLst>
              <a:ext uri="{FF2B5EF4-FFF2-40B4-BE49-F238E27FC236}">
                <a16:creationId xmlns:a16="http://schemas.microsoft.com/office/drawing/2014/main" id="{4A75D93F-E2BF-42F0-F883-A2CD1752F362}"/>
              </a:ext>
            </a:extLst>
          </p:cNvPr>
          <p:cNvSpPr txBox="1"/>
          <p:nvPr/>
        </p:nvSpPr>
        <p:spPr>
          <a:xfrm>
            <a:off x="1134272" y="247415"/>
            <a:ext cx="9905029" cy="477054"/>
          </a:xfrm>
          <a:prstGeom prst="rect">
            <a:avLst/>
          </a:prstGeom>
          <a:noFill/>
        </p:spPr>
        <p:txBody>
          <a:bodyPr wrap="square">
            <a:spAutoFit/>
          </a:bodyPr>
          <a:lstStyle/>
          <a:p>
            <a:pPr lvl="0">
              <a:defRPr/>
            </a:pPr>
            <a:r>
              <a:rPr lang="en-GB" sz="2500" dirty="0">
                <a:solidFill>
                  <a:schemeClr val="bg1"/>
                </a:solidFill>
              </a:rPr>
              <a:t>Monitoring drinking water – types of water supply</a:t>
            </a:r>
            <a:endParaRPr kumimoji="0" lang="en-IE" sz="2500" i="0" u="none" strike="noStrike" kern="1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TextBox 11">
            <a:extLst>
              <a:ext uri="{FF2B5EF4-FFF2-40B4-BE49-F238E27FC236}">
                <a16:creationId xmlns:a16="http://schemas.microsoft.com/office/drawing/2014/main" id="{70C5853F-6F4E-F1C8-34E1-30AE7D739CCD}"/>
              </a:ext>
            </a:extLst>
          </p:cNvPr>
          <p:cNvSpPr txBox="1"/>
          <p:nvPr/>
        </p:nvSpPr>
        <p:spPr>
          <a:xfrm>
            <a:off x="89153" y="1083521"/>
            <a:ext cx="11696007" cy="5201424"/>
          </a:xfrm>
          <a:prstGeom prst="rect">
            <a:avLst/>
          </a:prstGeom>
          <a:noFill/>
        </p:spPr>
        <p:txBody>
          <a:bodyPr wrap="square">
            <a:spAutoFit/>
          </a:bodyPr>
          <a:lstStyle/>
          <a:p>
            <a:r>
              <a:rPr lang="en-GB" sz="1600" b="1" dirty="0"/>
              <a:t>Water supplies covered under EU and Irish legislation</a:t>
            </a:r>
          </a:p>
          <a:p>
            <a:r>
              <a:rPr lang="en-GB" sz="1600" b="1" dirty="0"/>
              <a:t>The Public Water Supply</a:t>
            </a:r>
            <a:r>
              <a:rPr lang="en-GB" sz="1600" dirty="0"/>
              <a:t> service approximately 80% of the population and is managed by </a:t>
            </a:r>
            <a:r>
              <a:rPr lang="en-GB" sz="1600" dirty="0">
                <a:hlinkClick r:id="rId3"/>
              </a:rPr>
              <a:t>Uisce Éireann </a:t>
            </a:r>
            <a:r>
              <a:rPr lang="en-GB" sz="1600" dirty="0"/>
              <a:t>(Irish Water), the national water services utility. </a:t>
            </a:r>
            <a:r>
              <a:rPr lang="en-GB" sz="1600" dirty="0" err="1"/>
              <a:t>Uisce</a:t>
            </a:r>
            <a:r>
              <a:rPr lang="en-GB" sz="1600" dirty="0"/>
              <a:t> Éireann handles the abstraction, treatment, and distribution of public drinking water across the country through a network of supply zones, treatment plants, and pumping stations. The water quality in these public supplies is regulated by the Environmental Protection Agency (EPA) and is generally high and safe to drink</a:t>
            </a:r>
          </a:p>
          <a:p>
            <a:r>
              <a:rPr lang="en-GB" sz="1600" b="1" dirty="0"/>
              <a:t>Public Group Schemes </a:t>
            </a:r>
            <a:r>
              <a:rPr lang="en-GB" sz="1600" dirty="0"/>
              <a:t>service approximately 4.3% of the population are supplies where the abstraction and treatment of the water is managed by Irish Water and the distribution of treated water to the users is managed by a local community group. </a:t>
            </a:r>
            <a:endParaRPr lang="en-GB" sz="1600" b="1" dirty="0"/>
          </a:p>
          <a:p>
            <a:r>
              <a:rPr lang="en-GB" sz="1600" b="1" dirty="0"/>
              <a:t>Private Group Schemes </a:t>
            </a:r>
            <a:r>
              <a:rPr lang="en-GB" sz="1600" dirty="0"/>
              <a:t>service approximately 3.4% of the population are supplies where the abstraction, treatment and distribution of treated water are all managed by a local community group.</a:t>
            </a:r>
          </a:p>
          <a:p>
            <a:r>
              <a:rPr lang="en-GB" sz="1600" b="1" dirty="0"/>
              <a:t>Small</a:t>
            </a:r>
            <a:r>
              <a:rPr lang="en-GB" sz="1600" dirty="0"/>
              <a:t> </a:t>
            </a:r>
            <a:r>
              <a:rPr lang="en-GB" sz="1600" b="1" dirty="0"/>
              <a:t>Private Supplies </a:t>
            </a:r>
            <a:r>
              <a:rPr lang="en-GB" sz="1600" dirty="0"/>
              <a:t>are supplies serving a commercial or public activity, and the abstraction, treatment and distribution of treated water are managed by the commercial or public entity. Examples of commercial or public activities served by small private supplies include pubs and restaurants, crèches and national schools. </a:t>
            </a:r>
          </a:p>
          <a:p>
            <a:endParaRPr lang="en-GB" sz="1200" b="1" dirty="0"/>
          </a:p>
          <a:p>
            <a:r>
              <a:rPr lang="en-GB" sz="1600" b="1" dirty="0"/>
              <a:t>Other private source </a:t>
            </a:r>
            <a:r>
              <a:rPr lang="en-GB" sz="1600" dirty="0"/>
              <a:t> are made up primarily of private household wells supply 9.9 % of households. Household Wells are supplies that supply a volume of water less than 10 cubic metres a day or serve fewer than 50 people, and do not supply a commercial or public activity. Other private source can also include water sources from, for example: rivers, streams or temporary tankers. In rural Ireland where households are supplied by other private source the responsibility for managing the supply lies with the householder, testing frequency varies; households are advised to test for microbial contamination annually and chemical contamination every three years, while larger private supplies and those serving public/commercial premises are legally required to be tested twice a year for microbial contaminants like </a:t>
            </a:r>
            <a:r>
              <a:rPr lang="en-GB" sz="1600" i="1" dirty="0"/>
              <a:t>E. coli</a:t>
            </a:r>
            <a:r>
              <a:rPr lang="en-GB" sz="1600" dirty="0"/>
              <a:t>. </a:t>
            </a:r>
            <a:endParaRPr lang="en-IE" sz="1600" dirty="0"/>
          </a:p>
          <a:p>
            <a:endParaRPr lang="en-IE" sz="1600" dirty="0"/>
          </a:p>
        </p:txBody>
      </p:sp>
      <p:sp>
        <p:nvSpPr>
          <p:cNvPr id="5" name="TextBox 4">
            <a:extLst>
              <a:ext uri="{FF2B5EF4-FFF2-40B4-BE49-F238E27FC236}">
                <a16:creationId xmlns:a16="http://schemas.microsoft.com/office/drawing/2014/main" id="{FC112230-F234-5510-0285-A1D0540BDE06}"/>
              </a:ext>
            </a:extLst>
          </p:cNvPr>
          <p:cNvSpPr txBox="1"/>
          <p:nvPr/>
        </p:nvSpPr>
        <p:spPr>
          <a:xfrm>
            <a:off x="89153" y="5832238"/>
            <a:ext cx="5927713" cy="615553"/>
          </a:xfrm>
          <a:prstGeom prst="rect">
            <a:avLst/>
          </a:prstGeom>
          <a:noFill/>
        </p:spPr>
        <p:txBody>
          <a:bodyPr wrap="none" rtlCol="0">
            <a:spAutoFit/>
          </a:bodyPr>
          <a:lstStyle/>
          <a:p>
            <a:r>
              <a:rPr lang="en-GB" sz="1600" dirty="0"/>
              <a:t>Source: </a:t>
            </a:r>
            <a:r>
              <a:rPr lang="en-GB" sz="1600" dirty="0">
                <a:hlinkClick r:id="rId4"/>
              </a:rPr>
              <a:t>Ireland's UN SDGs - Goal 6 Clean Water and Sanitation 2024</a:t>
            </a:r>
            <a:endParaRPr lang="en-GB" sz="1600" dirty="0"/>
          </a:p>
          <a:p>
            <a:endParaRPr lang="en-IE" dirty="0"/>
          </a:p>
        </p:txBody>
      </p:sp>
    </p:spTree>
    <p:extLst>
      <p:ext uri="{BB962C8B-B14F-4D97-AF65-F5344CB8AC3E}">
        <p14:creationId xmlns:p14="http://schemas.microsoft.com/office/powerpoint/2010/main" val="2324679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6179F-27A4-6EC7-7000-FC5C6B41B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6BA03E-5EDB-45A9-445A-745F15BDBCD8}"/>
              </a:ext>
            </a:extLst>
          </p:cNvPr>
          <p:cNvSpPr>
            <a:spLocks noGrp="1"/>
          </p:cNvSpPr>
          <p:nvPr>
            <p:ph type="title"/>
          </p:nvPr>
        </p:nvSpPr>
        <p:spPr>
          <a:xfrm>
            <a:off x="745672" y="175723"/>
            <a:ext cx="11228238" cy="807985"/>
          </a:xfrm>
        </p:spPr>
        <p:txBody>
          <a:bodyPr/>
          <a:lstStyle/>
          <a:p>
            <a:r>
              <a:rPr dirty="0"/>
              <a:t> </a:t>
            </a:r>
          </a:p>
        </p:txBody>
      </p:sp>
      <p:sp>
        <p:nvSpPr>
          <p:cNvPr id="4" name="Footer Placeholder 1">
            <a:extLst>
              <a:ext uri="{FF2B5EF4-FFF2-40B4-BE49-F238E27FC236}">
                <a16:creationId xmlns:a16="http://schemas.microsoft.com/office/drawing/2014/main" id="{3A67F991-868B-FA10-C980-802A29C5C30C}"/>
              </a:ext>
            </a:extLst>
          </p:cNvPr>
          <p:cNvSpPr>
            <a:spLocks noGrp="1"/>
          </p:cNvSpPr>
          <p:nvPr>
            <p:ph type="ftr" sz="quarter" idx="11"/>
          </p:nvPr>
        </p:nvSpPr>
        <p:spPr>
          <a:xfrm>
            <a:off x="838199" y="6447791"/>
            <a:ext cx="9350829"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00" b="0" i="1"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HSE - Health Protection Surveillance Centre.</a:t>
            </a:r>
          </a:p>
        </p:txBody>
      </p:sp>
      <p:sp>
        <p:nvSpPr>
          <p:cNvPr id="8" name="TextBox 7">
            <a:extLst>
              <a:ext uri="{FF2B5EF4-FFF2-40B4-BE49-F238E27FC236}">
                <a16:creationId xmlns:a16="http://schemas.microsoft.com/office/drawing/2014/main" id="{17069FD9-0ACA-13BD-D763-2D4496EC1336}"/>
              </a:ext>
            </a:extLst>
          </p:cNvPr>
          <p:cNvSpPr txBox="1"/>
          <p:nvPr/>
        </p:nvSpPr>
        <p:spPr>
          <a:xfrm>
            <a:off x="1004581" y="300962"/>
            <a:ext cx="8048983"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rPr>
              <a:t>Bathing Water - Guidance resources and regulations</a:t>
            </a:r>
            <a:endParaRPr kumimoji="0" lang="en-IE"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F87B88D-DD44-7CCA-9F8E-508251B9FD59}"/>
              </a:ext>
            </a:extLst>
          </p:cNvPr>
          <p:cNvSpPr txBox="1"/>
          <p:nvPr/>
        </p:nvSpPr>
        <p:spPr>
          <a:xfrm>
            <a:off x="354330" y="4675818"/>
            <a:ext cx="10910619" cy="1477328"/>
          </a:xfrm>
          <a:prstGeom prst="rect">
            <a:avLst/>
          </a:prstGeom>
          <a:noFill/>
        </p:spPr>
        <p:txBody>
          <a:bodyPr wrap="square">
            <a:spAutoFit/>
          </a:bodyPr>
          <a:lstStyle/>
          <a:p>
            <a:r>
              <a:rPr lang="en-IE" dirty="0"/>
              <a:t>Commercial and public swimming pools are not governed by statutory water regulations; and therefore, are not included in local authority bathing water monitoring programmes. They are however, required to operate in accordance with established industry standards and comply with the </a:t>
            </a:r>
            <a:r>
              <a:rPr lang="en-IE" u="sng" dirty="0">
                <a:hlinkClick r:id="rId2"/>
              </a:rPr>
              <a:t>Swimming Pool Safety Guidelines</a:t>
            </a:r>
            <a:r>
              <a:rPr lang="en-IE" u="sng" dirty="0"/>
              <a:t> </a:t>
            </a:r>
            <a:r>
              <a:rPr lang="en-IE" dirty="0"/>
              <a:t>issued by Water Safety Ireland, as well as the </a:t>
            </a:r>
            <a:r>
              <a:rPr lang="en-IE" dirty="0">
                <a:hlinkClick r:id="rId3"/>
              </a:rPr>
              <a:t>Safety, Health and Welfare at Work Act 2005</a:t>
            </a:r>
            <a:r>
              <a:rPr lang="en-IE" dirty="0"/>
              <a:t>. The HSE and EPA may investigate a swimming pool in cases of suspected contamination or public health incidents.</a:t>
            </a:r>
          </a:p>
        </p:txBody>
      </p:sp>
      <p:sp>
        <p:nvSpPr>
          <p:cNvPr id="12" name="TextBox 11">
            <a:extLst>
              <a:ext uri="{FF2B5EF4-FFF2-40B4-BE49-F238E27FC236}">
                <a16:creationId xmlns:a16="http://schemas.microsoft.com/office/drawing/2014/main" id="{D6E646C7-07C4-F421-6F57-8C0E7B647A63}"/>
              </a:ext>
            </a:extLst>
          </p:cNvPr>
          <p:cNvSpPr txBox="1"/>
          <p:nvPr/>
        </p:nvSpPr>
        <p:spPr>
          <a:xfrm>
            <a:off x="354330" y="1280490"/>
            <a:ext cx="11361420" cy="3248005"/>
          </a:xfrm>
          <a:prstGeom prst="rect">
            <a:avLst/>
          </a:prstGeom>
          <a:noFill/>
        </p:spPr>
        <p:txBody>
          <a:bodyPr wrap="square">
            <a:spAutoFit/>
          </a:bodyPr>
          <a:lstStyle/>
          <a:p>
            <a:pPr>
              <a:lnSpc>
                <a:spcPct val="107000"/>
              </a:lnSpc>
              <a:spcAft>
                <a:spcPts val="800"/>
              </a:spcAft>
              <a:buNone/>
            </a:pPr>
            <a:r>
              <a:rPr lang="en-IE" kern="100" dirty="0">
                <a:effectLst/>
                <a:ea typeface="Aptos" panose="020B0004020202020204" pitchFamily="34" charset="0"/>
                <a:cs typeface="Times New Roman" panose="02020603050405020304" pitchFamily="18" charset="0"/>
              </a:rPr>
              <a:t>Bathing water quality can be impacted by heavy rainfall, agricultural and urban runoff, wastewater treatment failures, and contamination from animal or bird faeces.</a:t>
            </a:r>
          </a:p>
          <a:p>
            <a:pPr>
              <a:lnSpc>
                <a:spcPct val="107000"/>
              </a:lnSpc>
              <a:spcAft>
                <a:spcPts val="800"/>
              </a:spcAft>
              <a:buNone/>
            </a:pPr>
            <a:r>
              <a:rPr lang="en-IE" kern="100" dirty="0">
                <a:effectLst/>
                <a:ea typeface="Aptos" panose="020B0004020202020204" pitchFamily="34" charset="0"/>
                <a:cs typeface="Times New Roman" panose="02020603050405020304" pitchFamily="18" charset="0"/>
              </a:rPr>
              <a:t>Under the </a:t>
            </a:r>
            <a:r>
              <a:rPr lang="en-IE" u="sng" kern="100" dirty="0">
                <a:solidFill>
                  <a:srgbClr val="467886"/>
                </a:solidFill>
                <a:effectLst/>
                <a:ea typeface="Aptos" panose="020B0004020202020204" pitchFamily="34" charset="0"/>
                <a:cs typeface="Times New Roman" panose="02020603050405020304" pitchFamily="18" charset="0"/>
                <a:hlinkClick r:id="rId4"/>
              </a:rPr>
              <a:t>Bathing Water Quality Regulations 2008</a:t>
            </a:r>
            <a:r>
              <a:rPr lang="en-IE" kern="100" dirty="0">
                <a:effectLst/>
                <a:ea typeface="Aptos" panose="020B0004020202020204" pitchFamily="34" charset="0"/>
                <a:cs typeface="Times New Roman" panose="02020603050405020304" pitchFamily="18" charset="0"/>
              </a:rPr>
              <a:t>, which implement the</a:t>
            </a:r>
            <a:r>
              <a:rPr lang="en-IE" u="sng" kern="100" dirty="0">
                <a:solidFill>
                  <a:srgbClr val="467886"/>
                </a:solidFill>
                <a:effectLst/>
                <a:ea typeface="Aptos" panose="020B0004020202020204" pitchFamily="34" charset="0"/>
                <a:cs typeface="Times New Roman" panose="02020603050405020304" pitchFamily="18" charset="0"/>
                <a:hlinkClick r:id="rId5"/>
              </a:rPr>
              <a:t> EU Bathing Water Directive (2006/7/EC</a:t>
            </a:r>
            <a:r>
              <a:rPr lang="en-IE" kern="100" dirty="0">
                <a:effectLst/>
                <a:ea typeface="Aptos" panose="020B0004020202020204" pitchFamily="34" charset="0"/>
                <a:cs typeface="Times New Roman" panose="02020603050405020304" pitchFamily="18" charset="0"/>
              </a:rPr>
              <a:t>), local authorities are responsible for identifying and monitoring bathing waters, assessing water quality, managing pollution incidents, informing the public, and reporting results to the </a:t>
            </a:r>
            <a:r>
              <a:rPr lang="en-IE" u="sng" kern="100" dirty="0">
                <a:solidFill>
                  <a:srgbClr val="467886"/>
                </a:solidFill>
                <a:effectLst/>
                <a:ea typeface="Aptos" panose="020B0004020202020204" pitchFamily="34" charset="0"/>
                <a:cs typeface="Times New Roman" panose="02020603050405020304" pitchFamily="18" charset="0"/>
                <a:hlinkClick r:id="rId6"/>
              </a:rPr>
              <a:t>Environmental Protection Agency (EPA)</a:t>
            </a:r>
            <a:r>
              <a:rPr lang="en-IE" kern="100" dirty="0">
                <a:effectLst/>
                <a:ea typeface="Aptos" panose="020B0004020202020204" pitchFamily="34" charset="0"/>
                <a:cs typeface="Times New Roman" panose="02020603050405020304" pitchFamily="18" charset="0"/>
              </a:rPr>
              <a:t>. The EPA assesses monitoring results and assigns bathing water classifications based on data collected over a four-year period. Bathing waters are classified as Poor, Sufficient, Good, or Excellent.</a:t>
            </a:r>
          </a:p>
          <a:p>
            <a:pPr>
              <a:lnSpc>
                <a:spcPct val="107000"/>
              </a:lnSpc>
              <a:spcAft>
                <a:spcPts val="800"/>
              </a:spcAft>
              <a:buNone/>
            </a:pPr>
            <a:r>
              <a:rPr lang="en-IE" kern="100" dirty="0">
                <a:effectLst/>
                <a:ea typeface="Aptos" panose="020B0004020202020204" pitchFamily="34" charset="0"/>
                <a:cs typeface="Times New Roman" panose="02020603050405020304" pitchFamily="18" charset="0"/>
              </a:rPr>
              <a:t>The Health Service Executive (HSE) advises local authorities on public health risks associated with bathing waters and works with environmental agencies to ensure water quality information, warnings, and bathing restrictions are communicated effectively to the public during the bathing season</a:t>
            </a:r>
            <a:r>
              <a:rPr lang="en-IE" sz="1100" kern="100" dirty="0">
                <a:effectLst/>
                <a:latin typeface="Aptos" panose="020B0004020202020204" pitchFamily="34" charset="0"/>
                <a:ea typeface="Aptos" panose="020B0004020202020204" pitchFamily="34" charset="0"/>
                <a:cs typeface="Times New Roman" panose="02020603050405020304" pitchFamily="18" charset="0"/>
              </a:rPr>
              <a:t>.</a:t>
            </a:r>
          </a:p>
        </p:txBody>
      </p:sp>
    </p:spTree>
    <p:extLst>
      <p:ext uri="{BB962C8B-B14F-4D97-AF65-F5344CB8AC3E}">
        <p14:creationId xmlns:p14="http://schemas.microsoft.com/office/powerpoint/2010/main" val="4085896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FB862-B286-3AD6-A90F-FBE1A383E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90EFD-CB20-C884-3EA6-60573E11AB45}"/>
              </a:ext>
            </a:extLst>
          </p:cNvPr>
          <p:cNvSpPr>
            <a:spLocks noGrp="1"/>
          </p:cNvSpPr>
          <p:nvPr>
            <p:ph type="title"/>
          </p:nvPr>
        </p:nvSpPr>
        <p:spPr>
          <a:xfrm>
            <a:off x="745672" y="175723"/>
            <a:ext cx="11228238" cy="807985"/>
          </a:xfrm>
        </p:spPr>
        <p:txBody>
          <a:bodyPr/>
          <a:lstStyle/>
          <a:p>
            <a:r>
              <a:rPr dirty="0"/>
              <a:t> </a:t>
            </a:r>
          </a:p>
        </p:txBody>
      </p:sp>
      <p:sp>
        <p:nvSpPr>
          <p:cNvPr id="4" name="Footer Placeholder 1">
            <a:extLst>
              <a:ext uri="{FF2B5EF4-FFF2-40B4-BE49-F238E27FC236}">
                <a16:creationId xmlns:a16="http://schemas.microsoft.com/office/drawing/2014/main" id="{71A82864-C030-2D36-883F-5B01A7CBDC47}"/>
              </a:ext>
            </a:extLst>
          </p:cNvPr>
          <p:cNvSpPr>
            <a:spLocks noGrp="1"/>
          </p:cNvSpPr>
          <p:nvPr>
            <p:ph type="ftr" sz="quarter" idx="11"/>
          </p:nvPr>
        </p:nvSpPr>
        <p:spPr>
          <a:xfrm>
            <a:off x="838199" y="6447791"/>
            <a:ext cx="9350829"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00" b="0" i="1"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HSE - Health Protection Surveillance Centre.</a:t>
            </a:r>
          </a:p>
        </p:txBody>
      </p:sp>
      <p:sp>
        <p:nvSpPr>
          <p:cNvPr id="8" name="TextBox 7">
            <a:extLst>
              <a:ext uri="{FF2B5EF4-FFF2-40B4-BE49-F238E27FC236}">
                <a16:creationId xmlns:a16="http://schemas.microsoft.com/office/drawing/2014/main" id="{8CFCC7AC-287E-8A06-2295-9CABE648EE2F}"/>
              </a:ext>
            </a:extLst>
          </p:cNvPr>
          <p:cNvSpPr txBox="1"/>
          <p:nvPr/>
        </p:nvSpPr>
        <p:spPr>
          <a:xfrm>
            <a:off x="1004581" y="300962"/>
            <a:ext cx="11087928" cy="523220"/>
          </a:xfrm>
          <a:prstGeom prst="rect">
            <a:avLst/>
          </a:prstGeom>
          <a:noFill/>
        </p:spPr>
        <p:txBody>
          <a:bodyPr wrap="square">
            <a:spAutoFit/>
          </a:bodyPr>
          <a:lstStyle/>
          <a:p>
            <a:pPr lvl="0">
              <a:defRPr/>
            </a:pPr>
            <a:r>
              <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rPr>
              <a:t>Bathing Water Incident</a:t>
            </a:r>
            <a:r>
              <a:rPr lang="en-GB" sz="2800" dirty="0">
                <a:solidFill>
                  <a:prstClr val="white"/>
                </a:solidFill>
              </a:rPr>
              <a:t> - Guidance resources and regulations</a:t>
            </a:r>
            <a:endParaRPr kumimoji="0" lang="en-IE" sz="2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3A084D94-C130-1332-2AC8-91B19F1B30BB}"/>
              </a:ext>
            </a:extLst>
          </p:cNvPr>
          <p:cNvSpPr txBox="1"/>
          <p:nvPr/>
        </p:nvSpPr>
        <p:spPr>
          <a:xfrm>
            <a:off x="385615" y="1351268"/>
            <a:ext cx="10913756" cy="1200329"/>
          </a:xfrm>
          <a:prstGeom prst="rect">
            <a:avLst/>
          </a:prstGeom>
          <a:noFill/>
        </p:spPr>
        <p:txBody>
          <a:bodyPr wrap="square">
            <a:spAutoFit/>
          </a:bodyPr>
          <a:lstStyle/>
          <a:p>
            <a:r>
              <a:rPr lang="en-IE" dirty="0"/>
              <a:t>In Ireland, </a:t>
            </a:r>
            <a:r>
              <a:rPr lang="en-GB" dirty="0"/>
              <a:t>bathing water is monitored by local authorities during the bathing season (June 1st to September 15th). In this context bathing water is defined as any coastal, estuarine, or inland surface water (such as a lake or river) explicitly designated or traditionally used by a large number of bathers for swimming and recreation. The majority of BWI are therefore unlikely to be reported until Q3</a:t>
            </a:r>
          </a:p>
        </p:txBody>
      </p:sp>
      <p:sp>
        <p:nvSpPr>
          <p:cNvPr id="7" name="TextBox 6">
            <a:extLst>
              <a:ext uri="{FF2B5EF4-FFF2-40B4-BE49-F238E27FC236}">
                <a16:creationId xmlns:a16="http://schemas.microsoft.com/office/drawing/2014/main" id="{AC077EFD-F160-861D-7EB2-804DE29A836C}"/>
              </a:ext>
            </a:extLst>
          </p:cNvPr>
          <p:cNvSpPr txBox="1"/>
          <p:nvPr/>
        </p:nvSpPr>
        <p:spPr>
          <a:xfrm>
            <a:off x="385615" y="2919157"/>
            <a:ext cx="11011727" cy="923330"/>
          </a:xfrm>
          <a:prstGeom prst="rect">
            <a:avLst/>
          </a:prstGeom>
          <a:noFill/>
        </p:spPr>
        <p:txBody>
          <a:bodyPr wrap="square">
            <a:spAutoFit/>
          </a:bodyPr>
          <a:lstStyle/>
          <a:p>
            <a:r>
              <a:rPr lang="en-IE" sz="1800" dirty="0"/>
              <a:t>There is </a:t>
            </a:r>
            <a:r>
              <a:rPr lang="en-GB" sz="1800" dirty="0"/>
              <a:t>no single piece of legislation dedicated solely to swimming pools. Instead, swimming pool operators are guided by a combination of health and safety legislation, public health requirements, and industry standards/guidelines. </a:t>
            </a:r>
            <a:r>
              <a:rPr lang="en-IE" sz="1800" dirty="0"/>
              <a:t>Incidents involving swimming pools are reported to Departments of Public Health year round.</a:t>
            </a:r>
          </a:p>
        </p:txBody>
      </p:sp>
    </p:spTree>
    <p:extLst>
      <p:ext uri="{BB962C8B-B14F-4D97-AF65-F5344CB8AC3E}">
        <p14:creationId xmlns:p14="http://schemas.microsoft.com/office/powerpoint/2010/main" val="3839869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86913-5AAF-5014-221C-B611A2C0D3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8E5D54-4B4D-4C6E-5AB8-45F18409240C}"/>
              </a:ext>
            </a:extLst>
          </p:cNvPr>
          <p:cNvSpPr>
            <a:spLocks noGrp="1"/>
          </p:cNvSpPr>
          <p:nvPr>
            <p:ph type="title"/>
          </p:nvPr>
        </p:nvSpPr>
        <p:spPr>
          <a:xfrm>
            <a:off x="838199" y="167334"/>
            <a:ext cx="11228238" cy="807985"/>
          </a:xfrm>
        </p:spPr>
        <p:txBody>
          <a:bodyPr/>
          <a:lstStyle/>
          <a:p>
            <a:r>
              <a:rPr lang="en-GB" dirty="0"/>
              <a:t>Technical notes: Categorising an incident </a:t>
            </a:r>
            <a:endParaRPr dirty="0"/>
          </a:p>
        </p:txBody>
      </p:sp>
      <p:sp>
        <p:nvSpPr>
          <p:cNvPr id="4" name="Footer Placeholder 1">
            <a:extLst>
              <a:ext uri="{FF2B5EF4-FFF2-40B4-BE49-F238E27FC236}">
                <a16:creationId xmlns:a16="http://schemas.microsoft.com/office/drawing/2014/main" id="{27C63248-C3FB-BF63-ABC5-CBFD0F2D41BD}"/>
              </a:ext>
            </a:extLst>
          </p:cNvPr>
          <p:cNvSpPr>
            <a:spLocks noGrp="1"/>
          </p:cNvSpPr>
          <p:nvPr>
            <p:ph type="ftr" sz="quarter" idx="11"/>
          </p:nvPr>
        </p:nvSpPr>
        <p:spPr>
          <a:xfrm>
            <a:off x="838199" y="6447791"/>
            <a:ext cx="9350829" cy="365125"/>
          </a:xfrm>
        </p:spPr>
        <p:txBody>
          <a:bodyPr/>
          <a:lstStyle/>
          <a:p>
            <a:r>
              <a:t>HSE - Health Protection Surveillance Centre.</a:t>
            </a:r>
          </a:p>
        </p:txBody>
      </p:sp>
      <p:pic>
        <p:nvPicPr>
          <p:cNvPr id="3" name="Picture 2">
            <a:extLst>
              <a:ext uri="{FF2B5EF4-FFF2-40B4-BE49-F238E27FC236}">
                <a16:creationId xmlns:a16="http://schemas.microsoft.com/office/drawing/2014/main" id="{44870BED-41A0-C75E-2A24-2E674F4E3AAA}"/>
              </a:ext>
            </a:extLst>
          </p:cNvPr>
          <p:cNvPicPr>
            <a:picLocks noChangeAspect="1"/>
          </p:cNvPicPr>
          <p:nvPr/>
        </p:nvPicPr>
        <p:blipFill>
          <a:blip r:embed="rId2"/>
          <a:stretch>
            <a:fillRect/>
          </a:stretch>
        </p:blipFill>
        <p:spPr>
          <a:xfrm>
            <a:off x="279164" y="1702676"/>
            <a:ext cx="11633671" cy="3648781"/>
          </a:xfrm>
          <a:prstGeom prst="rect">
            <a:avLst/>
          </a:prstGeom>
        </p:spPr>
      </p:pic>
    </p:spTree>
    <p:extLst>
      <p:ext uri="{BB962C8B-B14F-4D97-AF65-F5344CB8AC3E}">
        <p14:creationId xmlns:p14="http://schemas.microsoft.com/office/powerpoint/2010/main" val="1643159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28507</TotalTime>
  <Words>1781</Words>
  <Application>Microsoft Office PowerPoint</Application>
  <PresentationFormat>Widescreen</PresentationFormat>
  <Paragraphs>73</Paragraphs>
  <Slides>9</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Aptos</vt:lpstr>
      <vt:lpstr>Aptos Narrow</vt:lpstr>
      <vt:lpstr>Arial</vt:lpstr>
      <vt:lpstr>Calibri</vt:lpstr>
      <vt:lpstr>Tahoma</vt:lpstr>
      <vt:lpstr>Times New Roman</vt:lpstr>
      <vt:lpstr>Wingdings</vt:lpstr>
      <vt:lpstr>Office Theme</vt:lpstr>
      <vt:lpstr>National Environmental Incidents Surveillance - Technical notes </vt:lpstr>
      <vt:lpstr>PowerPoint Presentation</vt:lpstr>
      <vt:lpstr>PowerPoint Presentation</vt:lpstr>
      <vt:lpstr>PowerPoint Presentation</vt:lpstr>
      <vt:lpstr>PowerPoint Presentation</vt:lpstr>
      <vt:lpstr>PowerPoint Presentation</vt:lpstr>
      <vt:lpstr> </vt:lpstr>
      <vt:lpstr> </vt:lpstr>
      <vt:lpstr>Technical notes: Categorising an incident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Ajay Oza</dc:creator>
  <cp:lastModifiedBy>Patricia Garvey</cp:lastModifiedBy>
  <cp:revision>392</cp:revision>
  <dcterms:created xsi:type="dcterms:W3CDTF">2022-09-05T17:02:18Z</dcterms:created>
  <dcterms:modified xsi:type="dcterms:W3CDTF">2026-10-23T09:36:03Z</dcterms:modified>
</cp:coreProperties>
</file>