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sldIdLst>
    <p:sldId id="256" r:id="rId2"/>
    <p:sldId id="286" r:id="rId3"/>
    <p:sldId id="259" r:id="rId4"/>
    <p:sldId id="302" r:id="rId5"/>
    <p:sldId id="266" r:id="rId6"/>
    <p:sldId id="306" r:id="rId7"/>
    <p:sldId id="273" r:id="rId8"/>
    <p:sldId id="29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CF2A03-325B-1C81-A9EF-366A2C65F659}" name="Martha Neary" initials="MN" userId="S::martha.neary@hpsc.ie::f357789d-cba1-458e-897f-4499c08635a6" providerId="AD"/>
  <p188:author id="{040889AB-B14F-E6F6-82DB-75F0EF2EE9C0}" name="Patricia Garvey" initials="PG" userId="S::patriciagarvey@hpsc.ie::dd1e096c-b616-429f-89a8-b2d90caa27c1" providerId="AD"/>
  <p188:author id="{22D751D2-A9D8-D213-C822-65545751DDFE}" name="Mairead Madigan" initials="MM" userId="S::Mairead.Madigan@hpsc.ie::7149b4a2-0321-4cb0-81c5-636ea6f9981f" providerId="AD"/>
  <p188:author id="{05091EEA-9EAB-25B6-A4E6-915BC04965EE}" name="Angeline McIntyre" initials="AM" userId="S::angeline.mcintyre@hpsc.ie::63736377-e74e-469c-b9b5-70419aae413b" providerId="AD"/>
  <p188:author id="{2CEF50F1-A17F-A28C-7584-392EFE906833}" name="Christina Dillon" initials="CD" userId="S::Christina.Dillon@hpsc.ie::7d8b07b9-782e-4942-be21-cb22745a1b5b" providerId="AD"/>
  <p188:author id="{D34EE3F9-BB56-F6B4-CFDE-5C9630ED7D7A}" name="Caitriona Kelly" initials="CK" userId="S::caitriona.kelly@hpsc.ie::a64f7830-1f8e-46ff-bc25-c9d4b5d9e3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F46"/>
    <a:srgbClr val="065548"/>
    <a:srgbClr val="4C9086"/>
    <a:srgbClr val="075D4F"/>
    <a:srgbClr val="0860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23" autoAdjust="0"/>
    <p:restoredTop sz="94078" autoAdjust="0"/>
  </p:normalViewPr>
  <p:slideViewPr>
    <p:cSldViewPr snapToGrid="0">
      <p:cViewPr varScale="1">
        <p:scale>
          <a:sx n="95" d="100"/>
          <a:sy n="95" d="100"/>
        </p:scale>
        <p:origin x="336" y="67"/>
      </p:cViewPr>
      <p:guideLst/>
    </p:cSldViewPr>
  </p:slideViewPr>
  <p:notesTextViewPr>
    <p:cViewPr>
      <p:scale>
        <a:sx n="1" d="1"/>
        <a:sy n="1" d="1"/>
      </p:scale>
      <p:origin x="0" y="0"/>
    </p:cViewPr>
  </p:notesTextViewPr>
  <p:sorterViewPr>
    <p:cViewPr>
      <p:scale>
        <a:sx n="100" d="100"/>
        <a:sy n="100" d="100"/>
      </p:scale>
      <p:origin x="0" y="-12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63240D-FEAC-419A-9E0E-A6394256CC48}" type="datetimeFigureOut">
              <a:rPr lang="en-IE" smtClean="0"/>
              <a:t>23/10/2026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51B844-F586-4FA2-90F1-3E67507DC408}" type="slidenum">
              <a:rPr lang="en-IE" smtClean="0"/>
              <a:t>‹#›</a:t>
            </a:fld>
            <a:endParaRPr lang="en-IE"/>
          </a:p>
        </p:txBody>
      </p:sp>
    </p:spTree>
    <p:extLst>
      <p:ext uri="{BB962C8B-B14F-4D97-AF65-F5344CB8AC3E}">
        <p14:creationId xmlns:p14="http://schemas.microsoft.com/office/powerpoint/2010/main" val="2207191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E51B844-F586-4FA2-90F1-3E67507DC408}" type="slidenum">
              <a:rPr lang="en-IE" smtClean="0"/>
              <a:t>1</a:t>
            </a:fld>
            <a:endParaRPr lang="en-IE"/>
          </a:p>
        </p:txBody>
      </p:sp>
    </p:spTree>
    <p:extLst>
      <p:ext uri="{BB962C8B-B14F-4D97-AF65-F5344CB8AC3E}">
        <p14:creationId xmlns:p14="http://schemas.microsoft.com/office/powerpoint/2010/main" val="3826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GB" dirty="0"/>
          </a:p>
          <a:p>
            <a:endParaRPr lang="en-IE" dirty="0"/>
          </a:p>
        </p:txBody>
      </p:sp>
      <p:sp>
        <p:nvSpPr>
          <p:cNvPr id="4" name="Slide Number Placeholder 3"/>
          <p:cNvSpPr>
            <a:spLocks noGrp="1"/>
          </p:cNvSpPr>
          <p:nvPr>
            <p:ph type="sldNum" sz="quarter" idx="5"/>
          </p:nvPr>
        </p:nvSpPr>
        <p:spPr/>
        <p:txBody>
          <a:bodyPr/>
          <a:lstStyle/>
          <a:p>
            <a:fld id="{8E51B844-F586-4FA2-90F1-3E67507DC408}" type="slidenum">
              <a:rPr lang="en-IE" smtClean="0"/>
              <a:t>5</a:t>
            </a:fld>
            <a:endParaRPr lang="en-IE"/>
          </a:p>
        </p:txBody>
      </p:sp>
    </p:spTree>
    <p:extLst>
      <p:ext uri="{BB962C8B-B14F-4D97-AF65-F5344CB8AC3E}">
        <p14:creationId xmlns:p14="http://schemas.microsoft.com/office/powerpoint/2010/main" val="2418359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52440-8AFA-4C40-9421-EAA1859A8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437337-A953-C932-E946-7066DF48286F}"/>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79C0082-B30F-45E5-09D2-D91450F60794}"/>
              </a:ext>
            </a:extLst>
          </p:cNvPr>
          <p:cNvSpPr>
            <a:spLocks noGrp="1"/>
          </p:cNvSpPr>
          <p:nvPr>
            <p:ph type="body" idx="1"/>
          </p:nvPr>
        </p:nvSpPr>
        <p:spPr/>
        <p:txBody>
          <a:bodyPr/>
          <a:lstStyle/>
          <a:p>
            <a:pPr algn="just"/>
            <a:endParaRPr lang="pt-BR" sz="1200" dirty="0">
              <a:solidFill>
                <a:schemeClr val="bg1"/>
              </a:solidFill>
            </a:endParaRPr>
          </a:p>
        </p:txBody>
      </p:sp>
      <p:sp>
        <p:nvSpPr>
          <p:cNvPr id="4" name="Slide Number Placeholder 3">
            <a:extLst>
              <a:ext uri="{FF2B5EF4-FFF2-40B4-BE49-F238E27FC236}">
                <a16:creationId xmlns:a16="http://schemas.microsoft.com/office/drawing/2014/main" id="{5BE4BA95-7092-6962-BCB3-8DF293F7BC90}"/>
              </a:ext>
            </a:extLst>
          </p:cNvPr>
          <p:cNvSpPr>
            <a:spLocks noGrp="1"/>
          </p:cNvSpPr>
          <p:nvPr>
            <p:ph type="sldNum" sz="quarter" idx="5"/>
          </p:nvPr>
        </p:nvSpPr>
        <p:spPr/>
        <p:txBody>
          <a:bodyPr/>
          <a:lstStyle/>
          <a:p>
            <a:fld id="{8E51B844-F586-4FA2-90F1-3E67507DC408}" type="slidenum">
              <a:rPr lang="en-IE" smtClean="0"/>
              <a:t>6</a:t>
            </a:fld>
            <a:endParaRPr lang="en-IE"/>
          </a:p>
        </p:txBody>
      </p:sp>
    </p:spTree>
    <p:extLst>
      <p:ext uri="{BB962C8B-B14F-4D97-AF65-F5344CB8AC3E}">
        <p14:creationId xmlns:p14="http://schemas.microsoft.com/office/powerpoint/2010/main" val="33482844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BE32873-B815-1A83-704B-D7DAA66880C5}"/>
              </a:ext>
            </a:extLst>
          </p:cNvPr>
          <p:cNvSpPr/>
          <p:nvPr userDrawn="1"/>
        </p:nvSpPr>
        <p:spPr>
          <a:xfrm>
            <a:off x="0" y="0"/>
            <a:ext cx="12192000" cy="4928260"/>
          </a:xfrm>
          <a:prstGeom prst="rect">
            <a:avLst/>
          </a:prstGeom>
          <a:solidFill>
            <a:srgbClr val="0860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Slide Number Placeholder 1">
            <a:extLst>
              <a:ext uri="{FF2B5EF4-FFF2-40B4-BE49-F238E27FC236}">
                <a16:creationId xmlns:a16="http://schemas.microsoft.com/office/drawing/2014/main" id="{369A3A02-77E7-4FDA-9ACD-3AA51B1AF0F5}"/>
              </a:ext>
            </a:extLst>
          </p:cNvPr>
          <p:cNvSpPr>
            <a:spLocks noGrp="1"/>
          </p:cNvSpPr>
          <p:nvPr>
            <p:ph type="sldNum" sz="quarter" idx="12"/>
          </p:nvPr>
        </p:nvSpPr>
        <p:spPr>
          <a:xfrm>
            <a:off x="10411095" y="6438285"/>
            <a:ext cx="942703" cy="365125"/>
          </a:xfrm>
        </p:spPr>
        <p:txBody>
          <a:bodyPr/>
          <a:lstStyle/>
          <a:p>
            <a:fld id="{28897989-0C15-4E9D-A9BD-777718A2D92E}" type="slidenum">
              <a:rPr lang="en-IE" smtClean="0"/>
              <a:t>‹#›</a:t>
            </a:fld>
            <a:endParaRPr lang="en-IE"/>
          </a:p>
        </p:txBody>
      </p:sp>
      <p:sp>
        <p:nvSpPr>
          <p:cNvPr id="2" name="Title 1">
            <a:extLst>
              <a:ext uri="{FF2B5EF4-FFF2-40B4-BE49-F238E27FC236}">
                <a16:creationId xmlns:a16="http://schemas.microsoft.com/office/drawing/2014/main" id="{B39BD6BD-86A1-47B4-BB0A-92ECC417D6F9}"/>
              </a:ext>
            </a:extLst>
          </p:cNvPr>
          <p:cNvSpPr>
            <a:spLocks noGrp="1"/>
          </p:cNvSpPr>
          <p:nvPr>
            <p:ph type="ctrTitle"/>
          </p:nvPr>
        </p:nvSpPr>
        <p:spPr>
          <a:xfrm>
            <a:off x="338368" y="2331025"/>
            <a:ext cx="9978134" cy="2672216"/>
          </a:xfrm>
        </p:spPr>
        <p:txBody>
          <a:bodyPr vert="horz" lIns="91440" tIns="45720" rIns="91440" bIns="45720" rtlCol="0" anchor="ctr">
            <a:normAutofit/>
          </a:bodyPr>
          <a:lstStyle>
            <a:lvl1pPr>
              <a:defRPr lang="en-IE" sz="5400" dirty="0">
                <a:solidFill>
                  <a:schemeClr val="bg2"/>
                </a:solidFill>
              </a:defRPr>
            </a:lvl1pPr>
          </a:lstStyle>
          <a:p>
            <a:pPr marL="0" lvl="0"/>
            <a:r>
              <a:rPr lang="en-US" dirty="0"/>
              <a:t>Click to edit Master title style</a:t>
            </a:r>
            <a:endParaRPr lang="en-IE" dirty="0"/>
          </a:p>
        </p:txBody>
      </p:sp>
      <p:sp>
        <p:nvSpPr>
          <p:cNvPr id="4" name="Rectangle 3">
            <a:extLst>
              <a:ext uri="{FF2B5EF4-FFF2-40B4-BE49-F238E27FC236}">
                <a16:creationId xmlns:a16="http://schemas.microsoft.com/office/drawing/2014/main" id="{6A278111-2DD3-4D6C-A99B-EF1AA17B911E}"/>
              </a:ext>
            </a:extLst>
          </p:cNvPr>
          <p:cNvSpPr/>
          <p:nvPr userDrawn="1"/>
        </p:nvSpPr>
        <p:spPr>
          <a:xfrm>
            <a:off x="0" y="6363650"/>
            <a:ext cx="12192000" cy="539478"/>
          </a:xfrm>
          <a:prstGeom prst="rect">
            <a:avLst/>
          </a:prstGeom>
          <a:solidFill>
            <a:srgbClr val="086052"/>
          </a:solidFill>
          <a:ln>
            <a:solidFill>
              <a:srgbClr val="0655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ubtitle 1">
            <a:extLst>
              <a:ext uri="{FF2B5EF4-FFF2-40B4-BE49-F238E27FC236}">
                <a16:creationId xmlns:a16="http://schemas.microsoft.com/office/drawing/2014/main" id="{90703718-F78C-4AF4-B34C-0A82EDE63B21}"/>
              </a:ext>
            </a:extLst>
          </p:cNvPr>
          <p:cNvSpPr>
            <a:spLocks noGrp="1"/>
          </p:cNvSpPr>
          <p:nvPr>
            <p:ph type="subTitle" idx="1"/>
          </p:nvPr>
        </p:nvSpPr>
        <p:spPr>
          <a:xfrm>
            <a:off x="1655002" y="5456503"/>
            <a:ext cx="10180923" cy="36512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E" dirty="0"/>
          </a:p>
        </p:txBody>
      </p:sp>
      <p:sp>
        <p:nvSpPr>
          <p:cNvPr id="5" name="Footer Placeholder 1">
            <a:extLst>
              <a:ext uri="{FF2B5EF4-FFF2-40B4-BE49-F238E27FC236}">
                <a16:creationId xmlns:a16="http://schemas.microsoft.com/office/drawing/2014/main" id="{BE146343-C822-4DD4-A757-CE4D0E23ED5A}"/>
              </a:ext>
            </a:extLst>
          </p:cNvPr>
          <p:cNvSpPr>
            <a:spLocks noGrp="1"/>
          </p:cNvSpPr>
          <p:nvPr>
            <p:ph type="ftr" sz="quarter" idx="11"/>
          </p:nvPr>
        </p:nvSpPr>
        <p:spPr>
          <a:xfrm>
            <a:off x="1045028" y="6460853"/>
            <a:ext cx="9144000" cy="365125"/>
          </a:xfrm>
        </p:spPr>
        <p:txBody>
          <a:bodyPr/>
          <a:lstStyle>
            <a:lvl1pPr>
              <a:defRPr>
                <a:solidFill>
                  <a:schemeClr val="bg1">
                    <a:lumMod val="65000"/>
                  </a:schemeClr>
                </a:solidFill>
              </a:defRPr>
            </a:lvl1pPr>
          </a:lstStyle>
          <a:p>
            <a:endParaRPr lang="en-IE" dirty="0"/>
          </a:p>
        </p:txBody>
      </p:sp>
      <p:pic>
        <p:nvPicPr>
          <p:cNvPr id="14" name="Picture 1">
            <a:extLst>
              <a:ext uri="{FF2B5EF4-FFF2-40B4-BE49-F238E27FC236}">
                <a16:creationId xmlns:a16="http://schemas.microsoft.com/office/drawing/2014/main" id="{8CD26FF4-B5A3-4800-B794-8FEC1BA1D6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99" y="4963085"/>
            <a:ext cx="1633603" cy="1351963"/>
          </a:xfrm>
          <a:prstGeom prst="rect">
            <a:avLst/>
          </a:prstGeom>
        </p:spPr>
      </p:pic>
      <p:pic>
        <p:nvPicPr>
          <p:cNvPr id="12" name="Picture 11" descr="A white letter with flames on a black background&#10;&#10;Description automatically generated">
            <a:extLst>
              <a:ext uri="{FF2B5EF4-FFF2-40B4-BE49-F238E27FC236}">
                <a16:creationId xmlns:a16="http://schemas.microsoft.com/office/drawing/2014/main" id="{F5C9E630-8EEA-94F6-F345-C878B37DE9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0564" y="32023"/>
            <a:ext cx="1388692" cy="1225538"/>
          </a:xfrm>
          <a:prstGeom prst="rect">
            <a:avLst/>
          </a:prstGeom>
        </p:spPr>
      </p:pic>
    </p:spTree>
    <p:extLst>
      <p:ext uri="{BB962C8B-B14F-4D97-AF65-F5344CB8AC3E}">
        <p14:creationId xmlns:p14="http://schemas.microsoft.com/office/powerpoint/2010/main" val="2650366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F1BA8-79A6-4B68-B770-D2B36F0D0B5C}"/>
              </a:ext>
            </a:extLst>
          </p:cNvPr>
          <p:cNvSpPr>
            <a:spLocks noGrp="1"/>
          </p:cNvSpPr>
          <p:nvPr>
            <p:ph type="title"/>
          </p:nvPr>
        </p:nvSpPr>
        <p:spPr>
          <a:xfrm>
            <a:off x="745672" y="175723"/>
            <a:ext cx="11228238" cy="807985"/>
          </a:xfrm>
        </p:spPr>
        <p:txBody>
          <a:bodyPr/>
          <a:lstStyle/>
          <a:p>
            <a:r>
              <a:rPr lang="en-US"/>
              <a:t>Click to edit Master title style</a:t>
            </a:r>
            <a:endParaRPr lang="en-IE" dirty="0"/>
          </a:p>
        </p:txBody>
      </p:sp>
      <p:sp>
        <p:nvSpPr>
          <p:cNvPr id="3" name="Content Placeholder 1">
            <a:extLst>
              <a:ext uri="{FF2B5EF4-FFF2-40B4-BE49-F238E27FC236}">
                <a16:creationId xmlns:a16="http://schemas.microsoft.com/office/drawing/2014/main" id="{0117CEF0-1788-4D57-899F-137AA3BF53A7}"/>
              </a:ext>
            </a:extLst>
          </p:cNvPr>
          <p:cNvSpPr>
            <a:spLocks noGrp="1"/>
          </p:cNvSpPr>
          <p:nvPr>
            <p:ph idx="1"/>
          </p:nvPr>
        </p:nvSpPr>
        <p:spPr>
          <a:xfrm>
            <a:off x="745672" y="1081043"/>
            <a:ext cx="10700657" cy="520283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5" name="Footer Placeholder 1">
            <a:extLst>
              <a:ext uri="{FF2B5EF4-FFF2-40B4-BE49-F238E27FC236}">
                <a16:creationId xmlns:a16="http://schemas.microsoft.com/office/drawing/2014/main" id="{09F37B25-2A5A-4D0B-A291-3797AD0689FB}"/>
              </a:ext>
            </a:extLst>
          </p:cNvPr>
          <p:cNvSpPr>
            <a:spLocks noGrp="1"/>
          </p:cNvSpPr>
          <p:nvPr>
            <p:ph type="ftr" sz="quarter" idx="11"/>
          </p:nvPr>
        </p:nvSpPr>
        <p:spPr/>
        <p:txBody>
          <a:bodyPr/>
          <a:lstStyle/>
          <a:p>
            <a:endParaRPr lang="en-IE" dirty="0"/>
          </a:p>
        </p:txBody>
      </p:sp>
      <p:sp>
        <p:nvSpPr>
          <p:cNvPr id="6" name="Slide Number Placeholder 1">
            <a:extLst>
              <a:ext uri="{FF2B5EF4-FFF2-40B4-BE49-F238E27FC236}">
                <a16:creationId xmlns:a16="http://schemas.microsoft.com/office/drawing/2014/main" id="{6C8DB469-AC07-4FBD-8A3A-B7987E937F7D}"/>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1486876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F1BA8-79A6-4B68-B770-D2B36F0D0B5C}"/>
              </a:ext>
            </a:extLst>
          </p:cNvPr>
          <p:cNvSpPr>
            <a:spLocks noGrp="1"/>
          </p:cNvSpPr>
          <p:nvPr>
            <p:ph type="title"/>
          </p:nvPr>
        </p:nvSpPr>
        <p:spPr/>
        <p:txBody>
          <a:bodyPr/>
          <a:lstStyle/>
          <a:p>
            <a:r>
              <a:rPr lang="en-US"/>
              <a:t>Click to edit Master title style</a:t>
            </a:r>
            <a:endParaRPr lang="en-IE"/>
          </a:p>
        </p:txBody>
      </p:sp>
      <p:sp>
        <p:nvSpPr>
          <p:cNvPr id="3" name="Content Placeholder 1">
            <a:extLst>
              <a:ext uri="{FF2B5EF4-FFF2-40B4-BE49-F238E27FC236}">
                <a16:creationId xmlns:a16="http://schemas.microsoft.com/office/drawing/2014/main" id="{0117CEF0-1788-4D57-899F-137AA3BF53A7}"/>
              </a:ext>
            </a:extLst>
          </p:cNvPr>
          <p:cNvSpPr>
            <a:spLocks noGrp="1"/>
          </p:cNvSpPr>
          <p:nvPr>
            <p:ph idx="1"/>
          </p:nvPr>
        </p:nvSpPr>
        <p:spPr/>
        <p:txBody>
          <a:bodyPr/>
          <a:lstStyle>
            <a:lvl1pPr marL="0" indent="0" algn="ctr">
              <a:buNone/>
              <a:defRPr/>
            </a:lvl1pPr>
            <a:lvl2pPr algn="ctr">
              <a:defRPr/>
            </a:lvl2pPr>
            <a:lvl3pPr algn="ctr">
              <a:defRPr/>
            </a:lvl3pPr>
            <a:lvl4pPr algn="ctr">
              <a:defRPr/>
            </a:lvl4pPr>
            <a:lvl5pPr algn="ctr">
              <a:defRPr/>
            </a:lvl5pPr>
          </a:lstStyle>
          <a:p>
            <a:pPr lvl="0"/>
            <a:endParaRPr lang="en-IE" dirty="0"/>
          </a:p>
        </p:txBody>
      </p:sp>
      <p:sp>
        <p:nvSpPr>
          <p:cNvPr id="5" name="Footer Placeholder 1">
            <a:extLst>
              <a:ext uri="{FF2B5EF4-FFF2-40B4-BE49-F238E27FC236}">
                <a16:creationId xmlns:a16="http://schemas.microsoft.com/office/drawing/2014/main" id="{09F37B25-2A5A-4D0B-A291-3797AD0689FB}"/>
              </a:ext>
            </a:extLst>
          </p:cNvPr>
          <p:cNvSpPr>
            <a:spLocks noGrp="1"/>
          </p:cNvSpPr>
          <p:nvPr>
            <p:ph type="ftr" sz="quarter" idx="11"/>
          </p:nvPr>
        </p:nvSpPr>
        <p:spPr/>
        <p:txBody>
          <a:bodyPr/>
          <a:lstStyle/>
          <a:p>
            <a:endParaRPr lang="en-IE" dirty="0"/>
          </a:p>
        </p:txBody>
      </p:sp>
      <p:sp>
        <p:nvSpPr>
          <p:cNvPr id="6" name="Slide Number Placeholder 1">
            <a:extLst>
              <a:ext uri="{FF2B5EF4-FFF2-40B4-BE49-F238E27FC236}">
                <a16:creationId xmlns:a16="http://schemas.microsoft.com/office/drawing/2014/main" id="{6C8DB469-AC07-4FBD-8A3A-B7987E937F7D}"/>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1244513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plit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F1BA8-79A6-4B68-B770-D2B36F0D0B5C}"/>
              </a:ext>
            </a:extLst>
          </p:cNvPr>
          <p:cNvSpPr>
            <a:spLocks noGrp="1"/>
          </p:cNvSpPr>
          <p:nvPr>
            <p:ph type="title"/>
          </p:nvPr>
        </p:nvSpPr>
        <p:spPr/>
        <p:txBody>
          <a:bodyPr/>
          <a:lstStyle/>
          <a:p>
            <a:r>
              <a:rPr lang="en-US"/>
              <a:t>Click to edit Master title style</a:t>
            </a:r>
            <a:endParaRPr lang="en-IE"/>
          </a:p>
        </p:txBody>
      </p:sp>
      <p:sp>
        <p:nvSpPr>
          <p:cNvPr id="3" name="Content Placeholder 1">
            <a:extLst>
              <a:ext uri="{FF2B5EF4-FFF2-40B4-BE49-F238E27FC236}">
                <a16:creationId xmlns:a16="http://schemas.microsoft.com/office/drawing/2014/main" id="{0117CEF0-1788-4D57-899F-137AA3BF53A7}"/>
              </a:ext>
            </a:extLst>
          </p:cNvPr>
          <p:cNvSpPr>
            <a:spLocks noGrp="1"/>
          </p:cNvSpPr>
          <p:nvPr>
            <p:ph idx="1"/>
          </p:nvPr>
        </p:nvSpPr>
        <p:spPr>
          <a:xfrm>
            <a:off x="838200" y="1081043"/>
            <a:ext cx="10515600" cy="2260673"/>
          </a:xfrm>
        </p:spPr>
        <p:txBody>
          <a:bodyPr/>
          <a:lstStyle>
            <a:lvl1pPr marL="0" indent="0" algn="ctr">
              <a:buNone/>
              <a:defRPr/>
            </a:lvl1pPr>
            <a:lvl2pPr algn="ctr">
              <a:defRPr/>
            </a:lvl2pPr>
            <a:lvl3pPr algn="ctr">
              <a:defRPr/>
            </a:lvl3pPr>
            <a:lvl4pPr algn="ctr">
              <a:defRPr/>
            </a:lvl4pPr>
            <a:lvl5pPr algn="ctr">
              <a:defRPr/>
            </a:lvl5pPr>
          </a:lstStyle>
          <a:p>
            <a:pPr lvl="0"/>
            <a:endParaRPr lang="en-IE" dirty="0"/>
          </a:p>
        </p:txBody>
      </p:sp>
      <p:sp>
        <p:nvSpPr>
          <p:cNvPr id="5" name="Footer Placeholder 1">
            <a:extLst>
              <a:ext uri="{FF2B5EF4-FFF2-40B4-BE49-F238E27FC236}">
                <a16:creationId xmlns:a16="http://schemas.microsoft.com/office/drawing/2014/main" id="{09F37B25-2A5A-4D0B-A291-3797AD0689FB}"/>
              </a:ext>
            </a:extLst>
          </p:cNvPr>
          <p:cNvSpPr>
            <a:spLocks noGrp="1"/>
          </p:cNvSpPr>
          <p:nvPr>
            <p:ph type="ftr" sz="quarter" idx="11"/>
          </p:nvPr>
        </p:nvSpPr>
        <p:spPr/>
        <p:txBody>
          <a:bodyPr/>
          <a:lstStyle/>
          <a:p>
            <a:endParaRPr lang="en-IE" dirty="0"/>
          </a:p>
        </p:txBody>
      </p:sp>
      <p:sp>
        <p:nvSpPr>
          <p:cNvPr id="6" name="Slide Number Placeholder 1">
            <a:extLst>
              <a:ext uri="{FF2B5EF4-FFF2-40B4-BE49-F238E27FC236}">
                <a16:creationId xmlns:a16="http://schemas.microsoft.com/office/drawing/2014/main" id="{6C8DB469-AC07-4FBD-8A3A-B7987E937F7D}"/>
              </a:ext>
            </a:extLst>
          </p:cNvPr>
          <p:cNvSpPr>
            <a:spLocks noGrp="1"/>
          </p:cNvSpPr>
          <p:nvPr>
            <p:ph type="sldNum" sz="quarter" idx="12"/>
          </p:nvPr>
        </p:nvSpPr>
        <p:spPr/>
        <p:txBody>
          <a:bodyPr/>
          <a:lstStyle/>
          <a:p>
            <a:fld id="{28897989-0C15-4E9D-A9BD-777718A2D92E}" type="slidenum">
              <a:rPr lang="en-IE" smtClean="0"/>
              <a:t>‹#›</a:t>
            </a:fld>
            <a:endParaRPr lang="en-IE"/>
          </a:p>
        </p:txBody>
      </p:sp>
      <p:sp>
        <p:nvSpPr>
          <p:cNvPr id="7" name="Content Placeholder 2">
            <a:extLst>
              <a:ext uri="{FF2B5EF4-FFF2-40B4-BE49-F238E27FC236}">
                <a16:creationId xmlns:a16="http://schemas.microsoft.com/office/drawing/2014/main" id="{28DAEDBE-72BB-4BB0-9FCD-D9263C32EB63}"/>
              </a:ext>
            </a:extLst>
          </p:cNvPr>
          <p:cNvSpPr>
            <a:spLocks noGrp="1"/>
          </p:cNvSpPr>
          <p:nvPr>
            <p:ph idx="13"/>
          </p:nvPr>
        </p:nvSpPr>
        <p:spPr>
          <a:xfrm>
            <a:off x="838200" y="3429000"/>
            <a:ext cx="10515600" cy="2730731"/>
          </a:xfrm>
        </p:spPr>
        <p:txBody>
          <a:bodyPr/>
          <a:lstStyle>
            <a:lvl1pPr marL="0" indent="0" algn="ctr">
              <a:buNone/>
              <a:defRPr/>
            </a:lvl1pPr>
            <a:lvl2pPr algn="ctr">
              <a:defRPr/>
            </a:lvl2pPr>
            <a:lvl3pPr algn="ctr">
              <a:defRPr/>
            </a:lvl3pPr>
            <a:lvl4pPr algn="ctr">
              <a:defRPr/>
            </a:lvl4pPr>
            <a:lvl5pPr algn="ctr">
              <a:defRPr/>
            </a:lvl5pPr>
          </a:lstStyle>
          <a:p>
            <a:pPr lvl="0"/>
            <a:endParaRPr lang="en-IE" dirty="0"/>
          </a:p>
        </p:txBody>
      </p:sp>
    </p:spTree>
    <p:extLst>
      <p:ext uri="{BB962C8B-B14F-4D97-AF65-F5344CB8AC3E}">
        <p14:creationId xmlns:p14="http://schemas.microsoft.com/office/powerpoint/2010/main" val="1214364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9" name="Rectangle 1">
            <a:extLst>
              <a:ext uri="{FF2B5EF4-FFF2-40B4-BE49-F238E27FC236}">
                <a16:creationId xmlns:a16="http://schemas.microsoft.com/office/drawing/2014/main" id="{CD332FE3-6141-4236-BE4B-CCE810C156E1}"/>
              </a:ext>
            </a:extLst>
          </p:cNvPr>
          <p:cNvSpPr/>
          <p:nvPr userDrawn="1"/>
        </p:nvSpPr>
        <p:spPr>
          <a:xfrm>
            <a:off x="7994469" y="1222102"/>
            <a:ext cx="4023360" cy="5134249"/>
          </a:xfrm>
          <a:prstGeom prst="rect">
            <a:avLst/>
          </a:prstGeom>
          <a:gradFill>
            <a:gsLst>
              <a:gs pos="0">
                <a:srgbClr val="B8AB97">
                  <a:tint val="66000"/>
                  <a:satMod val="160000"/>
                </a:srgbClr>
              </a:gs>
              <a:gs pos="14000">
                <a:srgbClr val="B8AB97">
                  <a:tint val="44500"/>
                  <a:satMod val="160000"/>
                  <a:lumMod val="31000"/>
                  <a:lumOff val="69000"/>
                </a:srgbClr>
              </a:gs>
              <a:gs pos="100000">
                <a:srgbClr val="B8AB97">
                  <a:tint val="23500"/>
                  <a:satMod val="16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IE" sz="1800" dirty="0"/>
          </a:p>
        </p:txBody>
      </p:sp>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287383" y="77116"/>
            <a:ext cx="11066416" cy="1043114"/>
          </a:xfrm>
        </p:spPr>
        <p:txBody>
          <a:bodyPr>
            <a:normAutofit/>
          </a:bodyPr>
          <a:lstStyle>
            <a:lvl1pPr>
              <a:defRPr sz="2400"/>
            </a:lvl1pPr>
          </a:lstStyle>
          <a:p>
            <a:r>
              <a:rPr lang="en-US" dirty="0"/>
              <a:t>Click to edit Master title style</a:t>
            </a:r>
            <a:endParaRPr lang="en-IE" dirty="0"/>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287383" y="1130663"/>
            <a:ext cx="7589520" cy="521525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Content Placeholder 3">
            <a:extLst>
              <a:ext uri="{FF2B5EF4-FFF2-40B4-BE49-F238E27FC236}">
                <a16:creationId xmlns:a16="http://schemas.microsoft.com/office/drawing/2014/main" id="{36E07975-0D41-404B-9B2E-227FFE0A0540}"/>
              </a:ext>
            </a:extLst>
          </p:cNvPr>
          <p:cNvSpPr>
            <a:spLocks noGrp="1"/>
          </p:cNvSpPr>
          <p:nvPr>
            <p:ph sz="half" idx="2"/>
          </p:nvPr>
        </p:nvSpPr>
        <p:spPr>
          <a:xfrm>
            <a:off x="7994464" y="1262018"/>
            <a:ext cx="4023366" cy="3215870"/>
          </a:xfrm>
        </p:spPr>
        <p:txBody>
          <a:bodyPr vert="horz" lIns="91440" tIns="45720" rIns="91440" bIns="45720" rtlCol="0">
            <a:normAutofit/>
          </a:bodyPr>
          <a:lstStyle>
            <a:lvl1pPr algn="ctr">
              <a:defRPr lang="en-US" sz="2000" dirty="0"/>
            </a:lvl1pPr>
            <a:lvl2pPr algn="ctr">
              <a:defRPr lang="en-US" sz="1800" dirty="0"/>
            </a:lvl2pPr>
            <a:lvl3pPr algn="ctr">
              <a:defRPr lang="en-US" dirty="0"/>
            </a:lvl3pPr>
            <a:lvl4pPr algn="ctr">
              <a:defRPr lang="en-US" dirty="0"/>
            </a:lvl4pPr>
            <a:lvl5pPr algn="ctr">
              <a:defRPr lang="en-IE" dirty="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
        <p:nvSpPr>
          <p:cNvPr id="8" name="Content Placeholder 2">
            <a:extLst>
              <a:ext uri="{FF2B5EF4-FFF2-40B4-BE49-F238E27FC236}">
                <a16:creationId xmlns:a16="http://schemas.microsoft.com/office/drawing/2014/main" id="{FAAFC1FB-4BA8-4731-A4F7-FC2EF66F54E4}"/>
              </a:ext>
            </a:extLst>
          </p:cNvPr>
          <p:cNvSpPr>
            <a:spLocks noGrp="1"/>
          </p:cNvSpPr>
          <p:nvPr>
            <p:ph sz="half" idx="13"/>
          </p:nvPr>
        </p:nvSpPr>
        <p:spPr>
          <a:xfrm>
            <a:off x="7994465" y="4579760"/>
            <a:ext cx="4023366" cy="1766159"/>
          </a:xfrm>
        </p:spPr>
        <p:txBody>
          <a:bodyPr>
            <a:normAutofit/>
          </a:bodyPr>
          <a:lstStyle>
            <a:lvl1pPr marL="0" indent="0">
              <a:buNone/>
              <a:defRPr lang="en-US" sz="1200" kern="1200" dirty="0">
                <a:solidFill>
                  <a:schemeClr val="tx1"/>
                </a:solidFill>
                <a:latin typeface="Arial" panose="020B0604020202020204" pitchFamily="34" charset="0"/>
                <a:ea typeface="+mn-ea"/>
                <a:cs typeface="Arial" panose="020B0604020202020204" pitchFamily="34" charset="0"/>
              </a:defRPr>
            </a:lvl1pPr>
            <a:lvl2pPr>
              <a:defRPr sz="1800"/>
            </a:lvl2pPr>
          </a:lstStyle>
          <a:p>
            <a:pPr lvl="0"/>
            <a:endParaRPr lang="en-US" dirty="0"/>
          </a:p>
        </p:txBody>
      </p:sp>
    </p:spTree>
    <p:extLst>
      <p:ext uri="{BB962C8B-B14F-4D97-AF65-F5344CB8AC3E}">
        <p14:creationId xmlns:p14="http://schemas.microsoft.com/office/powerpoint/2010/main" val="2655901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Short">
    <p:spTree>
      <p:nvGrpSpPr>
        <p:cNvPr id="1" name=""/>
        <p:cNvGrpSpPr/>
        <p:nvPr/>
      </p:nvGrpSpPr>
      <p:grpSpPr>
        <a:xfrm>
          <a:off x="0" y="0"/>
          <a:ext cx="0" cy="0"/>
          <a:chOff x="0" y="0"/>
          <a:chExt cx="0" cy="0"/>
        </a:xfrm>
      </p:grpSpPr>
      <p:sp>
        <p:nvSpPr>
          <p:cNvPr id="9" name="Rectangle 1">
            <a:extLst>
              <a:ext uri="{FF2B5EF4-FFF2-40B4-BE49-F238E27FC236}">
                <a16:creationId xmlns:a16="http://schemas.microsoft.com/office/drawing/2014/main" id="{CD332FE3-6141-4236-BE4B-CCE810C156E1}"/>
              </a:ext>
            </a:extLst>
          </p:cNvPr>
          <p:cNvSpPr/>
          <p:nvPr userDrawn="1"/>
        </p:nvSpPr>
        <p:spPr>
          <a:xfrm>
            <a:off x="7994469" y="1222102"/>
            <a:ext cx="4023360" cy="5134249"/>
          </a:xfrm>
          <a:prstGeom prst="rect">
            <a:avLst/>
          </a:prstGeom>
          <a:gradFill>
            <a:gsLst>
              <a:gs pos="0">
                <a:srgbClr val="B8AB97">
                  <a:tint val="66000"/>
                  <a:satMod val="160000"/>
                </a:srgbClr>
              </a:gs>
              <a:gs pos="14000">
                <a:srgbClr val="B8AB97">
                  <a:tint val="44500"/>
                  <a:satMod val="160000"/>
                  <a:lumMod val="31000"/>
                  <a:lumOff val="69000"/>
                </a:srgbClr>
              </a:gs>
              <a:gs pos="100000">
                <a:srgbClr val="B8AB97">
                  <a:tint val="23500"/>
                  <a:satMod val="16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IE" sz="1800" dirty="0"/>
          </a:p>
        </p:txBody>
      </p:sp>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287383" y="77116"/>
            <a:ext cx="11066416" cy="1043114"/>
          </a:xfrm>
        </p:spPr>
        <p:txBody>
          <a:bodyPr>
            <a:normAutofit/>
          </a:bodyPr>
          <a:lstStyle>
            <a:lvl1pPr>
              <a:defRPr sz="2400"/>
            </a:lvl1pPr>
          </a:lstStyle>
          <a:p>
            <a:r>
              <a:rPr lang="en-US" dirty="0"/>
              <a:t>Click to edit Master title style</a:t>
            </a:r>
            <a:endParaRPr lang="en-IE" dirty="0"/>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287383" y="1130664"/>
            <a:ext cx="7589520" cy="260531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Content Placeholder 3">
            <a:extLst>
              <a:ext uri="{FF2B5EF4-FFF2-40B4-BE49-F238E27FC236}">
                <a16:creationId xmlns:a16="http://schemas.microsoft.com/office/drawing/2014/main" id="{36E07975-0D41-404B-9B2E-227FFE0A0540}"/>
              </a:ext>
            </a:extLst>
          </p:cNvPr>
          <p:cNvSpPr>
            <a:spLocks noGrp="1"/>
          </p:cNvSpPr>
          <p:nvPr>
            <p:ph sz="half" idx="2"/>
          </p:nvPr>
        </p:nvSpPr>
        <p:spPr>
          <a:xfrm>
            <a:off x="7994464" y="1262017"/>
            <a:ext cx="4023366" cy="3744413"/>
          </a:xfrm>
        </p:spPr>
        <p:txBody>
          <a:bodyPr vert="horz" lIns="91440" tIns="45720" rIns="91440" bIns="45720" rtlCol="0">
            <a:normAutofit/>
          </a:bodyPr>
          <a:lstStyle>
            <a:lvl1pPr algn="ctr">
              <a:defRPr lang="en-US" sz="2000" dirty="0"/>
            </a:lvl1pPr>
            <a:lvl2pPr algn="ctr">
              <a:defRPr lang="en-US" sz="1800" dirty="0"/>
            </a:lvl2pPr>
            <a:lvl3pPr algn="ctr">
              <a:defRPr lang="en-US" dirty="0"/>
            </a:lvl3pPr>
            <a:lvl4pPr algn="ctr">
              <a:defRPr lang="en-US" dirty="0"/>
            </a:lvl4pPr>
            <a:lvl5pPr algn="ctr">
              <a:defRPr lang="en-IE" dirty="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
        <p:nvSpPr>
          <p:cNvPr id="8" name="Content Placeholder 2">
            <a:extLst>
              <a:ext uri="{FF2B5EF4-FFF2-40B4-BE49-F238E27FC236}">
                <a16:creationId xmlns:a16="http://schemas.microsoft.com/office/drawing/2014/main" id="{FAAFC1FB-4BA8-4731-A4F7-FC2EF66F54E4}"/>
              </a:ext>
            </a:extLst>
          </p:cNvPr>
          <p:cNvSpPr>
            <a:spLocks noGrp="1"/>
          </p:cNvSpPr>
          <p:nvPr>
            <p:ph sz="half" idx="13"/>
          </p:nvPr>
        </p:nvSpPr>
        <p:spPr>
          <a:xfrm>
            <a:off x="7994465" y="5212080"/>
            <a:ext cx="4023366" cy="1133839"/>
          </a:xfrm>
        </p:spPr>
        <p:txBody>
          <a:bodyPr/>
          <a:lstStyle>
            <a:lvl1pPr>
              <a:defRPr sz="2000"/>
            </a:lvl1pPr>
            <a:lvl2pPr>
              <a:defRPr sz="1800"/>
            </a:lvl2pPr>
          </a:lstStyle>
          <a:p>
            <a:pPr lvl="0"/>
            <a:r>
              <a:rPr lang="en-US" dirty="0"/>
              <a:t>Edit Master text styles</a:t>
            </a:r>
          </a:p>
        </p:txBody>
      </p:sp>
    </p:spTree>
    <p:extLst>
      <p:ext uri="{BB962C8B-B14F-4D97-AF65-F5344CB8AC3E}">
        <p14:creationId xmlns:p14="http://schemas.microsoft.com/office/powerpoint/2010/main" val="2064679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Sentinel Stack">
    <p:spTree>
      <p:nvGrpSpPr>
        <p:cNvPr id="1" name=""/>
        <p:cNvGrpSpPr/>
        <p:nvPr/>
      </p:nvGrpSpPr>
      <p:grpSpPr>
        <a:xfrm>
          <a:off x="0" y="0"/>
          <a:ext cx="0" cy="0"/>
          <a:chOff x="0" y="0"/>
          <a:chExt cx="0" cy="0"/>
        </a:xfrm>
      </p:grpSpPr>
      <p:sp>
        <p:nvSpPr>
          <p:cNvPr id="9" name="Rectangle 1">
            <a:extLst>
              <a:ext uri="{FF2B5EF4-FFF2-40B4-BE49-F238E27FC236}">
                <a16:creationId xmlns:a16="http://schemas.microsoft.com/office/drawing/2014/main" id="{CD332FE3-6141-4236-BE4B-CCE810C156E1}"/>
              </a:ext>
            </a:extLst>
          </p:cNvPr>
          <p:cNvSpPr/>
          <p:nvPr userDrawn="1"/>
        </p:nvSpPr>
        <p:spPr>
          <a:xfrm>
            <a:off x="7994469" y="1222102"/>
            <a:ext cx="4023360" cy="5134249"/>
          </a:xfrm>
          <a:prstGeom prst="rect">
            <a:avLst/>
          </a:prstGeom>
          <a:gradFill>
            <a:gsLst>
              <a:gs pos="0">
                <a:srgbClr val="B8AB97">
                  <a:tint val="66000"/>
                  <a:satMod val="160000"/>
                </a:srgbClr>
              </a:gs>
              <a:gs pos="14000">
                <a:srgbClr val="B8AB97">
                  <a:tint val="44500"/>
                  <a:satMod val="160000"/>
                  <a:lumMod val="31000"/>
                  <a:lumOff val="69000"/>
                </a:srgbClr>
              </a:gs>
              <a:gs pos="100000">
                <a:srgbClr val="B8AB97">
                  <a:tint val="23500"/>
                  <a:satMod val="16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IE" sz="1800" dirty="0"/>
          </a:p>
        </p:txBody>
      </p:sp>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287383" y="77116"/>
            <a:ext cx="11066416" cy="1043114"/>
          </a:xfrm>
        </p:spPr>
        <p:txBody>
          <a:bodyPr/>
          <a:lstStyle/>
          <a:p>
            <a:r>
              <a:rPr lang="en-US" dirty="0"/>
              <a:t>Click to edit Master title style</a:t>
            </a:r>
            <a:endParaRPr lang="en-IE" dirty="0"/>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287383" y="1130663"/>
            <a:ext cx="7589520" cy="521525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Content Placeholder 3">
            <a:extLst>
              <a:ext uri="{FF2B5EF4-FFF2-40B4-BE49-F238E27FC236}">
                <a16:creationId xmlns:a16="http://schemas.microsoft.com/office/drawing/2014/main" id="{36E07975-0D41-404B-9B2E-227FFE0A0540}"/>
              </a:ext>
            </a:extLst>
          </p:cNvPr>
          <p:cNvSpPr>
            <a:spLocks noGrp="1"/>
          </p:cNvSpPr>
          <p:nvPr>
            <p:ph sz="half" idx="2"/>
          </p:nvPr>
        </p:nvSpPr>
        <p:spPr>
          <a:xfrm>
            <a:off x="7990116" y="2591950"/>
            <a:ext cx="4023366" cy="2120363"/>
          </a:xfrm>
        </p:spPr>
        <p:txBody>
          <a:bodyPr vert="horz" lIns="91440" tIns="45720" rIns="91440" bIns="45720" rtlCol="0">
            <a:normAutofit/>
          </a:bodyPr>
          <a:lstStyle>
            <a:lvl1pPr algn="ctr">
              <a:defRPr lang="en-US" sz="2000" dirty="0"/>
            </a:lvl1pPr>
            <a:lvl2pPr algn="ctr">
              <a:defRPr lang="en-US" sz="1800" dirty="0"/>
            </a:lvl2pPr>
            <a:lvl3pPr algn="ctr">
              <a:defRPr lang="en-US" dirty="0"/>
            </a:lvl3pPr>
            <a:lvl4pPr algn="ctr">
              <a:defRPr lang="en-US" dirty="0"/>
            </a:lvl4pPr>
            <a:lvl5pPr algn="ctr">
              <a:defRPr lang="en-IE" dirty="0"/>
            </a:lvl5pPr>
          </a:lstStyle>
          <a:p>
            <a:pPr lvl="0"/>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
        <p:nvSpPr>
          <p:cNvPr id="8" name="Content Placeholder 2">
            <a:extLst>
              <a:ext uri="{FF2B5EF4-FFF2-40B4-BE49-F238E27FC236}">
                <a16:creationId xmlns:a16="http://schemas.microsoft.com/office/drawing/2014/main" id="{FAAFC1FB-4BA8-4731-A4F7-FC2EF66F54E4}"/>
              </a:ext>
            </a:extLst>
          </p:cNvPr>
          <p:cNvSpPr>
            <a:spLocks noGrp="1"/>
          </p:cNvSpPr>
          <p:nvPr>
            <p:ph sz="half" idx="13"/>
          </p:nvPr>
        </p:nvSpPr>
        <p:spPr>
          <a:xfrm>
            <a:off x="7998816" y="1222102"/>
            <a:ext cx="4023366" cy="1245875"/>
          </a:xfrm>
        </p:spPr>
        <p:txBody>
          <a:bodyPr/>
          <a:lstStyle>
            <a:lvl1pPr>
              <a:defRPr sz="2000"/>
            </a:lvl1pPr>
            <a:lvl2pPr>
              <a:defRPr sz="1800"/>
            </a:lvl2pPr>
          </a:lstStyle>
          <a:p>
            <a:pPr lvl="0"/>
            <a:r>
              <a:rPr lang="en-US" dirty="0"/>
              <a:t>Edit Master text styles</a:t>
            </a:r>
          </a:p>
        </p:txBody>
      </p:sp>
      <p:sp>
        <p:nvSpPr>
          <p:cNvPr id="11" name="Content Placeholder 4">
            <a:extLst>
              <a:ext uri="{FF2B5EF4-FFF2-40B4-BE49-F238E27FC236}">
                <a16:creationId xmlns:a16="http://schemas.microsoft.com/office/drawing/2014/main" id="{7F44C864-620C-4548-A954-E871AFBB3B99}"/>
              </a:ext>
            </a:extLst>
          </p:cNvPr>
          <p:cNvSpPr>
            <a:spLocks noGrp="1"/>
          </p:cNvSpPr>
          <p:nvPr>
            <p:ph sz="half" idx="14"/>
          </p:nvPr>
        </p:nvSpPr>
        <p:spPr>
          <a:xfrm>
            <a:off x="7990116" y="4814185"/>
            <a:ext cx="4023366" cy="1531733"/>
          </a:xfrm>
        </p:spPr>
        <p:txBody>
          <a:bodyPr/>
          <a:lstStyle>
            <a:lvl1pPr>
              <a:defRPr sz="2000"/>
            </a:lvl1pPr>
            <a:lvl2pPr>
              <a:defRPr sz="1800"/>
            </a:lvl2pPr>
          </a:lstStyle>
          <a:p>
            <a:pPr lvl="0"/>
            <a:r>
              <a:rPr lang="en-US" dirty="0"/>
              <a:t>Edit Master text styles</a:t>
            </a:r>
          </a:p>
        </p:txBody>
      </p:sp>
    </p:spTree>
    <p:extLst>
      <p:ext uri="{BB962C8B-B14F-4D97-AF65-F5344CB8AC3E}">
        <p14:creationId xmlns:p14="http://schemas.microsoft.com/office/powerpoint/2010/main" val="1217711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287383" y="77116"/>
            <a:ext cx="11066416" cy="1043114"/>
          </a:xfrm>
        </p:spPr>
        <p:txBody>
          <a:bodyPr>
            <a:normAutofit/>
          </a:bodyPr>
          <a:lstStyle>
            <a:lvl1pPr>
              <a:defRPr sz="2400"/>
            </a:lvl1pPr>
          </a:lstStyle>
          <a:p>
            <a:r>
              <a:rPr lang="en-US" dirty="0"/>
              <a:t>Click to edit Master title style</a:t>
            </a:r>
            <a:endParaRPr lang="en-IE" dirty="0"/>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4062549" y="1130661"/>
            <a:ext cx="4214949" cy="5215255"/>
          </a:xfrm>
        </p:spPr>
        <p:txBody>
          <a:bodyPr>
            <a:normAutofit/>
          </a:bodyPr>
          <a:lstStyle>
            <a:lvl1pPr marL="0" indent="0" algn="just">
              <a:buNone/>
              <a:defRPr sz="1200"/>
            </a:lvl1pPr>
            <a:lvl2pPr algn="ctr">
              <a:defRPr/>
            </a:lvl2pPr>
            <a:lvl3pPr algn="ctr">
              <a:defRPr/>
            </a:lvl3pPr>
            <a:lvl4pPr algn="ctr">
              <a:defRPr/>
            </a:lvl4pPr>
            <a:lvl5pPr algn="ctr">
              <a:defRPr/>
            </a:lvl5pPr>
          </a:lstStyle>
          <a:p>
            <a:pPr lvl="0"/>
            <a:endParaRPr lang="en-IE" dirty="0"/>
          </a:p>
        </p:txBody>
      </p:sp>
      <p:sp>
        <p:nvSpPr>
          <p:cNvPr id="4" name="Content Placeholder 3">
            <a:extLst>
              <a:ext uri="{FF2B5EF4-FFF2-40B4-BE49-F238E27FC236}">
                <a16:creationId xmlns:a16="http://schemas.microsoft.com/office/drawing/2014/main" id="{36E07975-0D41-404B-9B2E-227FFE0A0540}"/>
              </a:ext>
            </a:extLst>
          </p:cNvPr>
          <p:cNvSpPr>
            <a:spLocks noGrp="1"/>
          </p:cNvSpPr>
          <p:nvPr>
            <p:ph sz="half" idx="2"/>
          </p:nvPr>
        </p:nvSpPr>
        <p:spPr>
          <a:xfrm>
            <a:off x="8425543" y="1130661"/>
            <a:ext cx="3222173" cy="5215255"/>
          </a:xfrm>
        </p:spPr>
        <p:txBody>
          <a:bodyPr vert="horz" lIns="91440" tIns="45720" rIns="91440" bIns="45720" rtlCol="0">
            <a:normAutofit/>
          </a:bodyPr>
          <a:lstStyle>
            <a:lvl1pPr algn="l">
              <a:defRPr lang="en-US" sz="2000" dirty="0"/>
            </a:lvl1pPr>
            <a:lvl2pPr algn="l">
              <a:defRPr lang="en-US" sz="1800" dirty="0"/>
            </a:lvl2pPr>
            <a:lvl3pPr algn="l">
              <a:defRPr lang="en-US" dirty="0"/>
            </a:lvl3pPr>
            <a:lvl4pPr algn="l">
              <a:defRPr lang="en-US" dirty="0"/>
            </a:lvl4pPr>
            <a:lvl5pPr algn="l">
              <a:defRPr lang="en-IE" dirty="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
        <p:nvSpPr>
          <p:cNvPr id="10" name="Content Placeholder 4">
            <a:extLst>
              <a:ext uri="{FF2B5EF4-FFF2-40B4-BE49-F238E27FC236}">
                <a16:creationId xmlns:a16="http://schemas.microsoft.com/office/drawing/2014/main" id="{30174BEF-1F05-41FC-8670-A79EECBF05A8}"/>
              </a:ext>
            </a:extLst>
          </p:cNvPr>
          <p:cNvSpPr>
            <a:spLocks noGrp="1"/>
          </p:cNvSpPr>
          <p:nvPr>
            <p:ph sz="half" idx="14"/>
          </p:nvPr>
        </p:nvSpPr>
        <p:spPr>
          <a:xfrm>
            <a:off x="544284" y="1120230"/>
            <a:ext cx="3370220" cy="5215255"/>
          </a:xfrm>
        </p:spPr>
        <p:txBody>
          <a:bodyPr>
            <a:normAutofit/>
          </a:bodyPr>
          <a:lstStyle>
            <a:lvl1pPr marL="0" indent="0" algn="ctr">
              <a:buNone/>
              <a:defRPr lang="en-US" sz="1200" kern="1200" dirty="0">
                <a:solidFill>
                  <a:schemeClr val="tx1"/>
                </a:solidFill>
                <a:latin typeface="Arial" panose="020B0604020202020204" pitchFamily="34" charset="0"/>
                <a:ea typeface="+mn-ea"/>
                <a:cs typeface="Arial" panose="020B0604020202020204" pitchFamily="34" charset="0"/>
              </a:defRPr>
            </a:lvl1pPr>
            <a:lvl2pPr>
              <a:defRPr sz="1800"/>
            </a:lvl2pPr>
          </a:lstStyle>
          <a:p>
            <a:pPr lvl="0"/>
            <a:endParaRPr lang="en-US" dirty="0"/>
          </a:p>
        </p:txBody>
      </p:sp>
    </p:spTree>
    <p:extLst>
      <p:ext uri="{BB962C8B-B14F-4D97-AF65-F5344CB8AC3E}">
        <p14:creationId xmlns:p14="http://schemas.microsoft.com/office/powerpoint/2010/main" val="737471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497D4BC4-0208-4B85-9639-DC9AF9C0E497}"/>
              </a:ext>
            </a:extLst>
          </p:cNvPr>
          <p:cNvSpPr/>
          <p:nvPr userDrawn="1"/>
        </p:nvSpPr>
        <p:spPr>
          <a:xfrm>
            <a:off x="1" y="2952206"/>
            <a:ext cx="12192000" cy="3431386"/>
          </a:xfrm>
          <a:prstGeom prst="rect">
            <a:avLst/>
          </a:prstGeom>
          <a:solidFill>
            <a:srgbClr val="B8AB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IE" sz="1800" dirty="0"/>
          </a:p>
        </p:txBody>
      </p:sp>
      <p:sp>
        <p:nvSpPr>
          <p:cNvPr id="2" name="Title 1">
            <a:extLst>
              <a:ext uri="{FF2B5EF4-FFF2-40B4-BE49-F238E27FC236}">
                <a16:creationId xmlns:a16="http://schemas.microsoft.com/office/drawing/2014/main" id="{79A4B204-BF00-4244-82EC-C7B20055F86C}"/>
              </a:ext>
            </a:extLst>
          </p:cNvPr>
          <p:cNvSpPr>
            <a:spLocks noGrp="1"/>
          </p:cNvSpPr>
          <p:nvPr>
            <p:ph type="title"/>
          </p:nvPr>
        </p:nvSpPr>
        <p:spPr>
          <a:xfrm>
            <a:off x="831850" y="1709738"/>
            <a:ext cx="10515600" cy="2852737"/>
          </a:xfrm>
        </p:spPr>
        <p:txBody>
          <a:bodyPr anchor="b"/>
          <a:lstStyle>
            <a:lvl1pPr>
              <a:defRPr sz="6000" i="1"/>
            </a:lvl1pPr>
          </a:lstStyle>
          <a:p>
            <a:r>
              <a:rPr lang="en-US"/>
              <a:t>Click to edit Master title style</a:t>
            </a:r>
            <a:endParaRPr lang="en-IE"/>
          </a:p>
        </p:txBody>
      </p:sp>
      <p:sp>
        <p:nvSpPr>
          <p:cNvPr id="3" name="Text Placeholder 1">
            <a:extLst>
              <a:ext uri="{FF2B5EF4-FFF2-40B4-BE49-F238E27FC236}">
                <a16:creationId xmlns:a16="http://schemas.microsoft.com/office/drawing/2014/main" id="{B90F07F6-2A56-4086-B636-FF48E8C754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1">
            <a:extLst>
              <a:ext uri="{FF2B5EF4-FFF2-40B4-BE49-F238E27FC236}">
                <a16:creationId xmlns:a16="http://schemas.microsoft.com/office/drawing/2014/main" id="{4DAE431A-337F-4632-9315-1BD513AA33F5}"/>
              </a:ext>
            </a:extLst>
          </p:cNvPr>
          <p:cNvSpPr>
            <a:spLocks noGrp="1"/>
          </p:cNvSpPr>
          <p:nvPr>
            <p:ph type="ftr" sz="quarter" idx="11"/>
          </p:nvPr>
        </p:nvSpPr>
        <p:spPr/>
        <p:txBody>
          <a:bodyPr/>
          <a:lstStyle/>
          <a:p>
            <a:endParaRPr lang="en-IE"/>
          </a:p>
        </p:txBody>
      </p:sp>
      <p:sp>
        <p:nvSpPr>
          <p:cNvPr id="6" name="Slide Number Placeholder 1">
            <a:extLst>
              <a:ext uri="{FF2B5EF4-FFF2-40B4-BE49-F238E27FC236}">
                <a16:creationId xmlns:a16="http://schemas.microsoft.com/office/drawing/2014/main" id="{FFABC9F2-DBC2-44B4-9CC8-241152BF9B85}"/>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1455845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838200" y="274320"/>
            <a:ext cx="10515600" cy="893534"/>
          </a:xfrm>
        </p:spPr>
        <p:txBody>
          <a:bodyPr/>
          <a:lstStyle/>
          <a:p>
            <a:r>
              <a:rPr lang="en-US"/>
              <a:t>Click to edit Master title style</a:t>
            </a:r>
            <a:endParaRPr lang="en-IE"/>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838200" y="1267097"/>
            <a:ext cx="5181600" cy="50683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Content Placeholder 2">
            <a:extLst>
              <a:ext uri="{FF2B5EF4-FFF2-40B4-BE49-F238E27FC236}">
                <a16:creationId xmlns:a16="http://schemas.microsoft.com/office/drawing/2014/main" id="{36E07975-0D41-404B-9B2E-227FFE0A0540}"/>
              </a:ext>
            </a:extLst>
          </p:cNvPr>
          <p:cNvSpPr>
            <a:spLocks noGrp="1"/>
          </p:cNvSpPr>
          <p:nvPr>
            <p:ph sz="half" idx="2"/>
          </p:nvPr>
        </p:nvSpPr>
        <p:spPr>
          <a:xfrm>
            <a:off x="6172200" y="1267097"/>
            <a:ext cx="5181600" cy="50683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2646048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W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174170" y="77116"/>
            <a:ext cx="11179629" cy="1043114"/>
          </a:xfrm>
        </p:spPr>
        <p:txBody>
          <a:bodyPr/>
          <a:lstStyle/>
          <a:p>
            <a:r>
              <a:rPr lang="en-US"/>
              <a:t>Click to edit Master title style</a:t>
            </a:r>
            <a:endParaRPr lang="en-IE"/>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174169" y="1133292"/>
            <a:ext cx="8408128" cy="5220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Content Placeholder 2">
            <a:extLst>
              <a:ext uri="{FF2B5EF4-FFF2-40B4-BE49-F238E27FC236}">
                <a16:creationId xmlns:a16="http://schemas.microsoft.com/office/drawing/2014/main" id="{36E07975-0D41-404B-9B2E-227FFE0A0540}"/>
              </a:ext>
            </a:extLst>
          </p:cNvPr>
          <p:cNvSpPr>
            <a:spLocks noGrp="1"/>
          </p:cNvSpPr>
          <p:nvPr>
            <p:ph sz="half" idx="2"/>
          </p:nvPr>
        </p:nvSpPr>
        <p:spPr>
          <a:xfrm>
            <a:off x="8582297" y="1133293"/>
            <a:ext cx="3435532" cy="5215255"/>
          </a:xfrm>
        </p:spPr>
        <p:txBody>
          <a:bodyPr/>
          <a:lstStyle>
            <a:lvl1pPr>
              <a:defRPr sz="2000"/>
            </a:lvl1pPr>
            <a:lvl2pPr>
              <a:defRPr sz="18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4225408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Wide Ori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174170" y="77116"/>
            <a:ext cx="11179629" cy="1043114"/>
          </a:xfrm>
        </p:spPr>
        <p:txBody>
          <a:bodyPr/>
          <a:lstStyle/>
          <a:p>
            <a:r>
              <a:rPr lang="en-US"/>
              <a:t>Click to edit Master title style</a:t>
            </a:r>
            <a:endParaRPr lang="en-IE"/>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174170" y="1133292"/>
            <a:ext cx="7524000" cy="5220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Content Placeholder 2">
            <a:extLst>
              <a:ext uri="{FF2B5EF4-FFF2-40B4-BE49-F238E27FC236}">
                <a16:creationId xmlns:a16="http://schemas.microsoft.com/office/drawing/2014/main" id="{36E07975-0D41-404B-9B2E-227FFE0A0540}"/>
              </a:ext>
            </a:extLst>
          </p:cNvPr>
          <p:cNvSpPr>
            <a:spLocks noGrp="1"/>
          </p:cNvSpPr>
          <p:nvPr>
            <p:ph sz="half" idx="2"/>
          </p:nvPr>
        </p:nvSpPr>
        <p:spPr>
          <a:xfrm>
            <a:off x="7698170" y="1133293"/>
            <a:ext cx="4319659" cy="5215255"/>
          </a:xfrm>
        </p:spPr>
        <p:txBody>
          <a:bodyPr/>
          <a:lstStyle>
            <a:lvl1pPr>
              <a:defRPr sz="2000"/>
            </a:lvl1pPr>
            <a:lvl2pPr>
              <a:defRPr sz="18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2760633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42FBE-81DC-4102-B130-6AF7A79129A3}"/>
              </a:ext>
            </a:extLst>
          </p:cNvPr>
          <p:cNvSpPr>
            <a:spLocks noGrp="1"/>
          </p:cNvSpPr>
          <p:nvPr>
            <p:ph type="title"/>
          </p:nvPr>
        </p:nvSpPr>
        <p:spPr>
          <a:xfrm>
            <a:off x="839788" y="365125"/>
            <a:ext cx="10515600" cy="1325563"/>
          </a:xfrm>
        </p:spPr>
        <p:txBody>
          <a:bodyPr/>
          <a:lstStyle/>
          <a:p>
            <a:r>
              <a:rPr lang="en-US" dirty="0"/>
              <a:t>Click to edit Master title style</a:t>
            </a:r>
            <a:endParaRPr lang="en-IE" dirty="0"/>
          </a:p>
        </p:txBody>
      </p:sp>
      <p:sp>
        <p:nvSpPr>
          <p:cNvPr id="3" name="Text Placeholder 1">
            <a:extLst>
              <a:ext uri="{FF2B5EF4-FFF2-40B4-BE49-F238E27FC236}">
                <a16:creationId xmlns:a16="http://schemas.microsoft.com/office/drawing/2014/main" id="{FCEBAE9E-68AD-4151-9E2B-91A8524B80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1">
            <a:extLst>
              <a:ext uri="{FF2B5EF4-FFF2-40B4-BE49-F238E27FC236}">
                <a16:creationId xmlns:a16="http://schemas.microsoft.com/office/drawing/2014/main" id="{8BD5A467-262E-4E2F-BF65-66894E93294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2">
            <a:extLst>
              <a:ext uri="{FF2B5EF4-FFF2-40B4-BE49-F238E27FC236}">
                <a16:creationId xmlns:a16="http://schemas.microsoft.com/office/drawing/2014/main" id="{55AB9223-7C71-4DE0-9862-CCE61D9B7E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2">
            <a:extLst>
              <a:ext uri="{FF2B5EF4-FFF2-40B4-BE49-F238E27FC236}">
                <a16:creationId xmlns:a16="http://schemas.microsoft.com/office/drawing/2014/main" id="{E8D42606-4C8F-427C-A8D0-4A51C917E5B0}"/>
              </a:ext>
            </a:extLst>
          </p:cNvPr>
          <p:cNvSpPr>
            <a:spLocks noGrp="1"/>
          </p:cNvSpPr>
          <p:nvPr>
            <p:ph sz="quarter" idx="4"/>
          </p:nvPr>
        </p:nvSpPr>
        <p:spPr>
          <a:xfrm>
            <a:off x="6172200" y="2505075"/>
            <a:ext cx="5183188" cy="3684588"/>
          </a:xfrm>
        </p:spPr>
        <p:txBody>
          <a:bodyPr/>
          <a:lstStyle>
            <a:lvl5pP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level2</a:t>
            </a:r>
            <a:endParaRPr lang="en-IE" dirty="0"/>
          </a:p>
        </p:txBody>
      </p:sp>
      <p:sp>
        <p:nvSpPr>
          <p:cNvPr id="8" name="Footer Placeholder 1">
            <a:extLst>
              <a:ext uri="{FF2B5EF4-FFF2-40B4-BE49-F238E27FC236}">
                <a16:creationId xmlns:a16="http://schemas.microsoft.com/office/drawing/2014/main" id="{EB564CCA-2C15-49E5-AFE3-CE6A0C36DD51}"/>
              </a:ext>
            </a:extLst>
          </p:cNvPr>
          <p:cNvSpPr>
            <a:spLocks noGrp="1"/>
          </p:cNvSpPr>
          <p:nvPr>
            <p:ph type="ftr" sz="quarter" idx="11"/>
          </p:nvPr>
        </p:nvSpPr>
        <p:spPr/>
        <p:txBody>
          <a:bodyPr/>
          <a:lstStyle/>
          <a:p>
            <a:endParaRPr lang="en-IE"/>
          </a:p>
        </p:txBody>
      </p:sp>
      <p:sp>
        <p:nvSpPr>
          <p:cNvPr id="9" name="Slide Number Placeholder 1">
            <a:extLst>
              <a:ext uri="{FF2B5EF4-FFF2-40B4-BE49-F238E27FC236}">
                <a16:creationId xmlns:a16="http://schemas.microsoft.com/office/drawing/2014/main" id="{DFAD3D1F-F662-4241-8013-C3914E2893CF}"/>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2482863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4D7C9-CBBC-4F41-87A7-3787652B476B}"/>
              </a:ext>
            </a:extLst>
          </p:cNvPr>
          <p:cNvSpPr>
            <a:spLocks noGrp="1"/>
          </p:cNvSpPr>
          <p:nvPr>
            <p:ph type="title"/>
          </p:nvPr>
        </p:nvSpPr>
        <p:spPr/>
        <p:txBody>
          <a:bodyPr/>
          <a:lstStyle/>
          <a:p>
            <a:r>
              <a:rPr lang="en-US"/>
              <a:t>Click to edit Master title style</a:t>
            </a:r>
            <a:endParaRPr lang="en-IE"/>
          </a:p>
        </p:txBody>
      </p:sp>
      <p:sp>
        <p:nvSpPr>
          <p:cNvPr id="4" name="Footer Placeholder 1">
            <a:extLst>
              <a:ext uri="{FF2B5EF4-FFF2-40B4-BE49-F238E27FC236}">
                <a16:creationId xmlns:a16="http://schemas.microsoft.com/office/drawing/2014/main" id="{09800807-29E4-4C42-BD8B-7E835CC01620}"/>
              </a:ext>
            </a:extLst>
          </p:cNvPr>
          <p:cNvSpPr>
            <a:spLocks noGrp="1"/>
          </p:cNvSpPr>
          <p:nvPr>
            <p:ph type="ftr" sz="quarter" idx="11"/>
          </p:nvPr>
        </p:nvSpPr>
        <p:spPr/>
        <p:txBody>
          <a:bodyPr/>
          <a:lstStyle/>
          <a:p>
            <a:endParaRPr lang="en-IE"/>
          </a:p>
        </p:txBody>
      </p:sp>
      <p:sp>
        <p:nvSpPr>
          <p:cNvPr id="5" name="Slide Number Placeholder 1">
            <a:extLst>
              <a:ext uri="{FF2B5EF4-FFF2-40B4-BE49-F238E27FC236}">
                <a16:creationId xmlns:a16="http://schemas.microsoft.com/office/drawing/2014/main" id="{E8027EA2-761F-41F2-BF72-A669C535DA09}"/>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253135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5790A114-7202-C04D-B2ED-13180DF9F6CB}"/>
              </a:ext>
            </a:extLst>
          </p:cNvPr>
          <p:cNvSpPr txBox="1">
            <a:spLocks/>
          </p:cNvSpPr>
          <p:nvPr userDrawn="1"/>
        </p:nvSpPr>
        <p:spPr>
          <a:xfrm>
            <a:off x="1632000" y="432001"/>
            <a:ext cx="10515600" cy="750255"/>
          </a:xfrm>
          <a:prstGeom prst="rect">
            <a:avLst/>
          </a:prstGeom>
        </p:spPr>
        <p:txBody>
          <a:bodyPr lIns="0" tIns="0" rIns="0" bIns="0" anchor="t" anchorCtr="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n-US" sz="3200" b="1" dirty="0">
              <a:solidFill>
                <a:schemeClr val="bg1"/>
              </a:solidFill>
              <a:latin typeface="Arial" panose="020B0604020202020204" pitchFamily="34" charset="0"/>
              <a:cs typeface="Arial" panose="020B0604020202020204" pitchFamily="34" charset="0"/>
            </a:endParaRPr>
          </a:p>
        </p:txBody>
      </p:sp>
      <p:sp>
        <p:nvSpPr>
          <p:cNvPr id="7" name="Text Placeholder 1">
            <a:extLst>
              <a:ext uri="{FF2B5EF4-FFF2-40B4-BE49-F238E27FC236}">
                <a16:creationId xmlns:a16="http://schemas.microsoft.com/office/drawing/2014/main" id="{C04DDE1A-E884-F54B-9ABE-9B72B811B93A}"/>
              </a:ext>
            </a:extLst>
          </p:cNvPr>
          <p:cNvSpPr>
            <a:spLocks noGrp="1"/>
          </p:cNvSpPr>
          <p:nvPr>
            <p:ph type="body" sz="quarter" idx="10"/>
          </p:nvPr>
        </p:nvSpPr>
        <p:spPr>
          <a:xfrm>
            <a:off x="1440000" y="358848"/>
            <a:ext cx="4320000" cy="1084799"/>
          </a:xfrm>
        </p:spPr>
        <p:txBody>
          <a:bodyPr lIns="0" tIns="0" rIns="0" bIns="0">
            <a:noAutofit/>
          </a:bodyPr>
          <a:lstStyle>
            <a:lvl1pPr marL="0" indent="0">
              <a:buNone/>
              <a:defRPr sz="3200" b="1">
                <a:solidFill>
                  <a:srgbClr val="75B5B8"/>
                </a:solidFill>
                <a:latin typeface="Arial" panose="020B0604020202020204" pitchFamily="34" charset="0"/>
                <a:cs typeface="Arial" panose="020B0604020202020204" pitchFamily="34" charset="0"/>
              </a:defRPr>
            </a:lvl1pPr>
            <a:lvl2pPr marL="457189" indent="0">
              <a:buNone/>
              <a:defRPr sz="3200" b="1">
                <a:solidFill>
                  <a:schemeClr val="bg1"/>
                </a:solidFill>
                <a:latin typeface="Arial" panose="020B0604020202020204" pitchFamily="34" charset="0"/>
                <a:cs typeface="Arial" panose="020B0604020202020204" pitchFamily="34" charset="0"/>
              </a:defRPr>
            </a:lvl2pPr>
            <a:lvl3pPr marL="914377" indent="0">
              <a:buNone/>
              <a:defRPr sz="3200" b="1">
                <a:solidFill>
                  <a:schemeClr val="bg1"/>
                </a:solidFill>
                <a:latin typeface="Arial" panose="020B0604020202020204" pitchFamily="34" charset="0"/>
                <a:cs typeface="Arial" panose="020B0604020202020204" pitchFamily="34" charset="0"/>
              </a:defRPr>
            </a:lvl3pPr>
            <a:lvl4pPr marL="1371566" indent="0">
              <a:buNone/>
              <a:defRPr sz="3200" b="1">
                <a:solidFill>
                  <a:schemeClr val="bg1"/>
                </a:solidFill>
                <a:latin typeface="Arial" panose="020B0604020202020204" pitchFamily="34" charset="0"/>
                <a:cs typeface="Arial" panose="020B0604020202020204" pitchFamily="34" charset="0"/>
              </a:defRPr>
            </a:lvl4pPr>
            <a:lvl5pPr marL="1828754" indent="0">
              <a:buNone/>
              <a:defRPr sz="3200" b="1">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p:txBody>
      </p:sp>
      <p:sp>
        <p:nvSpPr>
          <p:cNvPr id="8" name="Text Placeholder 1">
            <a:extLst>
              <a:ext uri="{FF2B5EF4-FFF2-40B4-BE49-F238E27FC236}">
                <a16:creationId xmlns:a16="http://schemas.microsoft.com/office/drawing/2014/main" id="{7A9FE75D-36C0-1945-A37C-47A803FCDB02}"/>
              </a:ext>
            </a:extLst>
          </p:cNvPr>
          <p:cNvSpPr>
            <a:spLocks noGrp="1"/>
          </p:cNvSpPr>
          <p:nvPr>
            <p:ph type="body" sz="quarter" idx="11"/>
          </p:nvPr>
        </p:nvSpPr>
        <p:spPr>
          <a:xfrm>
            <a:off x="1440000" y="1632001"/>
            <a:ext cx="4320000" cy="2729999"/>
          </a:xfrm>
        </p:spPr>
        <p:txBody>
          <a:bodyPr lIns="0" tIns="0" rIns="0" bIns="0">
            <a:noAutofit/>
          </a:bodyPr>
          <a:lstStyle>
            <a:lvl1pPr marL="0" indent="0">
              <a:lnSpc>
                <a:spcPct val="120000"/>
              </a:lnSpc>
              <a:buNone/>
              <a:defRPr sz="1600" b="0">
                <a:solidFill>
                  <a:schemeClr val="tx1"/>
                </a:solidFill>
                <a:latin typeface="Arial" panose="020B0604020202020204" pitchFamily="34" charset="0"/>
                <a:cs typeface="Arial" panose="020B0604020202020204" pitchFamily="34" charset="0"/>
              </a:defRPr>
            </a:lvl1pPr>
            <a:lvl2pPr marL="457189" indent="0">
              <a:buNone/>
              <a:defRPr sz="3200" b="1">
                <a:solidFill>
                  <a:schemeClr val="bg1"/>
                </a:solidFill>
                <a:latin typeface="Arial" panose="020B0604020202020204" pitchFamily="34" charset="0"/>
                <a:cs typeface="Arial" panose="020B0604020202020204" pitchFamily="34" charset="0"/>
              </a:defRPr>
            </a:lvl2pPr>
            <a:lvl3pPr marL="914377" indent="0">
              <a:buNone/>
              <a:defRPr sz="3200" b="1">
                <a:solidFill>
                  <a:schemeClr val="bg1"/>
                </a:solidFill>
                <a:latin typeface="Arial" panose="020B0604020202020204" pitchFamily="34" charset="0"/>
                <a:cs typeface="Arial" panose="020B0604020202020204" pitchFamily="34" charset="0"/>
              </a:defRPr>
            </a:lvl3pPr>
            <a:lvl4pPr marL="1371566" indent="0">
              <a:buNone/>
              <a:defRPr sz="3200" b="1">
                <a:solidFill>
                  <a:schemeClr val="bg1"/>
                </a:solidFill>
                <a:latin typeface="Arial" panose="020B0604020202020204" pitchFamily="34" charset="0"/>
                <a:cs typeface="Arial" panose="020B0604020202020204" pitchFamily="34" charset="0"/>
              </a:defRPr>
            </a:lvl4pPr>
            <a:lvl5pPr marL="1828754" indent="0">
              <a:buNone/>
              <a:defRPr sz="3200" b="1">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p:txBody>
      </p:sp>
    </p:spTree>
    <p:extLst>
      <p:ext uri="{BB962C8B-B14F-4D97-AF65-F5344CB8AC3E}">
        <p14:creationId xmlns:p14="http://schemas.microsoft.com/office/powerpoint/2010/main" val="3025362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1">
            <a:extLst>
              <a:ext uri="{FF2B5EF4-FFF2-40B4-BE49-F238E27FC236}">
                <a16:creationId xmlns:a16="http://schemas.microsoft.com/office/drawing/2014/main" id="{96AD9EA5-35B3-845D-8423-7CFA89DAE05B}"/>
              </a:ext>
            </a:extLst>
          </p:cNvPr>
          <p:cNvSpPr/>
          <p:nvPr userDrawn="1"/>
        </p:nvSpPr>
        <p:spPr>
          <a:xfrm>
            <a:off x="0" y="-16373"/>
            <a:ext cx="12192000" cy="1013144"/>
          </a:xfrm>
          <a:prstGeom prst="rect">
            <a:avLst/>
          </a:prstGeom>
          <a:solidFill>
            <a:srgbClr val="075D4F"/>
          </a:solidFill>
          <a:ln>
            <a:solidFill>
              <a:srgbClr val="0655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dirty="0">
              <a:solidFill>
                <a:srgbClr val="BA1F46"/>
              </a:solidFill>
            </a:endParaRPr>
          </a:p>
        </p:txBody>
      </p:sp>
      <p:sp>
        <p:nvSpPr>
          <p:cNvPr id="7" name="Rectangle 1">
            <a:extLst>
              <a:ext uri="{FF2B5EF4-FFF2-40B4-BE49-F238E27FC236}">
                <a16:creationId xmlns:a16="http://schemas.microsoft.com/office/drawing/2014/main" id="{E41684AD-0521-4274-83F8-DAE14BFF3278}"/>
              </a:ext>
            </a:extLst>
          </p:cNvPr>
          <p:cNvSpPr/>
          <p:nvPr userDrawn="1"/>
        </p:nvSpPr>
        <p:spPr>
          <a:xfrm>
            <a:off x="1" y="6381215"/>
            <a:ext cx="12192000" cy="515973"/>
          </a:xfrm>
          <a:prstGeom prst="rect">
            <a:avLst/>
          </a:prstGeom>
          <a:solidFill>
            <a:srgbClr val="075D4F"/>
          </a:solidFill>
          <a:ln>
            <a:solidFill>
              <a:srgbClr val="0655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dirty="0">
              <a:solidFill>
                <a:srgbClr val="BA1F46"/>
              </a:solidFill>
            </a:endParaRPr>
          </a:p>
        </p:txBody>
      </p:sp>
      <p:sp>
        <p:nvSpPr>
          <p:cNvPr id="2" name="Title Placeholder 1">
            <a:extLst>
              <a:ext uri="{FF2B5EF4-FFF2-40B4-BE49-F238E27FC236}">
                <a16:creationId xmlns:a16="http://schemas.microsoft.com/office/drawing/2014/main" id="{8070E9EB-E484-49B9-935D-1B017906846F}"/>
              </a:ext>
            </a:extLst>
          </p:cNvPr>
          <p:cNvSpPr>
            <a:spLocks noGrp="1"/>
          </p:cNvSpPr>
          <p:nvPr>
            <p:ph type="title"/>
          </p:nvPr>
        </p:nvSpPr>
        <p:spPr>
          <a:xfrm>
            <a:off x="838200" y="86206"/>
            <a:ext cx="11033234" cy="807985"/>
          </a:xfrm>
          <a:prstGeom prst="rect">
            <a:avLst/>
          </a:prstGeom>
        </p:spPr>
        <p:txBody>
          <a:bodyPr vert="horz" lIns="91440" tIns="45720" rIns="91440" bIns="45720" rtlCol="0" anchor="ctr">
            <a:normAutofit/>
          </a:bodyPr>
          <a:lstStyle/>
          <a:p>
            <a:r>
              <a:rPr lang="en-US" dirty="0"/>
              <a:t>Click to edit Master title style</a:t>
            </a:r>
            <a:endParaRPr lang="en-IE" dirty="0"/>
          </a:p>
        </p:txBody>
      </p:sp>
      <p:sp>
        <p:nvSpPr>
          <p:cNvPr id="3" name="Text Placeholder 1">
            <a:extLst>
              <a:ext uri="{FF2B5EF4-FFF2-40B4-BE49-F238E27FC236}">
                <a16:creationId xmlns:a16="http://schemas.microsoft.com/office/drawing/2014/main" id="{DA3FC513-7D68-44C5-A547-83718C00D688}"/>
              </a:ext>
            </a:extLst>
          </p:cNvPr>
          <p:cNvSpPr>
            <a:spLocks noGrp="1"/>
          </p:cNvSpPr>
          <p:nvPr>
            <p:ph type="body" idx="1"/>
          </p:nvPr>
        </p:nvSpPr>
        <p:spPr>
          <a:xfrm>
            <a:off x="838200" y="1081043"/>
            <a:ext cx="10515600" cy="520283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5" name="Footer Placeholder 1">
            <a:extLst>
              <a:ext uri="{FF2B5EF4-FFF2-40B4-BE49-F238E27FC236}">
                <a16:creationId xmlns:a16="http://schemas.microsoft.com/office/drawing/2014/main" id="{FBA21C88-5FE0-4ECE-854F-32D9598AC296}"/>
              </a:ext>
            </a:extLst>
          </p:cNvPr>
          <p:cNvSpPr>
            <a:spLocks noGrp="1"/>
          </p:cNvSpPr>
          <p:nvPr>
            <p:ph type="ftr" sz="quarter" idx="3"/>
          </p:nvPr>
        </p:nvSpPr>
        <p:spPr>
          <a:xfrm>
            <a:off x="838199" y="6447791"/>
            <a:ext cx="9350829" cy="365125"/>
          </a:xfrm>
          <a:prstGeom prst="rect">
            <a:avLst/>
          </a:prstGeom>
        </p:spPr>
        <p:txBody>
          <a:bodyPr vert="horz" lIns="91440" tIns="45720" rIns="91440" bIns="45720" rtlCol="0" anchor="ctr"/>
          <a:lstStyle>
            <a:lvl1pPr algn="l">
              <a:defRPr sz="1100" i="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endParaRPr lang="en-IE" dirty="0"/>
          </a:p>
        </p:txBody>
      </p:sp>
      <p:sp>
        <p:nvSpPr>
          <p:cNvPr id="6" name="Slide Number Placeholder 1">
            <a:extLst>
              <a:ext uri="{FF2B5EF4-FFF2-40B4-BE49-F238E27FC236}">
                <a16:creationId xmlns:a16="http://schemas.microsoft.com/office/drawing/2014/main" id="{74EB7EE3-7D39-4783-83E0-BC8FC3751EC7}"/>
              </a:ext>
            </a:extLst>
          </p:cNvPr>
          <p:cNvSpPr>
            <a:spLocks noGrp="1"/>
          </p:cNvSpPr>
          <p:nvPr>
            <p:ph type="sldNum" sz="quarter" idx="4"/>
          </p:nvPr>
        </p:nvSpPr>
        <p:spPr>
          <a:xfrm>
            <a:off x="10411097" y="6434728"/>
            <a:ext cx="942703" cy="365125"/>
          </a:xfrm>
          <a:prstGeom prst="rect">
            <a:avLst/>
          </a:prstGeom>
        </p:spPr>
        <p:txBody>
          <a:bodyPr vert="horz" lIns="91440" tIns="45720" rIns="91440" bIns="45720" rtlCol="0" anchor="ctr"/>
          <a:lstStyle>
            <a:lvl1pPr algn="r">
              <a:defRPr sz="12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28897989-0C15-4E9D-A9BD-777718A2D92E}" type="slidenum">
              <a:rPr lang="en-IE" smtClean="0"/>
              <a:pPr/>
              <a:t>‹#›</a:t>
            </a:fld>
            <a:endParaRPr lang="en-IE" dirty="0"/>
          </a:p>
        </p:txBody>
      </p:sp>
      <p:pic>
        <p:nvPicPr>
          <p:cNvPr id="8" name="Picture 1">
            <a:extLst>
              <a:ext uri="{FF2B5EF4-FFF2-40B4-BE49-F238E27FC236}">
                <a16:creationId xmlns:a16="http://schemas.microsoft.com/office/drawing/2014/main" id="{057DE333-5FDD-42C9-944A-C2DEAB081D49}"/>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1486806" y="5783197"/>
            <a:ext cx="623461" cy="515973"/>
          </a:xfrm>
          <a:prstGeom prst="rect">
            <a:avLst/>
          </a:prstGeom>
        </p:spPr>
      </p:pic>
      <p:pic>
        <p:nvPicPr>
          <p:cNvPr id="4" name="Picture 3" descr="A white letter with flames on a black background&#10;&#10;Description automatically generated">
            <a:extLst>
              <a:ext uri="{FF2B5EF4-FFF2-40B4-BE49-F238E27FC236}">
                <a16:creationId xmlns:a16="http://schemas.microsoft.com/office/drawing/2014/main" id="{35590EBA-693A-90DB-D27A-A1D1173F3ACE}"/>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81806" y="215982"/>
            <a:ext cx="571630" cy="504470"/>
          </a:xfrm>
          <a:prstGeom prst="rect">
            <a:avLst/>
          </a:prstGeom>
        </p:spPr>
      </p:pic>
    </p:spTree>
    <p:extLst>
      <p:ext uri="{BB962C8B-B14F-4D97-AF65-F5344CB8AC3E}">
        <p14:creationId xmlns:p14="http://schemas.microsoft.com/office/powerpoint/2010/main" val="9440723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63" r:id="rId4"/>
    <p:sldLayoutId id="2147483657" r:id="rId5"/>
    <p:sldLayoutId id="2147483660" r:id="rId6"/>
    <p:sldLayoutId id="2147483659" r:id="rId7"/>
    <p:sldLayoutId id="2147483662" r:id="rId8"/>
    <p:sldLayoutId id="2147483651" r:id="rId9"/>
    <p:sldLayoutId id="2147483652" r:id="rId10"/>
    <p:sldLayoutId id="2147483656" r:id="rId11"/>
    <p:sldLayoutId id="2147483661" r:id="rId12"/>
    <p:sldLayoutId id="2147483653" r:id="rId13"/>
    <p:sldLayoutId id="2147483654" r:id="rId14"/>
    <p:sldLayoutId id="2147483664" r:id="rId15"/>
  </p:sldLayoutIdLst>
  <p:hf hdr="0" ftr="0" dt="0"/>
  <p:txStyles>
    <p:titleStyle>
      <a:lvl1pPr algn="l" defTabSz="914400" rtl="0" eaLnBrk="1" latinLnBrk="0" hangingPunct="1">
        <a:lnSpc>
          <a:spcPct val="90000"/>
        </a:lnSpc>
        <a:spcBef>
          <a:spcPct val="0"/>
        </a:spcBef>
        <a:buNone/>
        <a:defRPr sz="25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045028" y="6460853"/>
            <a:ext cx="9144000" cy="365125"/>
          </a:xfrm>
        </p:spPr>
        <p:txBody>
          <a:bodyPr/>
          <a:lstStyle/>
          <a:p>
            <a:r>
              <a:t>HSE - Health Protection Surveillance Centre.</a:t>
            </a:r>
          </a:p>
        </p:txBody>
      </p:sp>
      <p:sp>
        <p:nvSpPr>
          <p:cNvPr id="3" name="Title 1"/>
          <p:cNvSpPr>
            <a:spLocks noGrp="1"/>
          </p:cNvSpPr>
          <p:nvPr>
            <p:ph type="ctrTitle"/>
          </p:nvPr>
        </p:nvSpPr>
        <p:spPr>
          <a:xfrm>
            <a:off x="1168878" y="1128567"/>
            <a:ext cx="9978134" cy="2672216"/>
          </a:xfrm>
        </p:spPr>
        <p:txBody>
          <a:bodyPr/>
          <a:lstStyle/>
          <a:p>
            <a:pPr marL="0" marR="0" algn="l">
              <a:lnSpc>
                <a:spcPct val="100000"/>
              </a:lnSpc>
              <a:spcBef>
                <a:spcPts val="0"/>
              </a:spcBef>
              <a:spcAft>
                <a:spcPts val="0"/>
              </a:spcAft>
              <a:buNone/>
            </a:pPr>
            <a:r>
              <a:rPr lang="en-IE" sz="3600" b="0" i="0" u="none" cap="none" dirty="0">
                <a:solidFill>
                  <a:srgbClr val="FFFFFF">
                    <a:alpha val="100000"/>
                  </a:srgbClr>
                </a:solidFill>
                <a:latin typeface="Tahoma"/>
                <a:cs typeface="Tahoma"/>
                <a:sym typeface="Tahoma"/>
              </a:rPr>
              <a:t>National Environmental Incidents Surveillance</a:t>
            </a:r>
            <a:endParaRPr sz="3600" b="0" i="0" u="none" cap="none" dirty="0">
              <a:solidFill>
                <a:srgbClr val="FFFFFF">
                  <a:alpha val="100000"/>
                </a:srgbClr>
              </a:solidFill>
              <a:latin typeface="Tahoma"/>
              <a:cs typeface="Tahoma"/>
              <a:sym typeface="Tahoma"/>
            </a:endParaRPr>
          </a:p>
        </p:txBody>
      </p:sp>
      <p:sp>
        <p:nvSpPr>
          <p:cNvPr id="4" name="Subtitle 1"/>
          <p:cNvSpPr>
            <a:spLocks noGrp="1"/>
          </p:cNvSpPr>
          <p:nvPr>
            <p:ph type="subTitle" idx="1"/>
          </p:nvPr>
        </p:nvSpPr>
        <p:spPr>
          <a:xfrm>
            <a:off x="1655002" y="5456503"/>
            <a:ext cx="10180923" cy="365125"/>
          </a:xfrm>
        </p:spPr>
        <p:txBody>
          <a:bodyPr>
            <a:normAutofit fontScale="92500" lnSpcReduction="10000"/>
          </a:bodyPr>
          <a:lstStyle/>
          <a:p>
            <a:r>
              <a:rPr lang="en-GB" dirty="0"/>
              <a:t>Quarter 1 </a:t>
            </a:r>
            <a:r>
              <a:rPr dirty="0"/>
              <a:t> 202</a:t>
            </a:r>
            <a:r>
              <a:rPr lang="en-GB" dirty="0"/>
              <a:t>6</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175DD-2A26-6859-FE64-BB13FAC67E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85B2ED-7783-F7EA-7530-8ED0E0339440}"/>
              </a:ext>
            </a:extLst>
          </p:cNvPr>
          <p:cNvSpPr>
            <a:spLocks noGrp="1"/>
          </p:cNvSpPr>
          <p:nvPr>
            <p:ph type="title"/>
          </p:nvPr>
        </p:nvSpPr>
        <p:spPr>
          <a:xfrm>
            <a:off x="838199" y="167334"/>
            <a:ext cx="11228238" cy="807985"/>
          </a:xfrm>
        </p:spPr>
        <p:txBody>
          <a:bodyPr/>
          <a:lstStyle/>
          <a:p>
            <a:r>
              <a:rPr lang="en-IE" dirty="0"/>
              <a:t>Key points for Quarter 1 2026</a:t>
            </a:r>
            <a:endParaRPr dirty="0"/>
          </a:p>
        </p:txBody>
      </p:sp>
      <p:sp>
        <p:nvSpPr>
          <p:cNvPr id="4" name="Footer Placeholder 1">
            <a:extLst>
              <a:ext uri="{FF2B5EF4-FFF2-40B4-BE49-F238E27FC236}">
                <a16:creationId xmlns:a16="http://schemas.microsoft.com/office/drawing/2014/main" id="{A9C2E435-6CA1-076F-3E32-B98B9B462466}"/>
              </a:ext>
            </a:extLst>
          </p:cNvPr>
          <p:cNvSpPr>
            <a:spLocks noGrp="1"/>
          </p:cNvSpPr>
          <p:nvPr>
            <p:ph type="ftr" sz="quarter" idx="11"/>
          </p:nvPr>
        </p:nvSpPr>
        <p:spPr>
          <a:xfrm>
            <a:off x="838199" y="6447791"/>
            <a:ext cx="9350829" cy="365125"/>
          </a:xfrm>
        </p:spPr>
        <p:txBody>
          <a:bodyPr/>
          <a:lstStyle/>
          <a:p>
            <a:r>
              <a:t>HSE - Health Protection Surveillance Centre.</a:t>
            </a:r>
          </a:p>
        </p:txBody>
      </p:sp>
      <p:sp>
        <p:nvSpPr>
          <p:cNvPr id="5" name="TextBox 4">
            <a:extLst>
              <a:ext uri="{FF2B5EF4-FFF2-40B4-BE49-F238E27FC236}">
                <a16:creationId xmlns:a16="http://schemas.microsoft.com/office/drawing/2014/main" id="{B7E2C8E4-63DF-3DF8-6AF9-BFE17BA1A245}"/>
              </a:ext>
            </a:extLst>
          </p:cNvPr>
          <p:cNvSpPr txBox="1"/>
          <p:nvPr/>
        </p:nvSpPr>
        <p:spPr>
          <a:xfrm>
            <a:off x="481881" y="975319"/>
            <a:ext cx="11228238" cy="5232202"/>
          </a:xfrm>
          <a:prstGeom prst="rect">
            <a:avLst/>
          </a:prstGeom>
          <a:noFill/>
        </p:spPr>
        <p:txBody>
          <a:bodyPr wrap="square" rtlCol="0">
            <a:spAutoFit/>
          </a:bodyPr>
          <a:lstStyle/>
          <a:p>
            <a:endParaRPr lang="en-GB" sz="2000" dirty="0"/>
          </a:p>
          <a:p>
            <a:pPr marL="285750" indent="-285750">
              <a:buFont typeface="Arial" panose="020B0604020202020204" pitchFamily="34" charset="0"/>
              <a:buChar char="•"/>
            </a:pPr>
            <a:r>
              <a:rPr lang="en-GB" sz="2000" dirty="0"/>
              <a:t>There were 80  recorded Environmental Incidents (EI) on which advice was sought this quarter</a:t>
            </a:r>
          </a:p>
          <a:p>
            <a:pPr marL="285750" indent="-285750">
              <a:buFont typeface="Arial" panose="020B0604020202020204" pitchFamily="34" charset="0"/>
              <a:buChar char="•"/>
            </a:pPr>
            <a:endParaRPr lang="en-GB" sz="1100" dirty="0"/>
          </a:p>
          <a:p>
            <a:pPr marL="285750" indent="-285750">
              <a:buFont typeface="Arial" panose="020B0604020202020204" pitchFamily="34" charset="0"/>
              <a:buChar char="•"/>
            </a:pPr>
            <a:r>
              <a:rPr lang="en-GB" sz="2000" dirty="0"/>
              <a:t>The highest number of Environmental incidents for which advice was sought were reported in HSE Dublin and Midlands (n= 21)</a:t>
            </a:r>
          </a:p>
          <a:p>
            <a:pPr marL="285750" indent="-285750">
              <a:buFont typeface="Arial" panose="020B0604020202020204" pitchFamily="34" charset="0"/>
              <a:buChar char="•"/>
            </a:pPr>
            <a:endParaRPr lang="en-GB" sz="1100" dirty="0"/>
          </a:p>
          <a:p>
            <a:pPr marL="285750" indent="-285750">
              <a:buFont typeface="Arial" panose="020B0604020202020204" pitchFamily="34" charset="0"/>
              <a:buChar char="•"/>
            </a:pPr>
            <a:r>
              <a:rPr lang="en-GB" sz="2000" dirty="0"/>
              <a:t>Drinking water was the highest reported incident type for which advice was sought accounting for 86% of incidents (n=69). The majority of Drinking Water Incidents (DWI) were not directly related to biological contaminants</a:t>
            </a:r>
          </a:p>
          <a:p>
            <a:pPr marL="285750" indent="-285750">
              <a:buFont typeface="Arial" panose="020B0604020202020204" pitchFamily="34" charset="0"/>
              <a:buChar char="•"/>
            </a:pPr>
            <a:endParaRPr lang="en-GB" sz="1100" dirty="0"/>
          </a:p>
          <a:p>
            <a:pPr marL="285750" indent="-285750">
              <a:buFont typeface="Arial" panose="020B0604020202020204" pitchFamily="34" charset="0"/>
              <a:buChar char="•"/>
            </a:pPr>
            <a:r>
              <a:rPr lang="en-US" sz="2000" dirty="0"/>
              <a:t>Between January and March 2026, one Bathing Water Incident (BWI) was reported in a commercial leisure facility</a:t>
            </a:r>
          </a:p>
          <a:p>
            <a:pPr marL="285750" indent="-285750">
              <a:buFont typeface="Arial" panose="020B0604020202020204" pitchFamily="34" charset="0"/>
              <a:buChar char="•"/>
            </a:pPr>
            <a:endParaRPr lang="en-GB" sz="1100" dirty="0"/>
          </a:p>
          <a:p>
            <a:pPr marL="285750" indent="-285750">
              <a:buFont typeface="Arial" panose="020B0604020202020204" pitchFamily="34" charset="0"/>
              <a:buChar char="•"/>
            </a:pPr>
            <a:r>
              <a:rPr lang="en-GB" sz="2000" dirty="0"/>
              <a:t> HSE Public Health advice was also sought for: </a:t>
            </a:r>
          </a:p>
          <a:p>
            <a:pPr marL="742950" lvl="1" indent="-285750">
              <a:buFont typeface="Arial" panose="020B0604020202020204" pitchFamily="34" charset="0"/>
              <a:buChar char="•"/>
            </a:pPr>
            <a:r>
              <a:rPr lang="en-IE" dirty="0"/>
              <a:t>3 X Legionella incidents		</a:t>
            </a:r>
          </a:p>
          <a:p>
            <a:pPr marL="742950" lvl="1" indent="-285750">
              <a:buFont typeface="Arial" panose="020B0604020202020204" pitchFamily="34" charset="0"/>
              <a:buChar char="•"/>
            </a:pPr>
            <a:r>
              <a:rPr lang="en-IE" dirty="0"/>
              <a:t>3 X Air quality incidents	</a:t>
            </a:r>
          </a:p>
          <a:p>
            <a:pPr marL="742950" lvl="1" indent="-285750">
              <a:buFont typeface="Arial" panose="020B0604020202020204" pitchFamily="34" charset="0"/>
              <a:buChar char="•"/>
            </a:pPr>
            <a:r>
              <a:rPr lang="en-IE" dirty="0"/>
              <a:t>1 X Extreme weather event	</a:t>
            </a:r>
          </a:p>
          <a:p>
            <a:pPr marL="742950" lvl="1" indent="-285750">
              <a:buFont typeface="Arial" panose="020B0604020202020204" pitchFamily="34" charset="0"/>
              <a:buChar char="•"/>
            </a:pPr>
            <a:r>
              <a:rPr lang="en-IE" dirty="0"/>
              <a:t>1 X Land/soil contamination incident	</a:t>
            </a:r>
          </a:p>
          <a:p>
            <a:pPr marL="742950" lvl="1" indent="-285750">
              <a:buFont typeface="Arial" panose="020B0604020202020204" pitchFamily="34" charset="0"/>
              <a:buChar char="•"/>
            </a:pPr>
            <a:r>
              <a:rPr lang="en-IE" dirty="0"/>
              <a:t>2 X Other incidents	</a:t>
            </a:r>
            <a:endParaRPr lang="en-GB" sz="2000" dirty="0"/>
          </a:p>
        </p:txBody>
      </p:sp>
    </p:spTree>
    <p:extLst>
      <p:ext uri="{BB962C8B-B14F-4D97-AF65-F5344CB8AC3E}">
        <p14:creationId xmlns:p14="http://schemas.microsoft.com/office/powerpoint/2010/main" val="1481314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E650B-1C3E-D506-FD7B-5A064D840C1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E4B4E8-F696-4B72-F2AF-E559BFEF3316}"/>
              </a:ext>
            </a:extLst>
          </p:cNvPr>
          <p:cNvSpPr/>
          <p:nvPr/>
        </p:nvSpPr>
        <p:spPr>
          <a:xfrm>
            <a:off x="8595360" y="223533"/>
            <a:ext cx="3596640" cy="6450910"/>
          </a:xfrm>
          <a:prstGeom prst="rect">
            <a:avLst/>
          </a:prstGeom>
          <a:solidFill>
            <a:srgbClr val="00615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a:t>
            </a:r>
          </a:p>
          <a:p>
            <a:endParaRPr lang="en-US" dirty="0"/>
          </a:p>
          <a:p>
            <a:pPr algn="just"/>
            <a:r>
              <a:rPr lang="en-US" dirty="0"/>
              <a:t>Drinking water incidents </a:t>
            </a:r>
            <a:r>
              <a:rPr lang="en-GB" dirty="0"/>
              <a:t>account for the majority of </a:t>
            </a:r>
            <a:r>
              <a:rPr lang="en-GB" dirty="0">
                <a:solidFill>
                  <a:schemeClr val="bg1"/>
                </a:solidFill>
              </a:rPr>
              <a:t>EI for which advice was sought in Q</a:t>
            </a:r>
            <a:r>
              <a:rPr lang="en-GB" dirty="0"/>
              <a:t>1, 2026  </a:t>
            </a:r>
            <a:r>
              <a:rPr lang="en-GB" dirty="0">
                <a:solidFill>
                  <a:schemeClr val="bg1"/>
                </a:solidFill>
              </a:rPr>
              <a:t>(86%)</a:t>
            </a:r>
            <a:endParaRPr lang="en-US" dirty="0">
              <a:solidFill>
                <a:schemeClr val="bg1"/>
              </a:solidFill>
            </a:endParaRPr>
          </a:p>
          <a:p>
            <a:pPr algn="just"/>
            <a:endParaRPr lang="en-US" dirty="0">
              <a:solidFill>
                <a:schemeClr val="bg1"/>
              </a:solidFill>
            </a:endParaRPr>
          </a:p>
          <a:p>
            <a:pPr algn="just"/>
            <a:r>
              <a:rPr lang="en-US" dirty="0"/>
              <a:t>Low numbers of air quality, </a:t>
            </a:r>
            <a:r>
              <a:rPr lang="en-IE" dirty="0">
                <a:solidFill>
                  <a:srgbClr val="FFFFFF"/>
                </a:solidFill>
                <a:latin typeface="Aptos Narrow" panose="020B0004020202020204" pitchFamily="34" charset="0"/>
              </a:rPr>
              <a:t>Legionella</a:t>
            </a:r>
            <a:r>
              <a:rPr lang="en-US" dirty="0"/>
              <a:t> detections,</a:t>
            </a:r>
            <a:r>
              <a:rPr lang="en-US" dirty="0">
                <a:solidFill>
                  <a:schemeClr val="bg1"/>
                </a:solidFill>
              </a:rPr>
              <a:t> Bathing water incidents,  </a:t>
            </a:r>
            <a:r>
              <a:rPr lang="en-US" dirty="0"/>
              <a:t>Land/soil contamination and other incidents were recorded. Advice was sought on one extreme weather incident</a:t>
            </a:r>
          </a:p>
          <a:p>
            <a:pPr algn="just"/>
            <a:endParaRPr lang="en-US" dirty="0"/>
          </a:p>
          <a:p>
            <a:pPr algn="just"/>
            <a:r>
              <a:rPr lang="en-US" dirty="0"/>
              <a:t>No poisonings were reported</a:t>
            </a:r>
          </a:p>
          <a:p>
            <a:pPr algn="just"/>
            <a:endParaRPr lang="en-US" dirty="0"/>
          </a:p>
          <a:p>
            <a:pPr algn="just"/>
            <a:endParaRPr lang="en-US" dirty="0"/>
          </a:p>
        </p:txBody>
      </p:sp>
      <p:sp>
        <p:nvSpPr>
          <p:cNvPr id="4" name="Footer Placeholder 1">
            <a:extLst>
              <a:ext uri="{FF2B5EF4-FFF2-40B4-BE49-F238E27FC236}">
                <a16:creationId xmlns:a16="http://schemas.microsoft.com/office/drawing/2014/main" id="{78C3B63D-549D-3EC5-2507-160F3248BD0B}"/>
              </a:ext>
            </a:extLst>
          </p:cNvPr>
          <p:cNvSpPr>
            <a:spLocks noGrp="1"/>
          </p:cNvSpPr>
          <p:nvPr>
            <p:ph type="ftr" sz="quarter" idx="11"/>
          </p:nvPr>
        </p:nvSpPr>
        <p:spPr>
          <a:xfrm>
            <a:off x="829886" y="6451904"/>
            <a:ext cx="9350829" cy="365125"/>
          </a:xfrm>
        </p:spPr>
        <p:txBody>
          <a:bodyPr/>
          <a:lstStyle/>
          <a:p>
            <a:r>
              <a:t>HSE - Health Protection Surveillance Centre.</a:t>
            </a:r>
          </a:p>
        </p:txBody>
      </p:sp>
      <p:sp>
        <p:nvSpPr>
          <p:cNvPr id="2" name="Title 1">
            <a:extLst>
              <a:ext uri="{FF2B5EF4-FFF2-40B4-BE49-F238E27FC236}">
                <a16:creationId xmlns:a16="http://schemas.microsoft.com/office/drawing/2014/main" id="{6F2D1A88-63DA-86A9-E227-64493EAB63C0}"/>
              </a:ext>
            </a:extLst>
          </p:cNvPr>
          <p:cNvSpPr>
            <a:spLocks noGrp="1"/>
          </p:cNvSpPr>
          <p:nvPr>
            <p:ph type="title"/>
          </p:nvPr>
        </p:nvSpPr>
        <p:spPr>
          <a:xfrm>
            <a:off x="745672" y="183557"/>
            <a:ext cx="11228238" cy="807985"/>
          </a:xfrm>
        </p:spPr>
        <p:txBody>
          <a:bodyPr/>
          <a:lstStyle/>
          <a:p>
            <a:r>
              <a:rPr lang="en-GB" dirty="0"/>
              <a:t>Environmental Incidents by type and area in Quarter </a:t>
            </a:r>
            <a:r>
              <a:rPr lang="en-IE" dirty="0"/>
              <a:t>1, 2026</a:t>
            </a:r>
            <a:endParaRPr dirty="0"/>
          </a:p>
        </p:txBody>
      </p:sp>
      <p:sp>
        <p:nvSpPr>
          <p:cNvPr id="10" name="TextBox 9">
            <a:extLst>
              <a:ext uri="{FF2B5EF4-FFF2-40B4-BE49-F238E27FC236}">
                <a16:creationId xmlns:a16="http://schemas.microsoft.com/office/drawing/2014/main" id="{CAEE69D6-7831-CA3E-DFF8-6625F833A162}"/>
              </a:ext>
            </a:extLst>
          </p:cNvPr>
          <p:cNvSpPr txBox="1"/>
          <p:nvPr/>
        </p:nvSpPr>
        <p:spPr>
          <a:xfrm>
            <a:off x="0" y="6082572"/>
            <a:ext cx="7238733" cy="338554"/>
          </a:xfrm>
          <a:prstGeom prst="rect">
            <a:avLst/>
          </a:prstGeom>
          <a:noFill/>
        </p:spPr>
        <p:txBody>
          <a:bodyPr wrap="square">
            <a:spAutoFit/>
          </a:bodyPr>
          <a:lstStyle/>
          <a:p>
            <a:r>
              <a:rPr lang="en-GB" sz="1600" dirty="0"/>
              <a:t>*No data available for Public Health HSE Mid West during Q1 2026</a:t>
            </a:r>
          </a:p>
        </p:txBody>
      </p:sp>
      <p:graphicFrame>
        <p:nvGraphicFramePr>
          <p:cNvPr id="9" name="Table 8">
            <a:extLst>
              <a:ext uri="{FF2B5EF4-FFF2-40B4-BE49-F238E27FC236}">
                <a16:creationId xmlns:a16="http://schemas.microsoft.com/office/drawing/2014/main" id="{60222D38-E720-91D9-A48E-4C2CD900F251}"/>
              </a:ext>
            </a:extLst>
          </p:cNvPr>
          <p:cNvGraphicFramePr>
            <a:graphicFrameLocks noGrp="1"/>
          </p:cNvGraphicFramePr>
          <p:nvPr>
            <p:extLst>
              <p:ext uri="{D42A27DB-BD31-4B8C-83A1-F6EECF244321}">
                <p14:modId xmlns:p14="http://schemas.microsoft.com/office/powerpoint/2010/main" val="1488934623"/>
              </p:ext>
            </p:extLst>
          </p:nvPr>
        </p:nvGraphicFramePr>
        <p:xfrm>
          <a:off x="509578" y="1632592"/>
          <a:ext cx="7477424" cy="3599227"/>
        </p:xfrm>
        <a:graphic>
          <a:graphicData uri="http://schemas.openxmlformats.org/drawingml/2006/table">
            <a:tbl>
              <a:tblPr/>
              <a:tblGrid>
                <a:gridCol w="1536457">
                  <a:extLst>
                    <a:ext uri="{9D8B030D-6E8A-4147-A177-3AD203B41FA5}">
                      <a16:colId xmlns:a16="http://schemas.microsoft.com/office/drawing/2014/main" val="1146727633"/>
                    </a:ext>
                  </a:extLst>
                </a:gridCol>
                <a:gridCol w="870659">
                  <a:extLst>
                    <a:ext uri="{9D8B030D-6E8A-4147-A177-3AD203B41FA5}">
                      <a16:colId xmlns:a16="http://schemas.microsoft.com/office/drawing/2014/main" val="747934676"/>
                    </a:ext>
                  </a:extLst>
                </a:gridCol>
                <a:gridCol w="870659">
                  <a:extLst>
                    <a:ext uri="{9D8B030D-6E8A-4147-A177-3AD203B41FA5}">
                      <a16:colId xmlns:a16="http://schemas.microsoft.com/office/drawing/2014/main" val="3551322736"/>
                    </a:ext>
                  </a:extLst>
                </a:gridCol>
                <a:gridCol w="870659">
                  <a:extLst>
                    <a:ext uri="{9D8B030D-6E8A-4147-A177-3AD203B41FA5}">
                      <a16:colId xmlns:a16="http://schemas.microsoft.com/office/drawing/2014/main" val="2929956366"/>
                    </a:ext>
                  </a:extLst>
                </a:gridCol>
                <a:gridCol w="870659">
                  <a:extLst>
                    <a:ext uri="{9D8B030D-6E8A-4147-A177-3AD203B41FA5}">
                      <a16:colId xmlns:a16="http://schemas.microsoft.com/office/drawing/2014/main" val="500322999"/>
                    </a:ext>
                  </a:extLst>
                </a:gridCol>
                <a:gridCol w="870659">
                  <a:extLst>
                    <a:ext uri="{9D8B030D-6E8A-4147-A177-3AD203B41FA5}">
                      <a16:colId xmlns:a16="http://schemas.microsoft.com/office/drawing/2014/main" val="2234668539"/>
                    </a:ext>
                  </a:extLst>
                </a:gridCol>
                <a:gridCol w="870659">
                  <a:extLst>
                    <a:ext uri="{9D8B030D-6E8A-4147-A177-3AD203B41FA5}">
                      <a16:colId xmlns:a16="http://schemas.microsoft.com/office/drawing/2014/main" val="2234550641"/>
                    </a:ext>
                  </a:extLst>
                </a:gridCol>
                <a:gridCol w="717013">
                  <a:extLst>
                    <a:ext uri="{9D8B030D-6E8A-4147-A177-3AD203B41FA5}">
                      <a16:colId xmlns:a16="http://schemas.microsoft.com/office/drawing/2014/main" val="951859830"/>
                    </a:ext>
                  </a:extLst>
                </a:gridCol>
              </a:tblGrid>
              <a:tr h="744366">
                <a:tc>
                  <a:txBody>
                    <a:bodyPr/>
                    <a:lstStyle/>
                    <a:p>
                      <a:pPr algn="ctr" rtl="0" fontAlgn="ctr">
                        <a:buNone/>
                      </a:pPr>
                      <a:r>
                        <a:rPr lang="en-IE" sz="1000" b="0" i="0" u="none" strike="noStrike">
                          <a:solidFill>
                            <a:srgbClr val="FFFFFF"/>
                          </a:solidFill>
                          <a:effectLst/>
                          <a:latin typeface="Aptos Narrow" panose="020B0004020202020204" pitchFamily="34" charset="0"/>
                        </a:rPr>
                        <a:t>Incident type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rtl="0" fontAlgn="ctr">
                        <a:buNone/>
                      </a:pPr>
                      <a:r>
                        <a:rPr lang="en-IE" sz="1000" b="0" i="0" u="none" strike="noStrike">
                          <a:solidFill>
                            <a:srgbClr val="FFFFFF"/>
                          </a:solidFill>
                          <a:effectLst/>
                          <a:latin typeface="Aptos Narrow" panose="020B0004020202020204" pitchFamily="34" charset="0"/>
                        </a:rPr>
                        <a:t>Public Health HSE Dublin and North East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rtl="0" fontAlgn="ctr">
                        <a:buNone/>
                      </a:pPr>
                      <a:r>
                        <a:rPr lang="en-IE" sz="1000" b="0" i="0" u="none" strike="noStrike">
                          <a:solidFill>
                            <a:srgbClr val="FFFFFF"/>
                          </a:solidFill>
                          <a:effectLst/>
                          <a:latin typeface="Aptos Narrow" panose="020B0004020202020204" pitchFamily="34" charset="0"/>
                        </a:rPr>
                        <a:t>Public Health HSE Dublin and Midlands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rtl="0" fontAlgn="ctr">
                        <a:buNone/>
                      </a:pPr>
                      <a:r>
                        <a:rPr lang="en-IE" sz="1000" b="0" i="0" u="none" strike="noStrike">
                          <a:solidFill>
                            <a:srgbClr val="FFFFFF"/>
                          </a:solidFill>
                          <a:effectLst/>
                          <a:latin typeface="Aptos Narrow" panose="020B0004020202020204" pitchFamily="34" charset="0"/>
                        </a:rPr>
                        <a:t>Public Health HSE Dublin and South East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fontAlgn="ctr">
                        <a:buNone/>
                      </a:pPr>
                      <a:r>
                        <a:rPr lang="en-IE" sz="1100" b="0" i="0" u="none" strike="noStrike">
                          <a:solidFill>
                            <a:srgbClr val="FFFFFF"/>
                          </a:solidFill>
                          <a:effectLst/>
                          <a:latin typeface="Aptos Narrow" panose="020B0004020202020204" pitchFamily="34" charset="0"/>
                        </a:rPr>
                        <a:t>Public Health HSE South West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rtl="0" fontAlgn="ctr">
                        <a:buNone/>
                      </a:pPr>
                      <a:r>
                        <a:rPr lang="en-IE" sz="1000" b="0" i="0" u="none" strike="noStrike">
                          <a:solidFill>
                            <a:srgbClr val="FFFFFF"/>
                          </a:solidFill>
                          <a:effectLst/>
                          <a:latin typeface="Aptos Narrow" panose="020B0004020202020204" pitchFamily="34" charset="0"/>
                        </a:rPr>
                        <a:t>Public Health HSE Mid West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fontAlgn="ctr">
                        <a:buNone/>
                      </a:pPr>
                      <a:r>
                        <a:rPr lang="en-IE" sz="1100" b="0" i="0" u="none" strike="noStrike">
                          <a:solidFill>
                            <a:srgbClr val="FFFFFF"/>
                          </a:solidFill>
                          <a:effectLst/>
                          <a:latin typeface="Aptos Narrow" panose="020B0004020202020204" pitchFamily="34" charset="0"/>
                        </a:rPr>
                        <a:t>Public Health HSE West and North West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rtl="0" fontAlgn="ctr">
                        <a:buNone/>
                      </a:pPr>
                      <a:r>
                        <a:rPr lang="en-IE" sz="1000" b="0" i="0" u="none" strike="noStrike" dirty="0">
                          <a:solidFill>
                            <a:srgbClr val="FFFFFF"/>
                          </a:solidFill>
                          <a:effectLst/>
                          <a:latin typeface="Aptos Narrow" panose="020B0004020202020204" pitchFamily="34" charset="0"/>
                        </a:rPr>
                        <a:t> Total Q1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extLst>
                  <a:ext uri="{0D108BD9-81ED-4DB2-BD59-A6C34878D82A}">
                    <a16:rowId xmlns:a16="http://schemas.microsoft.com/office/drawing/2014/main" val="171085067"/>
                  </a:ext>
                </a:extLst>
              </a:tr>
              <a:tr h="253960">
                <a:tc>
                  <a:txBody>
                    <a:bodyPr/>
                    <a:lstStyle/>
                    <a:p>
                      <a:pPr algn="l" rtl="0" fontAlgn="b">
                        <a:buNone/>
                      </a:pPr>
                      <a:r>
                        <a:rPr lang="en-IE" sz="1000" b="0" i="0" u="none" strike="noStrike">
                          <a:solidFill>
                            <a:srgbClr val="FFFFFF"/>
                          </a:solidFill>
                          <a:effectLst/>
                          <a:latin typeface="Aptos Narrow" panose="020B0004020202020204" pitchFamily="34" charset="0"/>
                        </a:rPr>
                        <a:t>Drinking water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BA1F46"/>
                    </a:solidFill>
                  </a:tcPr>
                </a:tc>
                <a:tc>
                  <a:txBody>
                    <a:bodyPr/>
                    <a:lstStyle/>
                    <a:p>
                      <a:pPr algn="ctr" fontAlgn="b">
                        <a:buNone/>
                      </a:pPr>
                      <a:r>
                        <a:rPr lang="en-IE" sz="1100" b="0" i="0" u="none" strike="noStrike" dirty="0">
                          <a:solidFill>
                            <a:srgbClr val="000000"/>
                          </a:solidFill>
                          <a:effectLst/>
                          <a:latin typeface="Aptos Narrow" panose="020B0004020202020204" pitchFamily="34" charset="0"/>
                        </a:rPr>
                        <a:t>4</a:t>
                      </a:r>
                    </a:p>
                  </a:txBody>
                  <a:tcPr marL="7620" marR="7620" marT="7620" marB="0" anchor="b">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18</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16</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16</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b">
                        <a:buNone/>
                      </a:pPr>
                      <a:r>
                        <a:rPr lang="en-IE" sz="1400" b="1" i="0" u="none" strike="noStrike">
                          <a:solidFill>
                            <a:srgbClr val="000000"/>
                          </a:solidFill>
                          <a:effectLst/>
                          <a:latin typeface="Aptos Narrow" panose="020B0004020202020204" pitchFamily="34" charset="0"/>
                        </a:rPr>
                        <a:t>-</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15</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69</a:t>
                      </a:r>
                    </a:p>
                  </a:txBody>
                  <a:tcPr marL="7620" marR="7620" marT="7620"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1945907253"/>
                  </a:ext>
                </a:extLst>
              </a:tr>
              <a:tr h="253960">
                <a:tc>
                  <a:txBody>
                    <a:bodyPr/>
                    <a:lstStyle/>
                    <a:p>
                      <a:pPr algn="l" rtl="0" fontAlgn="b">
                        <a:buNone/>
                      </a:pPr>
                      <a:r>
                        <a:rPr lang="en-IE" sz="1000" b="0" i="0" u="none" strike="noStrike">
                          <a:solidFill>
                            <a:srgbClr val="FFFFFF"/>
                          </a:solidFill>
                          <a:effectLst/>
                          <a:latin typeface="Aptos Narrow" panose="020B0004020202020204" pitchFamily="34" charset="0"/>
                        </a:rPr>
                        <a:t>Bathing water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1</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400" b="1" i="0" u="none" strike="noStrike">
                          <a:solidFill>
                            <a:srgbClr val="000000"/>
                          </a:solidFill>
                          <a:effectLst/>
                          <a:latin typeface="Aptos Narrow" panose="020B0004020202020204" pitchFamily="34" charset="0"/>
                        </a:rPr>
                        <a:t>-</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1</a:t>
                      </a:r>
                    </a:p>
                  </a:txBody>
                  <a:tcPr marL="7620" marR="7620" marT="7620"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619395433"/>
                  </a:ext>
                </a:extLst>
              </a:tr>
              <a:tr h="253960">
                <a:tc>
                  <a:txBody>
                    <a:bodyPr/>
                    <a:lstStyle/>
                    <a:p>
                      <a:pPr algn="l" rtl="0" fontAlgn="b">
                        <a:buNone/>
                      </a:pPr>
                      <a:r>
                        <a:rPr lang="en-IE" sz="1000" b="0" i="0" u="none" strike="noStrike">
                          <a:solidFill>
                            <a:srgbClr val="FFFFFF"/>
                          </a:solidFill>
                          <a:effectLst/>
                          <a:latin typeface="Aptos Narrow" panose="020B0004020202020204" pitchFamily="34" charset="0"/>
                        </a:rPr>
                        <a:t>Legionella incidents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400" b="1" i="0" u="none" strike="noStrike" dirty="0">
                          <a:solidFill>
                            <a:srgbClr val="000000"/>
                          </a:solidFill>
                          <a:effectLst/>
                          <a:latin typeface="Aptos Narrow" panose="020B0004020202020204" pitchFamily="34" charset="0"/>
                        </a:rPr>
                        <a:t>-</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3</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3</a:t>
                      </a:r>
                    </a:p>
                  </a:txBody>
                  <a:tcPr marL="7620" marR="7620" marT="7620"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73610280"/>
                  </a:ext>
                </a:extLst>
              </a:tr>
              <a:tr h="253960">
                <a:tc>
                  <a:txBody>
                    <a:bodyPr/>
                    <a:lstStyle/>
                    <a:p>
                      <a:pPr algn="l" rtl="0" fontAlgn="b">
                        <a:buNone/>
                      </a:pPr>
                      <a:r>
                        <a:rPr lang="en-IE" sz="1000" b="0" i="0" u="none" strike="noStrike">
                          <a:solidFill>
                            <a:srgbClr val="FFFFFF"/>
                          </a:solidFill>
                          <a:effectLst/>
                          <a:latin typeface="Aptos Narrow" panose="020B0004020202020204" pitchFamily="34" charset="0"/>
                        </a:rPr>
                        <a:t>Other water incidents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400" b="1" i="0" u="none" strike="noStrike" dirty="0">
                          <a:solidFill>
                            <a:srgbClr val="000000"/>
                          </a:solidFill>
                          <a:effectLst/>
                          <a:latin typeface="Aptos Narrow" panose="020B0004020202020204" pitchFamily="34" charset="0"/>
                        </a:rPr>
                        <a:t>-</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03485474"/>
                  </a:ext>
                </a:extLst>
              </a:tr>
              <a:tr h="253960">
                <a:tc>
                  <a:txBody>
                    <a:bodyPr/>
                    <a:lstStyle/>
                    <a:p>
                      <a:pPr algn="l" rtl="0" fontAlgn="b">
                        <a:buNone/>
                      </a:pPr>
                      <a:r>
                        <a:rPr lang="en-IE" sz="1000" b="0" i="0" u="none" strike="noStrike">
                          <a:solidFill>
                            <a:srgbClr val="FFFFFF"/>
                          </a:solidFill>
                          <a:effectLst/>
                          <a:latin typeface="Aptos Narrow" panose="020B0004020202020204" pitchFamily="34" charset="0"/>
                        </a:rPr>
                        <a:t>Air quality</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1</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1</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400" b="1" i="0" u="none" strike="noStrike" dirty="0">
                          <a:solidFill>
                            <a:srgbClr val="000000"/>
                          </a:solidFill>
                          <a:effectLst/>
                          <a:latin typeface="Aptos Narrow" panose="020B0004020202020204" pitchFamily="34" charset="0"/>
                        </a:rPr>
                        <a:t>-</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1</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3</a:t>
                      </a:r>
                    </a:p>
                  </a:txBody>
                  <a:tcPr marL="7620" marR="7620" marT="7620"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096210446"/>
                  </a:ext>
                </a:extLst>
              </a:tr>
              <a:tr h="253960">
                <a:tc>
                  <a:txBody>
                    <a:bodyPr/>
                    <a:lstStyle/>
                    <a:p>
                      <a:pPr algn="l" rtl="0" fontAlgn="b">
                        <a:buNone/>
                      </a:pPr>
                      <a:r>
                        <a:rPr lang="en-IE" sz="1000" b="0" i="0" u="none" strike="noStrike">
                          <a:solidFill>
                            <a:srgbClr val="FFFFFF"/>
                          </a:solidFill>
                          <a:effectLst/>
                          <a:latin typeface="Aptos Narrow" panose="020B0004020202020204" pitchFamily="34" charset="0"/>
                        </a:rPr>
                        <a:t>Extreme weather events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1</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400" b="1" i="0" u="none" strike="noStrike">
                          <a:solidFill>
                            <a:srgbClr val="000000"/>
                          </a:solidFill>
                          <a:effectLst/>
                          <a:latin typeface="Aptos Narrow" panose="020B0004020202020204" pitchFamily="34" charset="0"/>
                        </a:rPr>
                        <a:t>-</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1</a:t>
                      </a:r>
                    </a:p>
                  </a:txBody>
                  <a:tcPr marL="7620" marR="7620" marT="7620"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392755542"/>
                  </a:ext>
                </a:extLst>
              </a:tr>
              <a:tr h="253960">
                <a:tc>
                  <a:txBody>
                    <a:bodyPr/>
                    <a:lstStyle/>
                    <a:p>
                      <a:pPr algn="l" rtl="0" fontAlgn="b">
                        <a:buNone/>
                      </a:pPr>
                      <a:r>
                        <a:rPr lang="en-IE" sz="1000" b="0" i="0" u="none" strike="noStrike">
                          <a:solidFill>
                            <a:srgbClr val="FFFFFF"/>
                          </a:solidFill>
                          <a:effectLst/>
                          <a:latin typeface="Aptos Narrow" panose="020B0004020202020204" pitchFamily="34" charset="0"/>
                        </a:rPr>
                        <a:t>Land/soil contamination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400" b="1" i="0" u="none" strike="noStrike">
                          <a:solidFill>
                            <a:srgbClr val="000000"/>
                          </a:solidFill>
                          <a:effectLst/>
                          <a:latin typeface="Aptos Narrow" panose="020B0004020202020204" pitchFamily="34" charset="0"/>
                        </a:rPr>
                        <a:t>-</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1</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1</a:t>
                      </a:r>
                    </a:p>
                  </a:txBody>
                  <a:tcPr marL="7620" marR="7620" marT="7620"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88018362"/>
                  </a:ext>
                </a:extLst>
              </a:tr>
              <a:tr h="253960">
                <a:tc>
                  <a:txBody>
                    <a:bodyPr/>
                    <a:lstStyle/>
                    <a:p>
                      <a:pPr algn="l" rtl="0" fontAlgn="b">
                        <a:buNone/>
                      </a:pPr>
                      <a:r>
                        <a:rPr lang="en-IE" sz="1000" b="0" i="0" u="none" strike="noStrike">
                          <a:solidFill>
                            <a:srgbClr val="FFFFFF"/>
                          </a:solidFill>
                          <a:effectLst/>
                          <a:latin typeface="Aptos Narrow" panose="020B0004020202020204" pitchFamily="34" charset="0"/>
                        </a:rPr>
                        <a:t>Poisonings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400" b="1" i="0" u="none" strike="noStrike">
                          <a:solidFill>
                            <a:srgbClr val="000000"/>
                          </a:solidFill>
                          <a:effectLst/>
                          <a:latin typeface="Aptos Narrow" panose="020B0004020202020204" pitchFamily="34" charset="0"/>
                        </a:rPr>
                        <a:t>-</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590088451"/>
                  </a:ext>
                </a:extLst>
              </a:tr>
              <a:tr h="253960">
                <a:tc>
                  <a:txBody>
                    <a:bodyPr/>
                    <a:lstStyle/>
                    <a:p>
                      <a:pPr algn="l" rtl="0" fontAlgn="b">
                        <a:buNone/>
                      </a:pPr>
                      <a:r>
                        <a:rPr lang="en-IE" sz="1000" b="0" i="0" u="none" strike="noStrike">
                          <a:solidFill>
                            <a:srgbClr val="FFFFFF"/>
                          </a:solidFill>
                          <a:effectLst/>
                          <a:latin typeface="Aptos Narrow" panose="020B0004020202020204" pitchFamily="34" charset="0"/>
                        </a:rPr>
                        <a:t>Other incidents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2</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400" b="1" i="0" u="none" strike="noStrike">
                          <a:solidFill>
                            <a:srgbClr val="000000"/>
                          </a:solidFill>
                          <a:effectLst/>
                          <a:latin typeface="Aptos Narrow" panose="020B0004020202020204" pitchFamily="34" charset="0"/>
                        </a:rPr>
                        <a:t>-</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2</a:t>
                      </a:r>
                    </a:p>
                  </a:txBody>
                  <a:tcPr marL="7620" marR="7620" marT="7620"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820829432"/>
                  </a:ext>
                </a:extLst>
              </a:tr>
              <a:tr h="315261">
                <a:tc>
                  <a:txBody>
                    <a:bodyPr/>
                    <a:lstStyle/>
                    <a:p>
                      <a:pPr algn="l" rtl="0" fontAlgn="ctr">
                        <a:buNone/>
                      </a:pPr>
                      <a:r>
                        <a:rPr lang="en-IE" sz="1100" b="0" i="0" u="none" strike="noStrike">
                          <a:solidFill>
                            <a:srgbClr val="FFFFFF"/>
                          </a:solidFill>
                          <a:effectLst/>
                          <a:latin typeface="Aptos Narrow" panose="020B0004020202020204" pitchFamily="34" charset="0"/>
                        </a:rPr>
                        <a:t>Category not recorded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A1F46"/>
                    </a:solid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400" b="1" i="0" u="none" strike="noStrike">
                          <a:solidFill>
                            <a:srgbClr val="000000"/>
                          </a:solidFill>
                          <a:effectLst/>
                          <a:latin typeface="Aptos Narrow" panose="020B0004020202020204" pitchFamily="34" charset="0"/>
                        </a:rPr>
                        <a:t>-</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0</a:t>
                      </a:r>
                    </a:p>
                  </a:txBody>
                  <a:tcPr marL="7620" marR="7620" marT="7620"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9298613"/>
                  </a:ext>
                </a:extLst>
              </a:tr>
              <a:tr h="253960">
                <a:tc>
                  <a:txBody>
                    <a:bodyPr/>
                    <a:lstStyle/>
                    <a:p>
                      <a:pPr algn="l" rtl="0" fontAlgn="ctr">
                        <a:buNone/>
                      </a:pPr>
                      <a:r>
                        <a:rPr lang="en-IE" sz="1000" b="0" i="0" u="none" strike="noStrike">
                          <a:solidFill>
                            <a:srgbClr val="FFFFFF"/>
                          </a:solidFill>
                          <a:effectLst/>
                          <a:latin typeface="Aptos Narrow" panose="020B0004020202020204" pitchFamily="34" charset="0"/>
                        </a:rPr>
                        <a:t>Total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1F46"/>
                    </a:solidFill>
                  </a:tcPr>
                </a:tc>
                <a:tc>
                  <a:txBody>
                    <a:bodyPr/>
                    <a:lstStyle/>
                    <a:p>
                      <a:pPr algn="ctr" fontAlgn="b">
                        <a:buNone/>
                      </a:pPr>
                      <a:r>
                        <a:rPr lang="en-IE" sz="1100" b="0" i="0" u="none" strike="noStrike">
                          <a:solidFill>
                            <a:srgbClr val="000000"/>
                          </a:solidFill>
                          <a:effectLst/>
                          <a:latin typeface="Aptos Narrow" panose="020B0004020202020204" pitchFamily="34" charset="0"/>
                        </a:rPr>
                        <a:t>4</a:t>
                      </a:r>
                    </a:p>
                  </a:txBody>
                  <a:tcPr marL="7620" marR="7620" marT="7620" marB="0" anchor="b">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21</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18</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17</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400" b="1" i="0" u="none" strike="noStrike">
                          <a:solidFill>
                            <a:srgbClr val="000000"/>
                          </a:solidFill>
                          <a:effectLst/>
                          <a:latin typeface="Aptos Narrow" panose="020B0004020202020204" pitchFamily="34" charset="0"/>
                        </a:rPr>
                        <a:t>-</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100" b="0" i="0" u="none" strike="noStrike">
                          <a:solidFill>
                            <a:srgbClr val="000000"/>
                          </a:solidFill>
                          <a:effectLst/>
                          <a:latin typeface="Aptos Narrow" panose="020B0004020202020204" pitchFamily="34" charset="0"/>
                        </a:rPr>
                        <a:t>20</a:t>
                      </a:r>
                    </a:p>
                  </a:txBody>
                  <a:tcPr marL="7620" marR="7620" marT="76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1100" b="0" i="0" u="none" strike="noStrike" dirty="0">
                          <a:solidFill>
                            <a:srgbClr val="000000"/>
                          </a:solidFill>
                          <a:effectLst/>
                          <a:latin typeface="Aptos Narrow" panose="020B0004020202020204" pitchFamily="34" charset="0"/>
                        </a:rPr>
                        <a:t>80</a:t>
                      </a:r>
                    </a:p>
                  </a:txBody>
                  <a:tcPr marL="7620" marR="7620" marT="7620"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2591949"/>
                  </a:ext>
                </a:extLst>
              </a:tr>
            </a:tbl>
          </a:graphicData>
        </a:graphic>
      </p:graphicFrame>
    </p:spTree>
    <p:extLst>
      <p:ext uri="{BB962C8B-B14F-4D97-AF65-F5344CB8AC3E}">
        <p14:creationId xmlns:p14="http://schemas.microsoft.com/office/powerpoint/2010/main" val="3350871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BF412-36E1-D577-EABB-E7F9704DCBFE}"/>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2BA37CE8-E734-919C-ABB2-DC1C81224EC1}"/>
              </a:ext>
            </a:extLst>
          </p:cNvPr>
          <p:cNvGrpSpPr/>
          <p:nvPr/>
        </p:nvGrpSpPr>
        <p:grpSpPr>
          <a:xfrm>
            <a:off x="7339053" y="1734165"/>
            <a:ext cx="4165038" cy="3389670"/>
            <a:chOff x="-312061" y="3001213"/>
            <a:chExt cx="5720937" cy="1266416"/>
          </a:xfrm>
        </p:grpSpPr>
        <p:sp>
          <p:nvSpPr>
            <p:cNvPr id="3" name="Rectangle 2">
              <a:extLst>
                <a:ext uri="{FF2B5EF4-FFF2-40B4-BE49-F238E27FC236}">
                  <a16:creationId xmlns:a16="http://schemas.microsoft.com/office/drawing/2014/main" id="{56FA8F4F-77E3-5A8F-BE26-466A4FB7A999}"/>
                </a:ext>
              </a:extLst>
            </p:cNvPr>
            <p:cNvSpPr/>
            <p:nvPr/>
          </p:nvSpPr>
          <p:spPr>
            <a:xfrm>
              <a:off x="-312061" y="3001213"/>
              <a:ext cx="5720937" cy="1266416"/>
            </a:xfrm>
            <a:prstGeom prst="rect">
              <a:avLst/>
            </a:prstGeom>
            <a:solidFill>
              <a:srgbClr val="4C90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a:buFont typeface="Arial" panose="020B0604020202020204" pitchFamily="34" charset="0"/>
                <a:buChar char="•"/>
              </a:pPr>
              <a:endParaRPr lang="en-US" dirty="0">
                <a:solidFill>
                  <a:schemeClr val="bg1"/>
                </a:solidFill>
              </a:endParaRPr>
            </a:p>
          </p:txBody>
        </p:sp>
        <p:sp>
          <p:nvSpPr>
            <p:cNvPr id="10" name="TextBox 9">
              <a:extLst>
                <a:ext uri="{FF2B5EF4-FFF2-40B4-BE49-F238E27FC236}">
                  <a16:creationId xmlns:a16="http://schemas.microsoft.com/office/drawing/2014/main" id="{3B765676-3E8F-416E-22E7-DF68D7F3C4CA}"/>
                </a:ext>
              </a:extLst>
            </p:cNvPr>
            <p:cNvSpPr txBox="1"/>
            <p:nvPr/>
          </p:nvSpPr>
          <p:spPr>
            <a:xfrm>
              <a:off x="-57719" y="3046048"/>
              <a:ext cx="5466595" cy="874057"/>
            </a:xfrm>
            <a:prstGeom prst="rect">
              <a:avLst/>
            </a:prstGeom>
            <a:noFill/>
          </p:spPr>
          <p:txBody>
            <a:bodyPr wrap="square">
              <a:spAutoFit/>
            </a:bodyPr>
            <a:lstStyle/>
            <a:p>
              <a:r>
                <a:rPr lang="en-US" dirty="0">
                  <a:solidFill>
                    <a:schemeClr val="bg1"/>
                  </a:solidFill>
                </a:rPr>
                <a:t>Between January and March 2026, </a:t>
              </a:r>
              <a:r>
                <a:rPr lang="en-GB" dirty="0">
                  <a:solidFill>
                    <a:schemeClr val="bg1"/>
                  </a:solidFill>
                </a:rPr>
                <a:t>advice was sought for 69 DWI incidents</a:t>
              </a:r>
              <a:endParaRPr lang="en-US" dirty="0">
                <a:solidFill>
                  <a:schemeClr val="bg1"/>
                </a:solidFill>
              </a:endParaRPr>
            </a:p>
            <a:p>
              <a:endParaRPr lang="en-GB" dirty="0">
                <a:solidFill>
                  <a:schemeClr val="bg1"/>
                </a:solidFill>
              </a:endParaRPr>
            </a:p>
            <a:p>
              <a:r>
                <a:rPr lang="en-GB" dirty="0">
                  <a:solidFill>
                    <a:schemeClr val="bg1"/>
                  </a:solidFill>
                </a:rPr>
                <a:t>Similar number of incidents were reported each month; 35% (n= 24) of DWI were in January, 32% (n= 22) in February and 33% (n= 23) in March</a:t>
              </a:r>
            </a:p>
            <a:p>
              <a:endParaRPr lang="en-GB" dirty="0">
                <a:solidFill>
                  <a:schemeClr val="bg1"/>
                </a:solidFill>
              </a:endParaRPr>
            </a:p>
            <a:p>
              <a:r>
                <a:rPr lang="en-GB" dirty="0">
                  <a:solidFill>
                    <a:schemeClr val="bg1"/>
                  </a:solidFill>
                </a:rPr>
                <a:t>The highest number of DWI for which advice was sought were recorded in HSE Dublin and Midlands (n=18)</a:t>
              </a:r>
            </a:p>
          </p:txBody>
        </p:sp>
      </p:grpSp>
      <p:sp>
        <p:nvSpPr>
          <p:cNvPr id="2" name="Title 1">
            <a:extLst>
              <a:ext uri="{FF2B5EF4-FFF2-40B4-BE49-F238E27FC236}">
                <a16:creationId xmlns:a16="http://schemas.microsoft.com/office/drawing/2014/main" id="{CA97281A-50F3-AF24-6A1C-841AE9DECFE4}"/>
              </a:ext>
            </a:extLst>
          </p:cNvPr>
          <p:cNvSpPr>
            <a:spLocks noGrp="1"/>
          </p:cNvSpPr>
          <p:nvPr>
            <p:ph type="title"/>
          </p:nvPr>
        </p:nvSpPr>
        <p:spPr>
          <a:xfrm>
            <a:off x="745672" y="175723"/>
            <a:ext cx="11228238" cy="807985"/>
          </a:xfrm>
        </p:spPr>
        <p:txBody>
          <a:bodyPr/>
          <a:lstStyle/>
          <a:p>
            <a:r>
              <a:rPr dirty="0"/>
              <a:t> </a:t>
            </a:r>
          </a:p>
        </p:txBody>
      </p:sp>
      <p:sp>
        <p:nvSpPr>
          <p:cNvPr id="4" name="Footer Placeholder 1">
            <a:extLst>
              <a:ext uri="{FF2B5EF4-FFF2-40B4-BE49-F238E27FC236}">
                <a16:creationId xmlns:a16="http://schemas.microsoft.com/office/drawing/2014/main" id="{9AD5789A-22F3-6C1B-3EBE-248026AE4BA0}"/>
              </a:ext>
            </a:extLst>
          </p:cNvPr>
          <p:cNvSpPr>
            <a:spLocks noGrp="1"/>
          </p:cNvSpPr>
          <p:nvPr>
            <p:ph type="ftr" sz="quarter" idx="11"/>
          </p:nvPr>
        </p:nvSpPr>
        <p:spPr>
          <a:xfrm>
            <a:off x="838199" y="6447791"/>
            <a:ext cx="9350829" cy="365125"/>
          </a:xfrm>
        </p:spPr>
        <p:txBody>
          <a:bodyPr/>
          <a:lstStyle/>
          <a:p>
            <a:r>
              <a:rPr dirty="0"/>
              <a:t>HSE - Health Protection Surveillance Centre.</a:t>
            </a:r>
          </a:p>
        </p:txBody>
      </p:sp>
      <p:sp>
        <p:nvSpPr>
          <p:cNvPr id="8" name="TextBox 7">
            <a:extLst>
              <a:ext uri="{FF2B5EF4-FFF2-40B4-BE49-F238E27FC236}">
                <a16:creationId xmlns:a16="http://schemas.microsoft.com/office/drawing/2014/main" id="{87AF4034-6FCE-61E2-7E81-7E3C56B82A05}"/>
              </a:ext>
            </a:extLst>
          </p:cNvPr>
          <p:cNvSpPr txBox="1"/>
          <p:nvPr/>
        </p:nvSpPr>
        <p:spPr>
          <a:xfrm>
            <a:off x="1029749" y="222169"/>
            <a:ext cx="9350828" cy="523220"/>
          </a:xfrm>
          <a:prstGeom prst="rect">
            <a:avLst/>
          </a:prstGeom>
          <a:noFill/>
        </p:spPr>
        <p:txBody>
          <a:bodyPr wrap="square">
            <a:spAutoFit/>
          </a:bodyPr>
          <a:lstStyle/>
          <a:p>
            <a:r>
              <a:rPr lang="en-GB" sz="2800" dirty="0">
                <a:solidFill>
                  <a:schemeClr val="bg1"/>
                </a:solidFill>
              </a:rPr>
              <a:t>Drinking Water Incidents Quarter </a:t>
            </a:r>
            <a:r>
              <a:rPr lang="en-IE" sz="2800" dirty="0">
                <a:solidFill>
                  <a:schemeClr val="bg1"/>
                </a:solidFill>
              </a:rPr>
              <a:t>1, 2026</a:t>
            </a:r>
          </a:p>
        </p:txBody>
      </p:sp>
      <p:pic>
        <p:nvPicPr>
          <p:cNvPr id="7" name="Picture 6">
            <a:extLst>
              <a:ext uri="{FF2B5EF4-FFF2-40B4-BE49-F238E27FC236}">
                <a16:creationId xmlns:a16="http://schemas.microsoft.com/office/drawing/2014/main" id="{26090222-1ABA-EC4D-26FE-8E85168CA2C9}"/>
              </a:ext>
            </a:extLst>
          </p:cNvPr>
          <p:cNvPicPr>
            <a:picLocks noChangeAspect="1"/>
          </p:cNvPicPr>
          <p:nvPr/>
        </p:nvPicPr>
        <p:blipFill>
          <a:blip r:embed="rId2"/>
          <a:stretch>
            <a:fillRect/>
          </a:stretch>
        </p:blipFill>
        <p:spPr>
          <a:xfrm>
            <a:off x="375427" y="2011056"/>
            <a:ext cx="6517189" cy="3389670"/>
          </a:xfrm>
          <a:prstGeom prst="rect">
            <a:avLst/>
          </a:prstGeom>
        </p:spPr>
      </p:pic>
    </p:spTree>
    <p:extLst>
      <p:ext uri="{BB962C8B-B14F-4D97-AF65-F5344CB8AC3E}">
        <p14:creationId xmlns:p14="http://schemas.microsoft.com/office/powerpoint/2010/main" val="1893457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757F748-4CDB-984D-AEC0-1A81EE56393F}"/>
              </a:ext>
            </a:extLst>
          </p:cNvPr>
          <p:cNvSpPr/>
          <p:nvPr/>
        </p:nvSpPr>
        <p:spPr>
          <a:xfrm>
            <a:off x="7548282" y="0"/>
            <a:ext cx="4643718" cy="6455229"/>
          </a:xfrm>
          <a:prstGeom prst="rect">
            <a:avLst/>
          </a:prstGeom>
          <a:solidFill>
            <a:srgbClr val="00615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endParaRPr lang="en-GB" sz="1600" dirty="0"/>
          </a:p>
          <a:p>
            <a:pPr marL="342900" indent="-342900">
              <a:buFont typeface="Arial" panose="020B0604020202020204" pitchFamily="34" charset="0"/>
              <a:buChar char="•"/>
            </a:pPr>
            <a:endParaRPr lang="en-GB" sz="1600" dirty="0"/>
          </a:p>
          <a:p>
            <a:pPr marL="342900" indent="-342900">
              <a:buFont typeface="Arial" panose="020B0604020202020204" pitchFamily="34" charset="0"/>
              <a:buChar char="•"/>
            </a:pPr>
            <a:endParaRPr lang="en-GB" sz="1600" dirty="0"/>
          </a:p>
          <a:p>
            <a:pPr marL="342900" indent="-342900">
              <a:buFont typeface="Arial" panose="020B0604020202020204" pitchFamily="34" charset="0"/>
              <a:buChar char="•"/>
            </a:pPr>
            <a:endParaRPr lang="en-GB" sz="1600" dirty="0"/>
          </a:p>
          <a:p>
            <a:pPr marL="342900" indent="-342900">
              <a:buFont typeface="Arial" panose="020B0604020202020204" pitchFamily="34" charset="0"/>
              <a:buChar char="•"/>
            </a:pPr>
            <a:endParaRPr lang="en-GB" sz="1600" dirty="0"/>
          </a:p>
          <a:p>
            <a:pPr marL="342900" indent="-342900">
              <a:buFont typeface="Arial" panose="020B0604020202020204" pitchFamily="34" charset="0"/>
              <a:buChar char="•"/>
            </a:pPr>
            <a:r>
              <a:rPr lang="en-GB" sz="1600" dirty="0"/>
              <a:t>Of the 69 drinking water incidents (DWIs) for which Public Health were consulted, biological contamination was the most frequently reported notification category, accounting for 30% of incidents (n=21). The majority of biological contamination incidents (12/21; 57%) involved coliforms, </a:t>
            </a:r>
            <a:r>
              <a:rPr lang="en-GB" sz="1600" i="1" dirty="0"/>
              <a:t>E. coli</a:t>
            </a:r>
            <a:r>
              <a:rPr lang="en-GB" sz="1600" dirty="0"/>
              <a:t>, enterococci, or a combination of these organisms</a:t>
            </a:r>
          </a:p>
          <a:p>
            <a:pPr marL="342900" indent="-342900">
              <a:buFont typeface="Arial" panose="020B0604020202020204" pitchFamily="34" charset="0"/>
              <a:buChar char="•"/>
            </a:pPr>
            <a:endParaRPr lang="en-GB" sz="1600" dirty="0"/>
          </a:p>
          <a:p>
            <a:pPr marL="342900" indent="-342900">
              <a:buFont typeface="Arial" panose="020B0604020202020204" pitchFamily="34" charset="0"/>
              <a:buChar char="•"/>
            </a:pPr>
            <a:r>
              <a:rPr lang="en-GB" sz="1600" dirty="0"/>
              <a:t>Other commonly reported notification categories included:	</a:t>
            </a:r>
          </a:p>
          <a:p>
            <a:pPr marL="742950" lvl="1" indent="-285750">
              <a:buFont typeface="Courier New" panose="02070309020205020404" pitchFamily="49" charset="0"/>
              <a:buChar char="o"/>
            </a:pPr>
            <a:r>
              <a:rPr lang="en-GB" sz="1600" dirty="0"/>
              <a:t>Taste and staining issues: 17 incidents (25%), of which 88% were associated with exceedances of naturally occurring inorganic chemicals</a:t>
            </a:r>
          </a:p>
          <a:p>
            <a:pPr marL="742950" lvl="1" indent="-285750">
              <a:buFont typeface="Courier New" panose="02070309020205020404" pitchFamily="49" charset="0"/>
              <a:buChar char="o"/>
            </a:pPr>
            <a:r>
              <a:rPr lang="en-GB" sz="1600" dirty="0"/>
              <a:t>Metals originating from pipes: 9 incidents (13%), with lead and/or iron identified as the cause in 8 of the 9 incidents</a:t>
            </a:r>
          </a:p>
          <a:p>
            <a:pPr marL="742950" lvl="1" indent="-285750">
              <a:buFont typeface="Courier New" panose="02070309020205020404" pitchFamily="49" charset="0"/>
              <a:buChar char="o"/>
            </a:pPr>
            <a:r>
              <a:rPr lang="en-GB" sz="1600" dirty="0"/>
              <a:t>System failures: 7 incidents (10%)</a:t>
            </a:r>
          </a:p>
          <a:p>
            <a:pPr marL="342900" indent="-342900">
              <a:buFont typeface="Arial" panose="020B0604020202020204" pitchFamily="34" charset="0"/>
              <a:buChar char="•"/>
            </a:pPr>
            <a:endParaRPr lang="en-GB" sz="1600" dirty="0"/>
          </a:p>
          <a:p>
            <a:pPr marL="342900" indent="-342900">
              <a:buFont typeface="Arial" panose="020B0604020202020204" pitchFamily="34" charset="0"/>
              <a:buChar char="•"/>
            </a:pPr>
            <a:endParaRPr lang="en-US" sz="1600" dirty="0"/>
          </a:p>
        </p:txBody>
      </p:sp>
      <p:sp>
        <p:nvSpPr>
          <p:cNvPr id="12" name="Title 4">
            <a:extLst>
              <a:ext uri="{FF2B5EF4-FFF2-40B4-BE49-F238E27FC236}">
                <a16:creationId xmlns:a16="http://schemas.microsoft.com/office/drawing/2014/main" id="{A6881EC6-E7CF-8F07-A77A-62C88DBDE009}"/>
              </a:ext>
            </a:extLst>
          </p:cNvPr>
          <p:cNvSpPr txBox="1">
            <a:spLocks/>
          </p:cNvSpPr>
          <p:nvPr/>
        </p:nvSpPr>
        <p:spPr>
          <a:xfrm>
            <a:off x="838199" y="303540"/>
            <a:ext cx="11228388" cy="480131"/>
          </a:xfrm>
          <a:prstGeom prst="rect">
            <a:avLst/>
          </a:prstGeom>
          <a:noFill/>
        </p:spPr>
        <p:txBody>
          <a:bodyPr wrap="square">
            <a:spAutoFit/>
          </a:bodyPr>
          <a:lstStyle>
            <a:lvl1pPr algn="l" defTabSz="914400" rtl="0" eaLnBrk="1" latinLnBrk="0" hangingPunct="1">
              <a:lnSpc>
                <a:spcPct val="90000"/>
              </a:lnSpc>
              <a:spcBef>
                <a:spcPct val="0"/>
              </a:spcBef>
              <a:buNone/>
              <a:defRPr sz="25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sz="2800" dirty="0"/>
              <a:t>Drinking Water Incidents</a:t>
            </a:r>
            <a:r>
              <a:rPr lang="en-GB" sz="2800" dirty="0">
                <a:solidFill>
                  <a:schemeClr val="bg1"/>
                </a:solidFill>
              </a:rPr>
              <a:t> Quarter 1</a:t>
            </a:r>
            <a:r>
              <a:rPr lang="en-GB" sz="2800" dirty="0"/>
              <a:t>, 2026 </a:t>
            </a:r>
            <a:r>
              <a:rPr lang="en-GB" sz="2800" dirty="0">
                <a:solidFill>
                  <a:schemeClr val="bg1"/>
                </a:solidFill>
              </a:rPr>
              <a:t>cont.</a:t>
            </a:r>
            <a:endParaRPr lang="en-IE" sz="2800" dirty="0"/>
          </a:p>
        </p:txBody>
      </p:sp>
      <p:sp>
        <p:nvSpPr>
          <p:cNvPr id="16" name="Footer Placeholder 1">
            <a:extLst>
              <a:ext uri="{FF2B5EF4-FFF2-40B4-BE49-F238E27FC236}">
                <a16:creationId xmlns:a16="http://schemas.microsoft.com/office/drawing/2014/main" id="{84BCACD0-2CA4-50F3-5BAB-3373538DB98B}"/>
              </a:ext>
            </a:extLst>
          </p:cNvPr>
          <p:cNvSpPr txBox="1">
            <a:spLocks/>
          </p:cNvSpPr>
          <p:nvPr/>
        </p:nvSpPr>
        <p:spPr>
          <a:xfrm>
            <a:off x="427139" y="6543466"/>
            <a:ext cx="9350829" cy="365125"/>
          </a:xfrm>
          <a:prstGeom prst="rect">
            <a:avLst/>
          </a:prstGeom>
        </p:spPr>
        <p:txBody>
          <a:bodyPr vert="horz" lIns="0" tIns="0" rIns="0" bIns="0" rtlCol="0">
            <a:noAutofit/>
          </a:bodyPr>
          <a:lstStyle>
            <a:lvl1pPr marL="0" indent="0" algn="l" defTabSz="914400" rtl="0" eaLnBrk="1" latinLnBrk="0" hangingPunct="1">
              <a:lnSpc>
                <a:spcPct val="120000"/>
              </a:lnSpc>
              <a:spcBef>
                <a:spcPts val="1000"/>
              </a:spcBef>
              <a:buFont typeface="Wingdings" panose="05000000000000000000" pitchFamily="2" charset="2"/>
              <a:buNone/>
              <a:defRPr sz="1600" b="0" kern="1200">
                <a:solidFill>
                  <a:schemeClr val="tx1"/>
                </a:solidFill>
                <a:latin typeface="Arial" panose="020B0604020202020204" pitchFamily="34" charset="0"/>
                <a:ea typeface="Tahoma" panose="020B0604030504040204" pitchFamily="34" charset="0"/>
                <a:cs typeface="Arial" panose="020B0604020202020204" pitchFamily="34" charset="0"/>
              </a:defRPr>
            </a:lvl1pPr>
            <a:lvl2pPr marL="457189" indent="0" algn="l" defTabSz="914400" rtl="0" eaLnBrk="1" latinLnBrk="0" hangingPunct="1">
              <a:lnSpc>
                <a:spcPct val="90000"/>
              </a:lnSpc>
              <a:spcBef>
                <a:spcPts val="500"/>
              </a:spcBef>
              <a:buFont typeface="Wingdings" panose="05000000000000000000" pitchFamily="2" charset="2"/>
              <a:buNone/>
              <a:defRPr sz="3200" b="1" kern="1200">
                <a:solidFill>
                  <a:schemeClr val="bg1"/>
                </a:solidFill>
                <a:latin typeface="Arial" panose="020B0604020202020204" pitchFamily="34" charset="0"/>
                <a:ea typeface="Tahoma" panose="020B0604030504040204" pitchFamily="34" charset="0"/>
                <a:cs typeface="Arial" panose="020B0604020202020204" pitchFamily="34" charset="0"/>
              </a:defRPr>
            </a:lvl2pPr>
            <a:lvl3pPr marL="914377" indent="0" algn="l" defTabSz="914400" rtl="0" eaLnBrk="1" latinLnBrk="0" hangingPunct="1">
              <a:lnSpc>
                <a:spcPct val="90000"/>
              </a:lnSpc>
              <a:spcBef>
                <a:spcPts val="500"/>
              </a:spcBef>
              <a:buFont typeface="Wingdings" panose="05000000000000000000" pitchFamily="2" charset="2"/>
              <a:buNone/>
              <a:defRPr sz="3200" b="1" kern="1200">
                <a:solidFill>
                  <a:schemeClr val="bg1"/>
                </a:solidFill>
                <a:latin typeface="Arial" panose="020B0604020202020204" pitchFamily="34" charset="0"/>
                <a:ea typeface="Tahoma" panose="020B0604030504040204" pitchFamily="34" charset="0"/>
                <a:cs typeface="Arial" panose="020B0604020202020204" pitchFamily="34" charset="0"/>
              </a:defRPr>
            </a:lvl3pPr>
            <a:lvl4pPr marL="1371566" indent="0" algn="l" defTabSz="914400" rtl="0" eaLnBrk="1" latinLnBrk="0" hangingPunct="1">
              <a:lnSpc>
                <a:spcPct val="90000"/>
              </a:lnSpc>
              <a:spcBef>
                <a:spcPts val="500"/>
              </a:spcBef>
              <a:buFont typeface="Wingdings" panose="05000000000000000000" pitchFamily="2" charset="2"/>
              <a:buNone/>
              <a:defRPr sz="3200" b="1" kern="1200">
                <a:solidFill>
                  <a:schemeClr val="bg1"/>
                </a:solidFill>
                <a:latin typeface="Arial" panose="020B0604020202020204" pitchFamily="34" charset="0"/>
                <a:ea typeface="Tahoma" panose="020B0604030504040204" pitchFamily="34" charset="0"/>
                <a:cs typeface="Arial" panose="020B0604020202020204" pitchFamily="34" charset="0"/>
              </a:defRPr>
            </a:lvl4pPr>
            <a:lvl5pPr marL="1828754" indent="0" algn="l" defTabSz="914400" rtl="0" eaLnBrk="1" latinLnBrk="0" hangingPunct="1">
              <a:lnSpc>
                <a:spcPct val="90000"/>
              </a:lnSpc>
              <a:spcBef>
                <a:spcPts val="500"/>
              </a:spcBef>
              <a:buFont typeface="Wingdings" panose="05000000000000000000" pitchFamily="2" charset="2"/>
              <a:buNone/>
              <a:defRPr sz="3200" b="1" kern="1200">
                <a:solidFill>
                  <a:schemeClr val="bg1"/>
                </a:solidFill>
                <a:latin typeface="Arial" panose="020B0604020202020204" pitchFamily="34" charset="0"/>
                <a:ea typeface="Tahom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1100" i="1" dirty="0">
                <a:solidFill>
                  <a:schemeClr val="bg1"/>
                </a:solidFill>
                <a:latin typeface="Tahoma" panose="020B0604030504040204" pitchFamily="34" charset="0"/>
                <a:cs typeface="Tahoma" panose="020B0604030504040204" pitchFamily="34" charset="0"/>
              </a:rPr>
              <a:t>HSE - Health Protection Surveillance Centre.</a:t>
            </a:r>
          </a:p>
        </p:txBody>
      </p:sp>
      <p:graphicFrame>
        <p:nvGraphicFramePr>
          <p:cNvPr id="2" name="Table 1">
            <a:extLst>
              <a:ext uri="{FF2B5EF4-FFF2-40B4-BE49-F238E27FC236}">
                <a16:creationId xmlns:a16="http://schemas.microsoft.com/office/drawing/2014/main" id="{004018C0-27D5-D369-C090-350DD0AA7525}"/>
              </a:ext>
            </a:extLst>
          </p:cNvPr>
          <p:cNvGraphicFramePr>
            <a:graphicFrameLocks noGrp="1"/>
          </p:cNvGraphicFramePr>
          <p:nvPr>
            <p:extLst>
              <p:ext uri="{D42A27DB-BD31-4B8C-83A1-F6EECF244321}">
                <p14:modId xmlns:p14="http://schemas.microsoft.com/office/powerpoint/2010/main" val="1515917831"/>
              </p:ext>
            </p:extLst>
          </p:nvPr>
        </p:nvGraphicFramePr>
        <p:xfrm>
          <a:off x="183243" y="1958340"/>
          <a:ext cx="7262589" cy="3220155"/>
        </p:xfrm>
        <a:graphic>
          <a:graphicData uri="http://schemas.openxmlformats.org/drawingml/2006/table">
            <a:tbl>
              <a:tblPr/>
              <a:tblGrid>
                <a:gridCol w="1906127">
                  <a:extLst>
                    <a:ext uri="{9D8B030D-6E8A-4147-A177-3AD203B41FA5}">
                      <a16:colId xmlns:a16="http://schemas.microsoft.com/office/drawing/2014/main" val="993636861"/>
                    </a:ext>
                  </a:extLst>
                </a:gridCol>
                <a:gridCol w="699718">
                  <a:extLst>
                    <a:ext uri="{9D8B030D-6E8A-4147-A177-3AD203B41FA5}">
                      <a16:colId xmlns:a16="http://schemas.microsoft.com/office/drawing/2014/main" val="3366712788"/>
                    </a:ext>
                  </a:extLst>
                </a:gridCol>
                <a:gridCol w="699718">
                  <a:extLst>
                    <a:ext uri="{9D8B030D-6E8A-4147-A177-3AD203B41FA5}">
                      <a16:colId xmlns:a16="http://schemas.microsoft.com/office/drawing/2014/main" val="376422735"/>
                    </a:ext>
                  </a:extLst>
                </a:gridCol>
                <a:gridCol w="699718">
                  <a:extLst>
                    <a:ext uri="{9D8B030D-6E8A-4147-A177-3AD203B41FA5}">
                      <a16:colId xmlns:a16="http://schemas.microsoft.com/office/drawing/2014/main" val="1748050403"/>
                    </a:ext>
                  </a:extLst>
                </a:gridCol>
                <a:gridCol w="699718">
                  <a:extLst>
                    <a:ext uri="{9D8B030D-6E8A-4147-A177-3AD203B41FA5}">
                      <a16:colId xmlns:a16="http://schemas.microsoft.com/office/drawing/2014/main" val="2893078754"/>
                    </a:ext>
                  </a:extLst>
                </a:gridCol>
                <a:gridCol w="699718">
                  <a:extLst>
                    <a:ext uri="{9D8B030D-6E8A-4147-A177-3AD203B41FA5}">
                      <a16:colId xmlns:a16="http://schemas.microsoft.com/office/drawing/2014/main" val="2049653871"/>
                    </a:ext>
                  </a:extLst>
                </a:gridCol>
                <a:gridCol w="699718">
                  <a:extLst>
                    <a:ext uri="{9D8B030D-6E8A-4147-A177-3AD203B41FA5}">
                      <a16:colId xmlns:a16="http://schemas.microsoft.com/office/drawing/2014/main" val="623326231"/>
                    </a:ext>
                  </a:extLst>
                </a:gridCol>
                <a:gridCol w="579077">
                  <a:extLst>
                    <a:ext uri="{9D8B030D-6E8A-4147-A177-3AD203B41FA5}">
                      <a16:colId xmlns:a16="http://schemas.microsoft.com/office/drawing/2014/main" val="3991619365"/>
                    </a:ext>
                  </a:extLst>
                </a:gridCol>
                <a:gridCol w="579077">
                  <a:extLst>
                    <a:ext uri="{9D8B030D-6E8A-4147-A177-3AD203B41FA5}">
                      <a16:colId xmlns:a16="http://schemas.microsoft.com/office/drawing/2014/main" val="816714139"/>
                    </a:ext>
                  </a:extLst>
                </a:gridCol>
              </a:tblGrid>
              <a:tr h="200217">
                <a:tc>
                  <a:txBody>
                    <a:bodyPr/>
                    <a:lstStyle/>
                    <a:p>
                      <a:pPr algn="ctr" fontAlgn="ctr">
                        <a:buNone/>
                      </a:pPr>
                      <a:endParaRPr lang="en-IE" sz="1100" b="0" i="0" u="none" strike="noStrike">
                        <a:solidFill>
                          <a:srgbClr val="000000"/>
                        </a:solidFill>
                        <a:effectLst/>
                        <a:latin typeface="Aptos Narrow" panose="020B0004020202020204" pitchFamily="34" charset="0"/>
                      </a:endParaRPr>
                    </a:p>
                  </a:txBody>
                  <a:tcPr marL="7620" marR="7620" marT="76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gridSpan="8">
                  <a:txBody>
                    <a:bodyPr/>
                    <a:lstStyle/>
                    <a:p>
                      <a:pPr algn="ctr" fontAlgn="ctr">
                        <a:buNone/>
                      </a:pPr>
                      <a:r>
                        <a:rPr lang="en-IE" sz="1100" b="0" i="0" u="none" strike="noStrike">
                          <a:solidFill>
                            <a:srgbClr val="000000"/>
                          </a:solidFill>
                          <a:effectLst/>
                          <a:latin typeface="Aptos Narrow" panose="020B0004020202020204" pitchFamily="34" charset="0"/>
                        </a:rPr>
                        <a:t>Water Supply Type</a:t>
                      </a:r>
                    </a:p>
                  </a:txBody>
                  <a:tcPr marL="7620" marR="7620" marT="762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4026350405"/>
                  </a:ext>
                </a:extLst>
              </a:tr>
              <a:tr h="817551">
                <a:tc>
                  <a:txBody>
                    <a:bodyPr/>
                    <a:lstStyle/>
                    <a:p>
                      <a:pPr algn="l" fontAlgn="ctr">
                        <a:buNone/>
                      </a:pPr>
                      <a:r>
                        <a:rPr lang="en-IE" sz="1200" b="0" i="0" u="none" strike="noStrike">
                          <a:solidFill>
                            <a:srgbClr val="000000"/>
                          </a:solidFill>
                          <a:effectLst/>
                          <a:latin typeface="Aptos Narrow" panose="020B0004020202020204" pitchFamily="34" charset="0"/>
                        </a:rPr>
                        <a:t>Drinking Water Notification Category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IE" sz="1100" b="1" i="0" u="none" strike="noStrike" dirty="0">
                          <a:solidFill>
                            <a:srgbClr val="FFFFFF"/>
                          </a:solidFill>
                          <a:effectLst/>
                          <a:latin typeface="Aptos Narrow" panose="020B0004020202020204" pitchFamily="34" charset="0"/>
                        </a:rPr>
                        <a:t>Public water supplies</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fontAlgn="ctr">
                        <a:buNone/>
                      </a:pPr>
                      <a:r>
                        <a:rPr lang="en-IE" sz="1100" b="1" i="0" u="none" strike="noStrike" dirty="0">
                          <a:solidFill>
                            <a:srgbClr val="FFFFFF"/>
                          </a:solidFill>
                          <a:effectLst/>
                          <a:latin typeface="Aptos Narrow" panose="020B0004020202020204" pitchFamily="34" charset="0"/>
                        </a:rPr>
                        <a:t>Public group scheme</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fontAlgn="ctr">
                        <a:buNone/>
                      </a:pPr>
                      <a:r>
                        <a:rPr lang="en-IE" sz="1100" b="1" i="0" u="none" strike="noStrike" dirty="0">
                          <a:solidFill>
                            <a:srgbClr val="FFFFFF"/>
                          </a:solidFill>
                          <a:effectLst/>
                          <a:latin typeface="Aptos Narrow" panose="020B0004020202020204" pitchFamily="34" charset="0"/>
                        </a:rPr>
                        <a:t>Small public supplies</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fontAlgn="ctr">
                        <a:buNone/>
                      </a:pPr>
                      <a:r>
                        <a:rPr lang="en-IE" sz="1100" b="1" i="0" u="none" strike="noStrike" dirty="0">
                          <a:solidFill>
                            <a:srgbClr val="FFFFFF"/>
                          </a:solidFill>
                          <a:effectLst/>
                          <a:latin typeface="Aptos Narrow" panose="020B0004020202020204" pitchFamily="34" charset="0"/>
                        </a:rPr>
                        <a:t>Private group water schemes </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fontAlgn="ctr">
                        <a:buNone/>
                      </a:pPr>
                      <a:r>
                        <a:rPr lang="en-IE" sz="1100" b="1" i="0" u="none" strike="noStrike">
                          <a:solidFill>
                            <a:srgbClr val="FFFFFF"/>
                          </a:solidFill>
                          <a:effectLst/>
                          <a:latin typeface="Aptos Narrow" panose="020B0004020202020204" pitchFamily="34" charset="0"/>
                        </a:rPr>
                        <a:t>Small private supplies</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fontAlgn="ctr">
                        <a:buNone/>
                      </a:pPr>
                      <a:r>
                        <a:rPr lang="en-IE" sz="1100" b="1" i="0" u="none" strike="noStrike">
                          <a:solidFill>
                            <a:srgbClr val="FFFFFF"/>
                          </a:solidFill>
                          <a:effectLst/>
                          <a:latin typeface="Aptos Narrow" panose="020B0004020202020204" pitchFamily="34" charset="0"/>
                        </a:rPr>
                        <a:t>Other private source  </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fontAlgn="ctr">
                        <a:buNone/>
                      </a:pPr>
                      <a:r>
                        <a:rPr lang="en-IE" sz="1100" b="1" i="0" u="none" strike="noStrike">
                          <a:solidFill>
                            <a:srgbClr val="FFFFFF"/>
                          </a:solidFill>
                          <a:effectLst/>
                          <a:latin typeface="Aptos Narrow" panose="020B0004020202020204" pitchFamily="34" charset="0"/>
                        </a:rPr>
                        <a:t>Other</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fontAlgn="ctr">
                        <a:buNone/>
                      </a:pPr>
                      <a:r>
                        <a:rPr lang="en-IE" sz="1100" b="1" i="0" u="none" strike="noStrike" dirty="0">
                          <a:solidFill>
                            <a:srgbClr val="FFFFFF"/>
                          </a:solidFill>
                          <a:effectLst/>
                          <a:latin typeface="Aptos Narrow" panose="020B0004020202020204" pitchFamily="34" charset="0"/>
                        </a:rPr>
                        <a:t> Total</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extLst>
                  <a:ext uri="{0D108BD9-81ED-4DB2-BD59-A6C34878D82A}">
                    <a16:rowId xmlns:a16="http://schemas.microsoft.com/office/drawing/2014/main" val="2506510315"/>
                  </a:ext>
                </a:extLst>
              </a:tr>
              <a:tr h="200217">
                <a:tc>
                  <a:txBody>
                    <a:bodyPr/>
                    <a:lstStyle/>
                    <a:p>
                      <a:pPr algn="l" fontAlgn="ctr">
                        <a:buNone/>
                      </a:pPr>
                      <a:r>
                        <a:rPr lang="en-IE" sz="1100" b="0" i="0" u="none" strike="noStrike">
                          <a:solidFill>
                            <a:srgbClr val="FFFFFF"/>
                          </a:solidFill>
                          <a:effectLst/>
                          <a:latin typeface="Aptos Narrow" panose="020B0004020202020204" pitchFamily="34" charset="0"/>
                        </a:rPr>
                        <a:t>Biological contaminants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BA1F46"/>
                    </a:solidFill>
                  </a:tcPr>
                </a:tc>
                <a:tc>
                  <a:txBody>
                    <a:bodyPr/>
                    <a:lstStyle/>
                    <a:p>
                      <a:pPr algn="ctr" fontAlgn="ctr">
                        <a:buNone/>
                      </a:pPr>
                      <a:r>
                        <a:rPr lang="en-IE" sz="1100" b="0" i="0" u="none" strike="noStrike">
                          <a:solidFill>
                            <a:srgbClr val="000000"/>
                          </a:solidFill>
                          <a:effectLst/>
                          <a:latin typeface="Aptos Narrow" panose="020B0004020202020204" pitchFamily="34" charset="0"/>
                        </a:rPr>
                        <a:t>15</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5</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21</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898126041"/>
                  </a:ext>
                </a:extLst>
              </a:tr>
              <a:tr h="200217">
                <a:tc>
                  <a:txBody>
                    <a:bodyPr/>
                    <a:lstStyle/>
                    <a:p>
                      <a:pPr algn="l" fontAlgn="ctr">
                        <a:buNone/>
                      </a:pPr>
                      <a:r>
                        <a:rPr lang="en-IE" sz="1100" b="0" i="0" u="none" strike="noStrike">
                          <a:solidFill>
                            <a:srgbClr val="FFFFFF"/>
                          </a:solidFill>
                          <a:effectLst/>
                          <a:latin typeface="Aptos Narrow" panose="020B0004020202020204" pitchFamily="34" charset="0"/>
                        </a:rPr>
                        <a:t>Disinfection byproducts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2</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3</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011967978"/>
                  </a:ext>
                </a:extLst>
              </a:tr>
              <a:tr h="200217">
                <a:tc>
                  <a:txBody>
                    <a:bodyPr/>
                    <a:lstStyle/>
                    <a:p>
                      <a:pPr algn="l" fontAlgn="ctr">
                        <a:buNone/>
                      </a:pPr>
                      <a:r>
                        <a:rPr lang="en-IE" sz="1100" b="0" i="0" u="none" strike="noStrike">
                          <a:solidFill>
                            <a:srgbClr val="FFFFFF"/>
                          </a:solidFill>
                          <a:effectLst/>
                          <a:latin typeface="Aptos Narrow" panose="020B0004020202020204" pitchFamily="34" charset="0"/>
                        </a:rPr>
                        <a:t>Hydrocarbons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846933632"/>
                  </a:ext>
                </a:extLst>
              </a:tr>
              <a:tr h="200217">
                <a:tc>
                  <a:txBody>
                    <a:bodyPr/>
                    <a:lstStyle/>
                    <a:p>
                      <a:pPr algn="l" fontAlgn="ctr">
                        <a:buNone/>
                      </a:pPr>
                      <a:r>
                        <a:rPr lang="en-IE" sz="1100" b="0" i="0" u="none" strike="noStrike">
                          <a:solidFill>
                            <a:srgbClr val="FFFFFF"/>
                          </a:solidFill>
                          <a:effectLst/>
                          <a:latin typeface="Aptos Narrow" panose="020B0004020202020204" pitchFamily="34" charset="0"/>
                        </a:rPr>
                        <a:t>Metals originating from pipes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ctr">
                        <a:buNone/>
                      </a:pPr>
                      <a:r>
                        <a:rPr lang="en-IE" sz="1100" b="0" i="0" u="none" strike="noStrike">
                          <a:solidFill>
                            <a:srgbClr val="000000"/>
                          </a:solidFill>
                          <a:effectLst/>
                          <a:latin typeface="Aptos Narrow" panose="020B0004020202020204" pitchFamily="34" charset="0"/>
                        </a:rPr>
                        <a:t>8</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9</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289413808"/>
                  </a:ext>
                </a:extLst>
              </a:tr>
              <a:tr h="200217">
                <a:tc>
                  <a:txBody>
                    <a:bodyPr/>
                    <a:lstStyle/>
                    <a:p>
                      <a:pPr algn="l" fontAlgn="ctr">
                        <a:buNone/>
                      </a:pPr>
                      <a:r>
                        <a:rPr lang="en-IE" sz="1100" b="0" i="0" u="none" strike="noStrike">
                          <a:solidFill>
                            <a:srgbClr val="FFFFFF"/>
                          </a:solidFill>
                          <a:effectLst/>
                          <a:latin typeface="Aptos Narrow" panose="020B0004020202020204" pitchFamily="34" charset="0"/>
                        </a:rPr>
                        <a:t>Nitrates &amp; Nitrites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2</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5</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65491165"/>
                  </a:ext>
                </a:extLst>
              </a:tr>
              <a:tr h="200217">
                <a:tc>
                  <a:txBody>
                    <a:bodyPr/>
                    <a:lstStyle/>
                    <a:p>
                      <a:pPr algn="l" fontAlgn="ctr">
                        <a:buNone/>
                      </a:pPr>
                      <a:r>
                        <a:rPr lang="en-IE" sz="1100" b="0" i="0" u="none" strike="noStrike">
                          <a:solidFill>
                            <a:srgbClr val="FFFFFF"/>
                          </a:solidFill>
                          <a:effectLst/>
                          <a:latin typeface="Aptos Narrow" panose="020B0004020202020204" pitchFamily="34" charset="0"/>
                        </a:rPr>
                        <a:t>Pesticide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256464842"/>
                  </a:ext>
                </a:extLst>
              </a:tr>
              <a:tr h="200217">
                <a:tc>
                  <a:txBody>
                    <a:bodyPr/>
                    <a:lstStyle/>
                    <a:p>
                      <a:pPr algn="l" fontAlgn="ctr">
                        <a:buNone/>
                      </a:pPr>
                      <a:r>
                        <a:rPr lang="en-IE" sz="1100" b="0" i="0" u="none" strike="noStrike">
                          <a:solidFill>
                            <a:srgbClr val="FFFFFF"/>
                          </a:solidFill>
                          <a:effectLst/>
                          <a:latin typeface="Aptos Narrow" panose="020B0004020202020204" pitchFamily="34" charset="0"/>
                        </a:rPr>
                        <a:t>System failure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ctr">
                        <a:buNone/>
                      </a:pPr>
                      <a:r>
                        <a:rPr lang="en-IE" sz="1100" b="0" i="0" u="none" strike="noStrike">
                          <a:solidFill>
                            <a:srgbClr val="000000"/>
                          </a:solidFill>
                          <a:effectLst/>
                          <a:latin typeface="Aptos Narrow" panose="020B0004020202020204" pitchFamily="34" charset="0"/>
                        </a:rPr>
                        <a:t>6</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7</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70545901"/>
                  </a:ext>
                </a:extLst>
              </a:tr>
              <a:tr h="200217">
                <a:tc>
                  <a:txBody>
                    <a:bodyPr/>
                    <a:lstStyle/>
                    <a:p>
                      <a:pPr algn="l" fontAlgn="ctr">
                        <a:buNone/>
                      </a:pPr>
                      <a:r>
                        <a:rPr lang="en-IE" sz="1100" b="0" i="0" u="none" strike="noStrike">
                          <a:solidFill>
                            <a:srgbClr val="FFFFFF"/>
                          </a:solidFill>
                          <a:effectLst/>
                          <a:latin typeface="Aptos Narrow" panose="020B0004020202020204" pitchFamily="34" charset="0"/>
                        </a:rPr>
                        <a:t>Taste &amp; Staining issue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ctr">
                        <a:buNone/>
                      </a:pPr>
                      <a:r>
                        <a:rPr lang="en-IE" sz="1100" b="0" i="0" u="none" strike="noStrike">
                          <a:solidFill>
                            <a:srgbClr val="000000"/>
                          </a:solidFill>
                          <a:effectLst/>
                          <a:latin typeface="Aptos Narrow" panose="020B0004020202020204" pitchFamily="34" charset="0"/>
                        </a:rPr>
                        <a:t>11</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6</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17</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379677203"/>
                  </a:ext>
                </a:extLst>
              </a:tr>
              <a:tr h="200217">
                <a:tc>
                  <a:txBody>
                    <a:bodyPr/>
                    <a:lstStyle/>
                    <a:p>
                      <a:pPr algn="l" fontAlgn="ctr">
                        <a:buNone/>
                      </a:pPr>
                      <a:r>
                        <a:rPr lang="en-IE" sz="1100" b="0" i="0" u="none" strike="noStrike">
                          <a:solidFill>
                            <a:srgbClr val="FFFFFF"/>
                          </a:solidFill>
                          <a:effectLst/>
                          <a:latin typeface="Aptos Narrow" panose="020B0004020202020204" pitchFamily="34" charset="0"/>
                        </a:rPr>
                        <a:t>Turbidity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fontAlgn="ctr">
                        <a:buNone/>
                      </a:pPr>
                      <a:r>
                        <a:rPr lang="en-IE" sz="1100" b="0" i="0" u="none" strike="noStrike">
                          <a:solidFill>
                            <a:srgbClr val="000000"/>
                          </a:solidFill>
                          <a:effectLst/>
                          <a:latin typeface="Aptos Narrow" panose="020B0004020202020204" pitchFamily="34" charset="0"/>
                        </a:rPr>
                        <a:t>3</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3</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233978054"/>
                  </a:ext>
                </a:extLst>
              </a:tr>
              <a:tr h="200217">
                <a:tc>
                  <a:txBody>
                    <a:bodyPr/>
                    <a:lstStyle/>
                    <a:p>
                      <a:pPr algn="l" fontAlgn="ctr">
                        <a:buNone/>
                      </a:pPr>
                      <a:r>
                        <a:rPr lang="en-IE" sz="1100" b="0" i="0" u="none" strike="noStrike">
                          <a:solidFill>
                            <a:srgbClr val="FFFFFF"/>
                          </a:solidFill>
                          <a:effectLst/>
                          <a:latin typeface="Aptos Narrow" panose="020B0004020202020204" pitchFamily="34" charset="0"/>
                        </a:rPr>
                        <a:t>Other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A1F46"/>
                    </a:solidFill>
                  </a:tcPr>
                </a:tc>
                <a:tc>
                  <a:txBody>
                    <a:bodyPr/>
                    <a:lstStyle/>
                    <a:p>
                      <a:pPr algn="ctr" fontAlgn="ctr">
                        <a:buNone/>
                      </a:pPr>
                      <a:r>
                        <a:rPr lang="en-IE" sz="1100" b="0" i="0" u="none" strike="noStrike">
                          <a:solidFill>
                            <a:srgbClr val="000000"/>
                          </a:solidFill>
                          <a:effectLst/>
                          <a:latin typeface="Aptos Narrow" panose="020B0004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2</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1474199"/>
                  </a:ext>
                </a:extLst>
              </a:tr>
              <a:tr h="200217">
                <a:tc>
                  <a:txBody>
                    <a:bodyPr/>
                    <a:lstStyle/>
                    <a:p>
                      <a:pPr algn="l" fontAlgn="ctr">
                        <a:buNone/>
                      </a:pPr>
                      <a:r>
                        <a:rPr lang="en-IE" sz="1100" b="0" i="0" u="none" strike="noStrike">
                          <a:solidFill>
                            <a:srgbClr val="FFFFFF"/>
                          </a:solidFill>
                          <a:effectLst/>
                          <a:latin typeface="Aptos Narrow" panose="020B0004020202020204" pitchFamily="34" charset="0"/>
                        </a:rPr>
                        <a:t>Total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1F46"/>
                    </a:solidFill>
                  </a:tcPr>
                </a:tc>
                <a:tc>
                  <a:txBody>
                    <a:bodyPr/>
                    <a:lstStyle/>
                    <a:p>
                      <a:pPr algn="ctr" fontAlgn="ctr">
                        <a:buNone/>
                      </a:pPr>
                      <a:r>
                        <a:rPr lang="en-IE" sz="1100" b="0" i="0" u="none" strike="noStrike">
                          <a:solidFill>
                            <a:srgbClr val="000000"/>
                          </a:solidFill>
                          <a:effectLst/>
                          <a:latin typeface="Aptos Narrow" panose="020B0004020202020204" pitchFamily="34" charset="0"/>
                        </a:rPr>
                        <a:t>48</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3</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2</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15</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69</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8111487"/>
                  </a:ext>
                </a:extLst>
              </a:tr>
            </a:tbl>
          </a:graphicData>
        </a:graphic>
      </p:graphicFrame>
    </p:spTree>
    <p:extLst>
      <p:ext uri="{BB962C8B-B14F-4D97-AF65-F5344CB8AC3E}">
        <p14:creationId xmlns:p14="http://schemas.microsoft.com/office/powerpoint/2010/main" val="393580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06433-C60F-A9CE-8872-84CEAA5FFB5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CC8B08D-33B5-3574-1856-A38F913607F8}"/>
              </a:ext>
            </a:extLst>
          </p:cNvPr>
          <p:cNvSpPr/>
          <p:nvPr/>
        </p:nvSpPr>
        <p:spPr>
          <a:xfrm>
            <a:off x="7345681" y="504531"/>
            <a:ext cx="4846320" cy="6353469"/>
          </a:xfrm>
          <a:prstGeom prst="rect">
            <a:avLst/>
          </a:prstGeom>
          <a:solidFill>
            <a:srgbClr val="00615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GB" sz="1600" dirty="0">
                <a:solidFill>
                  <a:schemeClr val="bg1"/>
                </a:solidFill>
              </a:rPr>
              <a:t>Information on advice for the public was available for 64 of the 69 DWIs. Of those with recorded information, 53% resulted in advice being issued for the public</a:t>
            </a:r>
          </a:p>
          <a:p>
            <a:pPr marL="342900" indent="-342900">
              <a:buFont typeface="Arial" panose="020B0604020202020204" pitchFamily="34" charset="0"/>
              <a:buChar char="•"/>
            </a:pPr>
            <a:endParaRPr lang="en-GB" sz="1000" dirty="0">
              <a:solidFill>
                <a:schemeClr val="bg1"/>
              </a:solidFill>
            </a:endParaRPr>
          </a:p>
          <a:p>
            <a:pPr marL="342900" indent="-342900">
              <a:buFont typeface="Arial" panose="020B0604020202020204" pitchFamily="34" charset="0"/>
              <a:buChar char="•"/>
            </a:pPr>
            <a:r>
              <a:rPr lang="en-GB" sz="1600" dirty="0">
                <a:solidFill>
                  <a:schemeClr val="bg1"/>
                </a:solidFill>
              </a:rPr>
              <a:t>A total of 17 BWN, 14 DNCs, and 3 other advisories for the public were issued in response to DWIs</a:t>
            </a:r>
          </a:p>
          <a:p>
            <a:pPr marL="342900" indent="-342900">
              <a:buFont typeface="Arial" panose="020B0604020202020204" pitchFamily="34" charset="0"/>
              <a:buChar char="•"/>
            </a:pPr>
            <a:endParaRPr lang="en-GB" sz="1000" dirty="0">
              <a:solidFill>
                <a:schemeClr val="bg1"/>
              </a:solidFill>
            </a:endParaRPr>
          </a:p>
          <a:p>
            <a:pPr marL="342900" indent="-342900">
              <a:buFont typeface="Arial" panose="020B0604020202020204" pitchFamily="34" charset="0"/>
              <a:buChar char="•"/>
            </a:pPr>
            <a:r>
              <a:rPr lang="en-GB" sz="1600" dirty="0">
                <a:solidFill>
                  <a:schemeClr val="bg1"/>
                </a:solidFill>
              </a:rPr>
              <a:t>For incidents involving biological contaminants, information on public advice was available for 20 of the 21 incidents. Of these, 55% resulted in immediate action or advice being issued for the public</a:t>
            </a:r>
          </a:p>
          <a:p>
            <a:pPr marL="342900" indent="-342900">
              <a:buFont typeface="Arial" panose="020B0604020202020204" pitchFamily="34" charset="0"/>
              <a:buChar char="•"/>
            </a:pPr>
            <a:endParaRPr lang="en-GB" sz="1000" dirty="0">
              <a:solidFill>
                <a:schemeClr val="bg1"/>
              </a:solidFill>
            </a:endParaRPr>
          </a:p>
          <a:p>
            <a:pPr marL="342900" indent="-342900">
              <a:buFont typeface="Arial" panose="020B0604020202020204" pitchFamily="34" charset="0"/>
              <a:buChar char="•"/>
            </a:pPr>
            <a:r>
              <a:rPr lang="en-GB" sz="1600" dirty="0">
                <a:solidFill>
                  <a:schemeClr val="bg1"/>
                </a:solidFill>
              </a:rPr>
              <a:t>Systems failures (83%) and nitrate/nitrite-related incidents (80%) were more likely to result in immediate actions for the public than taste and staining incidents, which although reported more frequently, only resulted in immediate advice or action for the public 35% of the time.</a:t>
            </a:r>
          </a:p>
          <a:p>
            <a:pPr marL="342900" indent="-342900">
              <a:buFont typeface="Arial" panose="020B0604020202020204" pitchFamily="34" charset="0"/>
              <a:buChar char="•"/>
            </a:pPr>
            <a:endParaRPr lang="en-GB" sz="1000" dirty="0">
              <a:solidFill>
                <a:schemeClr val="bg1"/>
              </a:solidFill>
            </a:endParaRPr>
          </a:p>
          <a:p>
            <a:pPr marL="342900" indent="-342900">
              <a:buFont typeface="Arial" panose="020B0604020202020204" pitchFamily="34" charset="0"/>
              <a:buChar char="•"/>
            </a:pPr>
            <a:r>
              <a:rPr lang="en-GB" sz="1600" dirty="0">
                <a:solidFill>
                  <a:schemeClr val="bg1"/>
                </a:solidFill>
              </a:rPr>
              <a:t>Thirty DWIs were deemed to not require any immediate action by the public</a:t>
            </a:r>
          </a:p>
        </p:txBody>
      </p:sp>
      <p:sp>
        <p:nvSpPr>
          <p:cNvPr id="12" name="Title 4">
            <a:extLst>
              <a:ext uri="{FF2B5EF4-FFF2-40B4-BE49-F238E27FC236}">
                <a16:creationId xmlns:a16="http://schemas.microsoft.com/office/drawing/2014/main" id="{D751F033-D628-752D-0BA1-7981C06591AB}"/>
              </a:ext>
            </a:extLst>
          </p:cNvPr>
          <p:cNvSpPr txBox="1">
            <a:spLocks/>
          </p:cNvSpPr>
          <p:nvPr/>
        </p:nvSpPr>
        <p:spPr>
          <a:xfrm>
            <a:off x="838199" y="303540"/>
            <a:ext cx="11228388" cy="480131"/>
          </a:xfrm>
          <a:prstGeom prst="rect">
            <a:avLst/>
          </a:prstGeom>
          <a:noFill/>
        </p:spPr>
        <p:txBody>
          <a:bodyPr wrap="square">
            <a:spAutoFit/>
          </a:bodyPr>
          <a:lstStyle>
            <a:lvl1pPr algn="l" defTabSz="914400" rtl="0" eaLnBrk="1" latinLnBrk="0" hangingPunct="1">
              <a:lnSpc>
                <a:spcPct val="90000"/>
              </a:lnSpc>
              <a:spcBef>
                <a:spcPct val="0"/>
              </a:spcBef>
              <a:buNone/>
              <a:defRPr sz="25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sz="2800" dirty="0"/>
              <a:t>Drinking Water Incidents</a:t>
            </a:r>
            <a:r>
              <a:rPr lang="en-GB" sz="2800" dirty="0">
                <a:solidFill>
                  <a:schemeClr val="bg1"/>
                </a:solidFill>
              </a:rPr>
              <a:t> Quarter </a:t>
            </a:r>
            <a:r>
              <a:rPr lang="en-GB" sz="2800" dirty="0"/>
              <a:t>1, 2026 </a:t>
            </a:r>
            <a:r>
              <a:rPr lang="en-GB" sz="2800" dirty="0">
                <a:solidFill>
                  <a:schemeClr val="bg1"/>
                </a:solidFill>
              </a:rPr>
              <a:t>cont.</a:t>
            </a:r>
            <a:endParaRPr lang="en-IE" sz="2800" dirty="0"/>
          </a:p>
        </p:txBody>
      </p:sp>
      <p:sp>
        <p:nvSpPr>
          <p:cNvPr id="16" name="Footer Placeholder 1">
            <a:extLst>
              <a:ext uri="{FF2B5EF4-FFF2-40B4-BE49-F238E27FC236}">
                <a16:creationId xmlns:a16="http://schemas.microsoft.com/office/drawing/2014/main" id="{A8FB87BD-F515-094F-B9CB-93915F69D78E}"/>
              </a:ext>
            </a:extLst>
          </p:cNvPr>
          <p:cNvSpPr txBox="1">
            <a:spLocks/>
          </p:cNvSpPr>
          <p:nvPr/>
        </p:nvSpPr>
        <p:spPr>
          <a:xfrm>
            <a:off x="427139" y="6543466"/>
            <a:ext cx="9350829" cy="365125"/>
          </a:xfrm>
          <a:prstGeom prst="rect">
            <a:avLst/>
          </a:prstGeom>
        </p:spPr>
        <p:txBody>
          <a:bodyPr vert="horz" lIns="0" tIns="0" rIns="0" bIns="0" rtlCol="0">
            <a:noAutofit/>
          </a:bodyPr>
          <a:lstStyle>
            <a:lvl1pPr marL="0" indent="0" algn="l" defTabSz="914400" rtl="0" eaLnBrk="1" latinLnBrk="0" hangingPunct="1">
              <a:lnSpc>
                <a:spcPct val="120000"/>
              </a:lnSpc>
              <a:spcBef>
                <a:spcPts val="1000"/>
              </a:spcBef>
              <a:buFont typeface="Wingdings" panose="05000000000000000000" pitchFamily="2" charset="2"/>
              <a:buNone/>
              <a:defRPr sz="1600" b="0" kern="1200">
                <a:solidFill>
                  <a:schemeClr val="tx1"/>
                </a:solidFill>
                <a:latin typeface="Arial" panose="020B0604020202020204" pitchFamily="34" charset="0"/>
                <a:ea typeface="Tahoma" panose="020B0604030504040204" pitchFamily="34" charset="0"/>
                <a:cs typeface="Arial" panose="020B0604020202020204" pitchFamily="34" charset="0"/>
              </a:defRPr>
            </a:lvl1pPr>
            <a:lvl2pPr marL="457189" indent="0" algn="l" defTabSz="914400" rtl="0" eaLnBrk="1" latinLnBrk="0" hangingPunct="1">
              <a:lnSpc>
                <a:spcPct val="90000"/>
              </a:lnSpc>
              <a:spcBef>
                <a:spcPts val="500"/>
              </a:spcBef>
              <a:buFont typeface="Wingdings" panose="05000000000000000000" pitchFamily="2" charset="2"/>
              <a:buNone/>
              <a:defRPr sz="3200" b="1" kern="1200">
                <a:solidFill>
                  <a:schemeClr val="bg1"/>
                </a:solidFill>
                <a:latin typeface="Arial" panose="020B0604020202020204" pitchFamily="34" charset="0"/>
                <a:ea typeface="Tahoma" panose="020B0604030504040204" pitchFamily="34" charset="0"/>
                <a:cs typeface="Arial" panose="020B0604020202020204" pitchFamily="34" charset="0"/>
              </a:defRPr>
            </a:lvl2pPr>
            <a:lvl3pPr marL="914377" indent="0" algn="l" defTabSz="914400" rtl="0" eaLnBrk="1" latinLnBrk="0" hangingPunct="1">
              <a:lnSpc>
                <a:spcPct val="90000"/>
              </a:lnSpc>
              <a:spcBef>
                <a:spcPts val="500"/>
              </a:spcBef>
              <a:buFont typeface="Wingdings" panose="05000000000000000000" pitchFamily="2" charset="2"/>
              <a:buNone/>
              <a:defRPr sz="3200" b="1" kern="1200">
                <a:solidFill>
                  <a:schemeClr val="bg1"/>
                </a:solidFill>
                <a:latin typeface="Arial" panose="020B0604020202020204" pitchFamily="34" charset="0"/>
                <a:ea typeface="Tahoma" panose="020B0604030504040204" pitchFamily="34" charset="0"/>
                <a:cs typeface="Arial" panose="020B0604020202020204" pitchFamily="34" charset="0"/>
              </a:defRPr>
            </a:lvl3pPr>
            <a:lvl4pPr marL="1371566" indent="0" algn="l" defTabSz="914400" rtl="0" eaLnBrk="1" latinLnBrk="0" hangingPunct="1">
              <a:lnSpc>
                <a:spcPct val="90000"/>
              </a:lnSpc>
              <a:spcBef>
                <a:spcPts val="500"/>
              </a:spcBef>
              <a:buFont typeface="Wingdings" panose="05000000000000000000" pitchFamily="2" charset="2"/>
              <a:buNone/>
              <a:defRPr sz="3200" b="1" kern="1200">
                <a:solidFill>
                  <a:schemeClr val="bg1"/>
                </a:solidFill>
                <a:latin typeface="Arial" panose="020B0604020202020204" pitchFamily="34" charset="0"/>
                <a:ea typeface="Tahoma" panose="020B0604030504040204" pitchFamily="34" charset="0"/>
                <a:cs typeface="Arial" panose="020B0604020202020204" pitchFamily="34" charset="0"/>
              </a:defRPr>
            </a:lvl4pPr>
            <a:lvl5pPr marL="1828754" indent="0" algn="l" defTabSz="914400" rtl="0" eaLnBrk="1" latinLnBrk="0" hangingPunct="1">
              <a:lnSpc>
                <a:spcPct val="90000"/>
              </a:lnSpc>
              <a:spcBef>
                <a:spcPts val="500"/>
              </a:spcBef>
              <a:buFont typeface="Wingdings" panose="05000000000000000000" pitchFamily="2" charset="2"/>
              <a:buNone/>
              <a:defRPr sz="3200" b="1" kern="1200">
                <a:solidFill>
                  <a:schemeClr val="bg1"/>
                </a:solidFill>
                <a:latin typeface="Arial" panose="020B0604020202020204" pitchFamily="34" charset="0"/>
                <a:ea typeface="Tahom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1100" i="1" dirty="0">
                <a:solidFill>
                  <a:schemeClr val="bg1"/>
                </a:solidFill>
                <a:latin typeface="Tahoma" panose="020B0604030504040204" pitchFamily="34" charset="0"/>
                <a:cs typeface="Tahoma" panose="020B0604030504040204" pitchFamily="34" charset="0"/>
              </a:rPr>
              <a:t>HSE - Health Protection Surveillance Centre.</a:t>
            </a:r>
          </a:p>
        </p:txBody>
      </p:sp>
      <p:graphicFrame>
        <p:nvGraphicFramePr>
          <p:cNvPr id="3" name="Table 2">
            <a:extLst>
              <a:ext uri="{FF2B5EF4-FFF2-40B4-BE49-F238E27FC236}">
                <a16:creationId xmlns:a16="http://schemas.microsoft.com/office/drawing/2014/main" id="{8A9ED7C3-F17A-DF9E-84C3-E790DB723114}"/>
              </a:ext>
            </a:extLst>
          </p:cNvPr>
          <p:cNvGraphicFramePr>
            <a:graphicFrameLocks noGrp="1"/>
          </p:cNvGraphicFramePr>
          <p:nvPr>
            <p:extLst>
              <p:ext uri="{D42A27DB-BD31-4B8C-83A1-F6EECF244321}">
                <p14:modId xmlns:p14="http://schemas.microsoft.com/office/powerpoint/2010/main" val="1360986649"/>
              </p:ext>
            </p:extLst>
          </p:nvPr>
        </p:nvGraphicFramePr>
        <p:xfrm>
          <a:off x="144781" y="2319695"/>
          <a:ext cx="7122293" cy="3002280"/>
        </p:xfrm>
        <a:graphic>
          <a:graphicData uri="http://schemas.openxmlformats.org/drawingml/2006/table">
            <a:tbl>
              <a:tblPr/>
              <a:tblGrid>
                <a:gridCol w="2738377">
                  <a:extLst>
                    <a:ext uri="{9D8B030D-6E8A-4147-A177-3AD203B41FA5}">
                      <a16:colId xmlns:a16="http://schemas.microsoft.com/office/drawing/2014/main" val="3328798402"/>
                    </a:ext>
                  </a:extLst>
                </a:gridCol>
                <a:gridCol w="690875">
                  <a:extLst>
                    <a:ext uri="{9D8B030D-6E8A-4147-A177-3AD203B41FA5}">
                      <a16:colId xmlns:a16="http://schemas.microsoft.com/office/drawing/2014/main" val="331936945"/>
                    </a:ext>
                  </a:extLst>
                </a:gridCol>
                <a:gridCol w="690875">
                  <a:extLst>
                    <a:ext uri="{9D8B030D-6E8A-4147-A177-3AD203B41FA5}">
                      <a16:colId xmlns:a16="http://schemas.microsoft.com/office/drawing/2014/main" val="3618086673"/>
                    </a:ext>
                  </a:extLst>
                </a:gridCol>
                <a:gridCol w="690875">
                  <a:extLst>
                    <a:ext uri="{9D8B030D-6E8A-4147-A177-3AD203B41FA5}">
                      <a16:colId xmlns:a16="http://schemas.microsoft.com/office/drawing/2014/main" val="3258667087"/>
                    </a:ext>
                  </a:extLst>
                </a:gridCol>
                <a:gridCol w="791366">
                  <a:extLst>
                    <a:ext uri="{9D8B030D-6E8A-4147-A177-3AD203B41FA5}">
                      <a16:colId xmlns:a16="http://schemas.microsoft.com/office/drawing/2014/main" val="552912072"/>
                    </a:ext>
                  </a:extLst>
                </a:gridCol>
                <a:gridCol w="690875">
                  <a:extLst>
                    <a:ext uri="{9D8B030D-6E8A-4147-A177-3AD203B41FA5}">
                      <a16:colId xmlns:a16="http://schemas.microsoft.com/office/drawing/2014/main" val="1339523986"/>
                    </a:ext>
                  </a:extLst>
                </a:gridCol>
                <a:gridCol w="829050">
                  <a:extLst>
                    <a:ext uri="{9D8B030D-6E8A-4147-A177-3AD203B41FA5}">
                      <a16:colId xmlns:a16="http://schemas.microsoft.com/office/drawing/2014/main" val="3133804247"/>
                    </a:ext>
                  </a:extLst>
                </a:gridCol>
              </a:tblGrid>
              <a:tr h="198120">
                <a:tc>
                  <a:txBody>
                    <a:bodyPr/>
                    <a:lstStyle/>
                    <a:p>
                      <a:pPr algn="l" fontAlgn="ctr">
                        <a:buNone/>
                      </a:pPr>
                      <a:endParaRPr lang="en-IE" sz="1100" b="0" i="0" u="none" strike="noStrike">
                        <a:solidFill>
                          <a:srgbClr val="000000"/>
                        </a:solidFill>
                        <a:effectLst/>
                        <a:latin typeface="Aptos Narrow" panose="020B0004020202020204" pitchFamily="34" charset="0"/>
                      </a:endParaRPr>
                    </a:p>
                  </a:txBody>
                  <a:tcPr marL="7620" marR="7620" marT="762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gridSpan="6">
                  <a:txBody>
                    <a:bodyPr/>
                    <a:lstStyle/>
                    <a:p>
                      <a:pPr algn="ctr" fontAlgn="ctr">
                        <a:buNone/>
                      </a:pPr>
                      <a:r>
                        <a:rPr lang="en-IE" sz="1200" b="0" i="0" u="none" strike="noStrike">
                          <a:solidFill>
                            <a:srgbClr val="000000"/>
                          </a:solidFill>
                          <a:effectLst/>
                          <a:latin typeface="Aptos Narrow" panose="020B0004020202020204" pitchFamily="34" charset="0"/>
                        </a:rPr>
                        <a:t> Advice issued by Public Health Department to the Public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136169398"/>
                  </a:ext>
                </a:extLst>
              </a:tr>
              <a:tr h="541020">
                <a:tc>
                  <a:txBody>
                    <a:bodyPr/>
                    <a:lstStyle/>
                    <a:p>
                      <a:pPr algn="ctr" fontAlgn="ctr">
                        <a:buNone/>
                      </a:pPr>
                      <a:r>
                        <a:rPr lang="en-IE" sz="1200" b="0" i="0" u="none" strike="noStrike">
                          <a:solidFill>
                            <a:srgbClr val="000000"/>
                          </a:solidFill>
                          <a:effectLst/>
                          <a:latin typeface="Aptos Narrow" panose="020B0004020202020204" pitchFamily="34" charset="0"/>
                        </a:rPr>
                        <a:t>Drinking Water Notification Category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buNone/>
                      </a:pPr>
                      <a:r>
                        <a:rPr lang="en-IE" sz="1100" b="1" i="0" u="none" strike="noStrike" dirty="0">
                          <a:solidFill>
                            <a:srgbClr val="FFFFFF"/>
                          </a:solidFill>
                          <a:effectLst/>
                          <a:latin typeface="Aptos Narrow" panose="020B0004020202020204" pitchFamily="34" charset="0"/>
                        </a:rPr>
                        <a:t> Boil water notice</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rtl="0" fontAlgn="ctr">
                        <a:buNone/>
                      </a:pPr>
                      <a:r>
                        <a:rPr lang="en-IE" sz="1100" b="1" i="0" u="none" strike="noStrike" dirty="0">
                          <a:solidFill>
                            <a:srgbClr val="FFFFFF"/>
                          </a:solidFill>
                          <a:effectLst/>
                          <a:latin typeface="Aptos Narrow" panose="020B0004020202020204" pitchFamily="34" charset="0"/>
                        </a:rPr>
                        <a:t>Do Not Consume notice</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rtl="0" fontAlgn="ctr">
                        <a:buNone/>
                      </a:pPr>
                      <a:r>
                        <a:rPr lang="en-IE" sz="1100" b="1" i="0" u="none" strike="noStrike" dirty="0">
                          <a:solidFill>
                            <a:srgbClr val="FFFFFF"/>
                          </a:solidFill>
                          <a:effectLst/>
                          <a:latin typeface="Aptos Narrow" panose="020B0004020202020204" pitchFamily="34" charset="0"/>
                        </a:rPr>
                        <a:t>No public action advised</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rtl="0" fontAlgn="ctr">
                        <a:buNone/>
                      </a:pPr>
                      <a:r>
                        <a:rPr lang="en-IE" sz="1100" b="1" i="0" u="none" strike="noStrike">
                          <a:solidFill>
                            <a:srgbClr val="FFFFFF"/>
                          </a:solidFill>
                          <a:effectLst/>
                          <a:latin typeface="Aptos Narrow" panose="020B0004020202020204" pitchFamily="34" charset="0"/>
                        </a:rPr>
                        <a:t>Other</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fontAlgn="ctr">
                        <a:buNone/>
                      </a:pPr>
                      <a:r>
                        <a:rPr lang="en-IE" sz="1100" b="1" i="0" u="none" strike="noStrike">
                          <a:solidFill>
                            <a:srgbClr val="FFFFFF"/>
                          </a:solidFill>
                          <a:effectLst/>
                          <a:latin typeface="Aptos Narrow" panose="020B0004020202020204" pitchFamily="34" charset="0"/>
                        </a:rPr>
                        <a:t>Action not reported</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tc>
                  <a:txBody>
                    <a:bodyPr/>
                    <a:lstStyle/>
                    <a:p>
                      <a:pPr algn="ctr" rtl="0" fontAlgn="ctr">
                        <a:buNone/>
                      </a:pPr>
                      <a:r>
                        <a:rPr lang="en-IE" sz="1100" b="1" i="0" u="none" strike="noStrike" dirty="0">
                          <a:solidFill>
                            <a:srgbClr val="FFFFFF"/>
                          </a:solidFill>
                          <a:effectLst/>
                          <a:latin typeface="Aptos Narrow" panose="020B0004020202020204" pitchFamily="34" charset="0"/>
                        </a:rPr>
                        <a:t> Total</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A1F46"/>
                    </a:solidFill>
                  </a:tcPr>
                </a:tc>
                <a:extLst>
                  <a:ext uri="{0D108BD9-81ED-4DB2-BD59-A6C34878D82A}">
                    <a16:rowId xmlns:a16="http://schemas.microsoft.com/office/drawing/2014/main" val="3780684505"/>
                  </a:ext>
                </a:extLst>
              </a:tr>
              <a:tr h="205740">
                <a:tc>
                  <a:txBody>
                    <a:bodyPr/>
                    <a:lstStyle/>
                    <a:p>
                      <a:pPr algn="l" rtl="0" fontAlgn="ctr">
                        <a:buNone/>
                      </a:pPr>
                      <a:r>
                        <a:rPr lang="en-IE" sz="1100" b="1" i="0" u="none" strike="noStrike">
                          <a:solidFill>
                            <a:srgbClr val="FFFFFF"/>
                          </a:solidFill>
                          <a:effectLst/>
                          <a:latin typeface="Aptos Narrow" panose="020B0004020202020204" pitchFamily="34" charset="0"/>
                        </a:rPr>
                        <a:t>Biological contaminants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BA1F46"/>
                    </a:solidFill>
                  </a:tcPr>
                </a:tc>
                <a:tc>
                  <a:txBody>
                    <a:bodyPr/>
                    <a:lstStyle/>
                    <a:p>
                      <a:pPr algn="ctr" rtl="0" fontAlgn="ctr">
                        <a:buNone/>
                      </a:pPr>
                      <a:r>
                        <a:rPr lang="en-IE" sz="1100" b="0" i="0" u="none" strike="noStrike">
                          <a:solidFill>
                            <a:srgbClr val="000000"/>
                          </a:solidFill>
                          <a:effectLst/>
                          <a:latin typeface="Aptos Narrow" panose="020B0004020202020204" pitchFamily="34" charset="0"/>
                        </a:rPr>
                        <a:t>9</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2</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rtl="0" fontAlgn="ctr">
                        <a:buNone/>
                      </a:pPr>
                      <a:r>
                        <a:rPr lang="en-IE" sz="1100" b="0" i="0" u="none" strike="noStrike" dirty="0">
                          <a:solidFill>
                            <a:srgbClr val="000000"/>
                          </a:solidFill>
                          <a:effectLst/>
                          <a:latin typeface="Aptos Narrow" panose="020B0004020202020204" pitchFamily="34" charset="0"/>
                        </a:rPr>
                        <a:t>9</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21</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2563296260"/>
                  </a:ext>
                </a:extLst>
              </a:tr>
              <a:tr h="205740">
                <a:tc>
                  <a:txBody>
                    <a:bodyPr/>
                    <a:lstStyle/>
                    <a:p>
                      <a:pPr algn="l" rtl="0" fontAlgn="ctr">
                        <a:buNone/>
                      </a:pPr>
                      <a:r>
                        <a:rPr lang="en-IE" sz="1100" b="1" i="0" u="none" strike="noStrike">
                          <a:solidFill>
                            <a:srgbClr val="FFFFFF"/>
                          </a:solidFill>
                          <a:effectLst/>
                          <a:latin typeface="Aptos Narrow" panose="020B0004020202020204" pitchFamily="34" charset="0"/>
                        </a:rPr>
                        <a:t>Disinfection byproducts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dirty="0">
                          <a:solidFill>
                            <a:srgbClr val="000000"/>
                          </a:solidFill>
                          <a:effectLst/>
                          <a:latin typeface="Aptos Narrow" panose="020B0004020202020204" pitchFamily="34" charset="0"/>
                        </a:rPr>
                        <a:t>3</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3</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875798625"/>
                  </a:ext>
                </a:extLst>
              </a:tr>
              <a:tr h="205740">
                <a:tc>
                  <a:txBody>
                    <a:bodyPr/>
                    <a:lstStyle/>
                    <a:p>
                      <a:pPr algn="l" rtl="0" fontAlgn="ctr">
                        <a:buNone/>
                      </a:pPr>
                      <a:r>
                        <a:rPr lang="en-IE" sz="1100" b="1" i="0" u="none" strike="noStrike">
                          <a:solidFill>
                            <a:srgbClr val="FFFFFF"/>
                          </a:solidFill>
                          <a:effectLst/>
                          <a:latin typeface="Aptos Narrow" panose="020B0004020202020204" pitchFamily="34" charset="0"/>
                        </a:rPr>
                        <a:t>Hydrocarbons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dirty="0">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291072409"/>
                  </a:ext>
                </a:extLst>
              </a:tr>
              <a:tr h="205740">
                <a:tc>
                  <a:txBody>
                    <a:bodyPr/>
                    <a:lstStyle/>
                    <a:p>
                      <a:pPr algn="l" rtl="0" fontAlgn="ctr">
                        <a:buNone/>
                      </a:pPr>
                      <a:r>
                        <a:rPr lang="en-IE" sz="1100" b="1" i="0" u="none" strike="noStrike">
                          <a:solidFill>
                            <a:srgbClr val="FFFFFF"/>
                          </a:solidFill>
                          <a:effectLst/>
                          <a:latin typeface="Aptos Narrow" panose="020B0004020202020204" pitchFamily="34" charset="0"/>
                        </a:rPr>
                        <a:t>Metals originating from pipes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3</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3</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dirty="0">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9</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383806322"/>
                  </a:ext>
                </a:extLst>
              </a:tr>
              <a:tr h="205740">
                <a:tc>
                  <a:txBody>
                    <a:bodyPr/>
                    <a:lstStyle/>
                    <a:p>
                      <a:pPr algn="l" rtl="0" fontAlgn="ctr">
                        <a:buNone/>
                      </a:pPr>
                      <a:r>
                        <a:rPr lang="en-IE" sz="1100" b="1" i="0" u="none" strike="noStrike">
                          <a:solidFill>
                            <a:srgbClr val="FFFFFF"/>
                          </a:solidFill>
                          <a:effectLst/>
                          <a:latin typeface="Aptos Narrow" panose="020B0004020202020204" pitchFamily="34" charset="0"/>
                        </a:rPr>
                        <a:t>Nitrates &amp; Nitrites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4</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dirty="0">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5</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236995320"/>
                  </a:ext>
                </a:extLst>
              </a:tr>
              <a:tr h="205740">
                <a:tc>
                  <a:txBody>
                    <a:bodyPr/>
                    <a:lstStyle/>
                    <a:p>
                      <a:pPr algn="l" rtl="0" fontAlgn="ctr">
                        <a:buNone/>
                      </a:pPr>
                      <a:r>
                        <a:rPr lang="en-IE" sz="1100" b="1" i="0" u="none" strike="noStrike">
                          <a:solidFill>
                            <a:srgbClr val="FFFFFF"/>
                          </a:solidFill>
                          <a:effectLst/>
                          <a:latin typeface="Aptos Narrow" panose="020B0004020202020204" pitchFamily="34" charset="0"/>
                        </a:rPr>
                        <a:t>Pesticide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dirty="0">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232302420"/>
                  </a:ext>
                </a:extLst>
              </a:tr>
              <a:tr h="205740">
                <a:tc>
                  <a:txBody>
                    <a:bodyPr/>
                    <a:lstStyle/>
                    <a:p>
                      <a:pPr algn="l" rtl="0" fontAlgn="ctr">
                        <a:buNone/>
                      </a:pPr>
                      <a:r>
                        <a:rPr lang="en-IE" sz="1100" b="1" i="0" u="none" strike="noStrike">
                          <a:solidFill>
                            <a:srgbClr val="FFFFFF"/>
                          </a:solidFill>
                          <a:effectLst/>
                          <a:latin typeface="Aptos Narrow" panose="020B0004020202020204" pitchFamily="34" charset="0"/>
                        </a:rPr>
                        <a:t>System failure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rtl="0" fontAlgn="ctr">
                        <a:buNone/>
                      </a:pPr>
                      <a:r>
                        <a:rPr lang="en-IE" sz="1100" b="0" i="0" u="none" strike="noStrike">
                          <a:solidFill>
                            <a:srgbClr val="000000"/>
                          </a:solidFill>
                          <a:effectLst/>
                          <a:latin typeface="Aptos Narrow" panose="020B0004020202020204" pitchFamily="34" charset="0"/>
                        </a:rPr>
                        <a:t>4</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7</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566365311"/>
                  </a:ext>
                </a:extLst>
              </a:tr>
              <a:tr h="205740">
                <a:tc>
                  <a:txBody>
                    <a:bodyPr/>
                    <a:lstStyle/>
                    <a:p>
                      <a:pPr algn="l" rtl="0" fontAlgn="ctr">
                        <a:buNone/>
                      </a:pPr>
                      <a:r>
                        <a:rPr lang="en-IE" sz="1100" b="1" i="0" u="none" strike="noStrike">
                          <a:solidFill>
                            <a:srgbClr val="FFFFFF"/>
                          </a:solidFill>
                          <a:effectLst/>
                          <a:latin typeface="Aptos Narrow" panose="020B0004020202020204" pitchFamily="34" charset="0"/>
                        </a:rPr>
                        <a:t>Taste &amp; Staining issue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4</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dirty="0">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17</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352769617"/>
                  </a:ext>
                </a:extLst>
              </a:tr>
              <a:tr h="205740">
                <a:tc>
                  <a:txBody>
                    <a:bodyPr/>
                    <a:lstStyle/>
                    <a:p>
                      <a:pPr algn="l" rtl="0" fontAlgn="ctr">
                        <a:buNone/>
                      </a:pPr>
                      <a:r>
                        <a:rPr lang="en-IE" sz="1100" b="1" i="0" u="none" strike="noStrike">
                          <a:solidFill>
                            <a:srgbClr val="FFFFFF"/>
                          </a:solidFill>
                          <a:effectLst/>
                          <a:latin typeface="Aptos Narrow" panose="020B0004020202020204" pitchFamily="34" charset="0"/>
                        </a:rPr>
                        <a:t>Turbidity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BA1F46"/>
                    </a:solid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2</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rtl="0" fontAlgn="ctr">
                        <a:buNone/>
                      </a:pPr>
                      <a:r>
                        <a:rPr lang="en-IE" sz="1100" b="0" i="0" u="none" strike="noStrike" dirty="0">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3</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867563395"/>
                  </a:ext>
                </a:extLst>
              </a:tr>
              <a:tr h="205740">
                <a:tc>
                  <a:txBody>
                    <a:bodyPr/>
                    <a:lstStyle/>
                    <a:p>
                      <a:pPr algn="l" rtl="0" fontAlgn="ctr">
                        <a:buNone/>
                      </a:pPr>
                      <a:r>
                        <a:rPr lang="en-IE" sz="1100" b="1" i="0" u="none" strike="noStrike">
                          <a:solidFill>
                            <a:srgbClr val="FFFFFF"/>
                          </a:solidFill>
                          <a:effectLst/>
                          <a:latin typeface="Aptos Narrow" panose="020B0004020202020204" pitchFamily="34" charset="0"/>
                        </a:rPr>
                        <a:t>Other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A1F46"/>
                    </a:solid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IE" sz="1100" b="0" i="0" u="none" strike="noStrike">
                          <a:solidFill>
                            <a:srgbClr val="000000"/>
                          </a:solidFill>
                          <a:effectLst/>
                          <a:latin typeface="Aptos Narrow" panose="020B000402020202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2</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3280565"/>
                  </a:ext>
                </a:extLst>
              </a:tr>
              <a:tr h="205740">
                <a:tc>
                  <a:txBody>
                    <a:bodyPr/>
                    <a:lstStyle/>
                    <a:p>
                      <a:pPr algn="l" rtl="0" fontAlgn="ctr">
                        <a:buNone/>
                      </a:pPr>
                      <a:r>
                        <a:rPr lang="en-IE" sz="1100" b="1" i="0" u="none" strike="noStrike">
                          <a:solidFill>
                            <a:srgbClr val="FFFFFF"/>
                          </a:solidFill>
                          <a:effectLst/>
                          <a:latin typeface="Aptos Narrow" panose="020B0004020202020204" pitchFamily="34" charset="0"/>
                        </a:rPr>
                        <a:t> Total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1F46"/>
                    </a:solidFill>
                  </a:tcPr>
                </a:tc>
                <a:tc>
                  <a:txBody>
                    <a:bodyPr/>
                    <a:lstStyle/>
                    <a:p>
                      <a:pPr algn="ctr" fontAlgn="ctr">
                        <a:buNone/>
                      </a:pPr>
                      <a:r>
                        <a:rPr lang="en-IE" sz="1100" b="0" i="0" u="none" strike="noStrike">
                          <a:solidFill>
                            <a:srgbClr val="000000"/>
                          </a:solidFill>
                          <a:effectLst/>
                          <a:latin typeface="Aptos Narrow" panose="020B0004020202020204" pitchFamily="34" charset="0"/>
                        </a:rPr>
                        <a:t>17</a:t>
                      </a:r>
                    </a:p>
                  </a:txBody>
                  <a:tcPr marL="7620" marR="7620" marT="7620"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14</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a:solidFill>
                            <a:srgbClr val="000000"/>
                          </a:solidFill>
                          <a:effectLst/>
                          <a:latin typeface="Aptos Narrow" panose="020B0004020202020204" pitchFamily="34" charset="0"/>
                        </a:rPr>
                        <a:t>30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3</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5</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1100" b="0" i="0" u="none" strike="noStrike" dirty="0">
                          <a:solidFill>
                            <a:srgbClr val="000000"/>
                          </a:solidFill>
                          <a:effectLst/>
                          <a:latin typeface="Aptos Narrow" panose="020B0004020202020204" pitchFamily="34" charset="0"/>
                        </a:rPr>
                        <a:t>69</a:t>
                      </a:r>
                    </a:p>
                  </a:txBody>
                  <a:tcPr marL="7620" marR="7620" marT="762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5594379"/>
                  </a:ext>
                </a:extLst>
              </a:tr>
            </a:tbl>
          </a:graphicData>
        </a:graphic>
      </p:graphicFrame>
    </p:spTree>
    <p:extLst>
      <p:ext uri="{BB962C8B-B14F-4D97-AF65-F5344CB8AC3E}">
        <p14:creationId xmlns:p14="http://schemas.microsoft.com/office/powerpoint/2010/main" val="3715980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18BB6-4C99-047D-CDF5-0E37778631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08FF5C-09B7-FF0D-8895-704B45F7670C}"/>
              </a:ext>
            </a:extLst>
          </p:cNvPr>
          <p:cNvSpPr>
            <a:spLocks noGrp="1"/>
          </p:cNvSpPr>
          <p:nvPr>
            <p:ph type="title"/>
          </p:nvPr>
        </p:nvSpPr>
        <p:spPr>
          <a:xfrm>
            <a:off x="745672" y="175723"/>
            <a:ext cx="11228238" cy="807985"/>
          </a:xfrm>
        </p:spPr>
        <p:txBody>
          <a:bodyPr/>
          <a:lstStyle/>
          <a:p>
            <a:r>
              <a:rPr lang="en-IE" dirty="0"/>
              <a:t>Summary of additional Incidents reported, </a:t>
            </a:r>
            <a:r>
              <a:rPr lang="en-GB" sz="2400" dirty="0"/>
              <a:t>Quarter 1, 2026 </a:t>
            </a:r>
            <a:endParaRPr dirty="0"/>
          </a:p>
        </p:txBody>
      </p:sp>
      <p:sp>
        <p:nvSpPr>
          <p:cNvPr id="4" name="Footer Placeholder 1">
            <a:extLst>
              <a:ext uri="{FF2B5EF4-FFF2-40B4-BE49-F238E27FC236}">
                <a16:creationId xmlns:a16="http://schemas.microsoft.com/office/drawing/2014/main" id="{C8DD4E99-0E2B-D1F3-CE11-A99E0FB77078}"/>
              </a:ext>
            </a:extLst>
          </p:cNvPr>
          <p:cNvSpPr>
            <a:spLocks noGrp="1"/>
          </p:cNvSpPr>
          <p:nvPr>
            <p:ph type="ftr" sz="quarter" idx="11"/>
          </p:nvPr>
        </p:nvSpPr>
        <p:spPr>
          <a:xfrm>
            <a:off x="838199" y="6422853"/>
            <a:ext cx="9350829" cy="365125"/>
          </a:xfrm>
        </p:spPr>
        <p:txBody>
          <a:bodyPr/>
          <a:lstStyle/>
          <a:p>
            <a:r>
              <a:t>HSE - Health Protection Surveillance Centre.</a:t>
            </a:r>
          </a:p>
        </p:txBody>
      </p:sp>
      <p:sp>
        <p:nvSpPr>
          <p:cNvPr id="3" name="TextBox 2">
            <a:extLst>
              <a:ext uri="{FF2B5EF4-FFF2-40B4-BE49-F238E27FC236}">
                <a16:creationId xmlns:a16="http://schemas.microsoft.com/office/drawing/2014/main" id="{7EA2E344-8CC1-F10B-45B6-2C87C0850474}"/>
              </a:ext>
            </a:extLst>
          </p:cNvPr>
          <p:cNvSpPr txBox="1"/>
          <p:nvPr/>
        </p:nvSpPr>
        <p:spPr>
          <a:xfrm>
            <a:off x="669136" y="1299703"/>
            <a:ext cx="10853728" cy="4278094"/>
          </a:xfrm>
          <a:prstGeom prst="rect">
            <a:avLst/>
          </a:prstGeom>
          <a:noFill/>
        </p:spPr>
        <p:txBody>
          <a:bodyPr wrap="square" rtlCol="0">
            <a:spAutoFit/>
          </a:bodyPr>
          <a:lstStyle/>
          <a:p>
            <a:endParaRPr lang="en-GB" dirty="0"/>
          </a:p>
          <a:p>
            <a:r>
              <a:rPr lang="en-GB" sz="2000" dirty="0"/>
              <a:t> Public Health advice also sought on:</a:t>
            </a:r>
          </a:p>
          <a:p>
            <a:pPr marL="342900" indent="-342900">
              <a:buFont typeface="Arial" panose="020B0604020202020204" pitchFamily="34" charset="0"/>
              <a:buChar char="•"/>
            </a:pPr>
            <a:endParaRPr lang="en-GB" sz="2000" dirty="0"/>
          </a:p>
          <a:p>
            <a:pPr marL="742950" lvl="1" indent="-285750">
              <a:buFont typeface="Arial" panose="020B0604020202020204" pitchFamily="34" charset="0"/>
              <a:buChar char="•"/>
            </a:pPr>
            <a:r>
              <a:rPr lang="en-IE" dirty="0"/>
              <a:t>One Bathing Water incident </a:t>
            </a:r>
            <a:r>
              <a:rPr lang="en-GB" dirty="0"/>
              <a:t>at a leisure facility</a:t>
            </a:r>
            <a:endParaRPr lang="en-IE" dirty="0">
              <a:solidFill>
                <a:srgbClr val="FF0000"/>
              </a:solidFill>
            </a:endParaRPr>
          </a:p>
          <a:p>
            <a:pPr marL="742950" lvl="1" indent="-285750">
              <a:buFont typeface="Arial" panose="020B0604020202020204" pitchFamily="34" charset="0"/>
              <a:buChar char="•"/>
            </a:pPr>
            <a:r>
              <a:rPr lang="en-IE" dirty="0"/>
              <a:t>Three Legionella incidents	</a:t>
            </a:r>
          </a:p>
          <a:p>
            <a:pPr marL="742950" lvl="1" indent="-285750">
              <a:buFont typeface="Arial" panose="020B0604020202020204" pitchFamily="34" charset="0"/>
              <a:buChar char="•"/>
            </a:pPr>
            <a:r>
              <a:rPr lang="en-IE" dirty="0"/>
              <a:t>Three Air quality incidents relating to a fire, PM10 and an undisclosed pollutant</a:t>
            </a:r>
            <a:endParaRPr lang="en-IE" dirty="0">
              <a:solidFill>
                <a:srgbClr val="FF0000"/>
              </a:solidFill>
            </a:endParaRPr>
          </a:p>
          <a:p>
            <a:pPr marL="742950" lvl="1" indent="-285750">
              <a:buFont typeface="Arial" panose="020B0604020202020204" pitchFamily="34" charset="0"/>
              <a:buChar char="•"/>
            </a:pPr>
            <a:r>
              <a:rPr lang="en-IE" dirty="0"/>
              <a:t>One Extreme weather event involving flooding</a:t>
            </a:r>
          </a:p>
          <a:p>
            <a:pPr marL="742950" lvl="1" indent="-285750">
              <a:buFont typeface="Arial" panose="020B0604020202020204" pitchFamily="34" charset="0"/>
              <a:buChar char="•"/>
            </a:pPr>
            <a:r>
              <a:rPr lang="en-IE" dirty="0"/>
              <a:t>One Land/soil contamination incident related to illegal dumping </a:t>
            </a:r>
          </a:p>
          <a:p>
            <a:pPr marL="742950" lvl="1" indent="-285750">
              <a:buFont typeface="Arial" panose="020B0604020202020204" pitchFamily="34" charset="0"/>
              <a:buChar char="•"/>
            </a:pPr>
            <a:r>
              <a:rPr lang="en-IE" dirty="0"/>
              <a:t>PH were consulted for advice on two incidents in the Other category involving infectious disease in animals that had the potential to affect persons in close proximity to the animals</a:t>
            </a:r>
          </a:p>
          <a:p>
            <a:pPr marL="1200150" lvl="2" indent="-285750">
              <a:buFont typeface="Arial" panose="020B0604020202020204" pitchFamily="34" charset="0"/>
              <a:buChar char="•"/>
            </a:pPr>
            <a:endParaRPr lang="en-IE" dirty="0"/>
          </a:p>
          <a:p>
            <a:pPr marL="1200150" lvl="2" indent="-285750">
              <a:buFont typeface="Arial" panose="020B0604020202020204" pitchFamily="34" charset="0"/>
              <a:buChar char="•"/>
            </a:pPr>
            <a:endParaRPr lang="en-IE" dirty="0"/>
          </a:p>
          <a:p>
            <a:pPr marL="0" lvl="2"/>
            <a:r>
              <a:rPr lang="en-IE" dirty="0"/>
              <a:t>Advice was issued for the general public for one of these incidents and targeted for another three incidents</a:t>
            </a:r>
          </a:p>
          <a:p>
            <a:pPr marL="1200150" lvl="2" indent="-285750">
              <a:buFont typeface="Arial" panose="020B0604020202020204" pitchFamily="34" charset="0"/>
              <a:buChar char="•"/>
            </a:pPr>
            <a:endParaRPr lang="en-IE" sz="1200" dirty="0"/>
          </a:p>
          <a:p>
            <a:pPr lvl="1"/>
            <a:r>
              <a:rPr lang="en-GB" sz="1200" dirty="0"/>
              <a:t>                                         </a:t>
            </a:r>
          </a:p>
        </p:txBody>
      </p:sp>
    </p:spTree>
    <p:extLst>
      <p:ext uri="{BB962C8B-B14F-4D97-AF65-F5344CB8AC3E}">
        <p14:creationId xmlns:p14="http://schemas.microsoft.com/office/powerpoint/2010/main" val="136737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AB7FD-75EB-7209-2EF6-9BAC1EA652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4FE263-064E-3A91-53F6-589256C46E9A}"/>
              </a:ext>
            </a:extLst>
          </p:cNvPr>
          <p:cNvSpPr>
            <a:spLocks noGrp="1"/>
          </p:cNvSpPr>
          <p:nvPr>
            <p:ph type="title"/>
          </p:nvPr>
        </p:nvSpPr>
        <p:spPr>
          <a:xfrm>
            <a:off x="838199" y="167334"/>
            <a:ext cx="11228238" cy="807985"/>
          </a:xfrm>
        </p:spPr>
        <p:txBody>
          <a:bodyPr/>
          <a:lstStyle/>
          <a:p>
            <a:r>
              <a:rPr lang="en-GB" dirty="0"/>
              <a:t>Technical notes</a:t>
            </a:r>
            <a:endParaRPr dirty="0"/>
          </a:p>
        </p:txBody>
      </p:sp>
      <p:sp>
        <p:nvSpPr>
          <p:cNvPr id="4" name="Footer Placeholder 1">
            <a:extLst>
              <a:ext uri="{FF2B5EF4-FFF2-40B4-BE49-F238E27FC236}">
                <a16:creationId xmlns:a16="http://schemas.microsoft.com/office/drawing/2014/main" id="{0D49D6DE-68E7-0886-4522-828264921560}"/>
              </a:ext>
            </a:extLst>
          </p:cNvPr>
          <p:cNvSpPr>
            <a:spLocks noGrp="1"/>
          </p:cNvSpPr>
          <p:nvPr>
            <p:ph type="ftr" sz="quarter" idx="11"/>
          </p:nvPr>
        </p:nvSpPr>
        <p:spPr>
          <a:xfrm>
            <a:off x="838199" y="6447791"/>
            <a:ext cx="9350829" cy="365125"/>
          </a:xfrm>
        </p:spPr>
        <p:txBody>
          <a:bodyPr/>
          <a:lstStyle/>
          <a:p>
            <a:r>
              <a:t>HSE - Health Protection Surveillance Centre.</a:t>
            </a:r>
          </a:p>
        </p:txBody>
      </p:sp>
      <p:sp>
        <p:nvSpPr>
          <p:cNvPr id="3" name="TextBox 2">
            <a:extLst>
              <a:ext uri="{FF2B5EF4-FFF2-40B4-BE49-F238E27FC236}">
                <a16:creationId xmlns:a16="http://schemas.microsoft.com/office/drawing/2014/main" id="{4E2E72D1-448D-0FA0-2E50-AA31CAD23E4F}"/>
              </a:ext>
            </a:extLst>
          </p:cNvPr>
          <p:cNvSpPr txBox="1"/>
          <p:nvPr/>
        </p:nvSpPr>
        <p:spPr>
          <a:xfrm>
            <a:off x="576000" y="1223336"/>
            <a:ext cx="11228238" cy="2677656"/>
          </a:xfrm>
          <a:prstGeom prst="rect">
            <a:avLst/>
          </a:prstGeom>
          <a:noFill/>
        </p:spPr>
        <p:txBody>
          <a:bodyPr wrap="square">
            <a:spAutoFit/>
          </a:bodyPr>
          <a:lstStyle/>
          <a:p>
            <a:r>
              <a:rPr lang="en-GB" b="0" i="0" u="none" cap="none" dirty="0">
                <a:solidFill>
                  <a:srgbClr val="000000">
                    <a:alpha val="100000"/>
                  </a:srgbClr>
                </a:solidFill>
                <a:cs typeface="Arial"/>
                <a:sym typeface="Arial"/>
              </a:rPr>
              <a:t>Data are based on notifications to the National Environmental </a:t>
            </a:r>
            <a:r>
              <a:rPr lang="en-GB" dirty="0">
                <a:solidFill>
                  <a:srgbClr val="000000">
                    <a:alpha val="100000"/>
                  </a:srgbClr>
                </a:solidFill>
                <a:cs typeface="Arial"/>
                <a:sym typeface="Arial"/>
              </a:rPr>
              <a:t>I</a:t>
            </a:r>
            <a:r>
              <a:rPr lang="en-GB" b="0" i="0" u="none" cap="none" dirty="0">
                <a:solidFill>
                  <a:srgbClr val="000000">
                    <a:alpha val="100000"/>
                  </a:srgbClr>
                </a:solidFill>
                <a:cs typeface="Arial"/>
                <a:sym typeface="Arial"/>
              </a:rPr>
              <a:t>ncidents Database. Data are provisional and subject to ongoing review, validation and update</a:t>
            </a:r>
          </a:p>
          <a:p>
            <a:endParaRPr lang="en-GB" dirty="0">
              <a:solidFill>
                <a:srgbClr val="000000">
                  <a:alpha val="100000"/>
                </a:srgbClr>
              </a:solidFill>
              <a:cs typeface="Arial"/>
              <a:sym typeface="Arial"/>
            </a:endParaRPr>
          </a:p>
          <a:p>
            <a:r>
              <a:rPr lang="en-GB" b="1" dirty="0"/>
              <a:t>Suggested report citation: </a:t>
            </a:r>
            <a:r>
              <a:rPr lang="en-GB" dirty="0"/>
              <a:t>HSE-Health Protection Surveillance Centre. National Environmental Incidents Surveillance in Ireland, Q1 2026. Dublin, HPSC, October 2026.</a:t>
            </a:r>
          </a:p>
          <a:p>
            <a:endParaRPr lang="en-GB" dirty="0"/>
          </a:p>
          <a:p>
            <a:r>
              <a:rPr lang="en-GB" dirty="0"/>
              <a:t>Extended technical notes can be found in the </a:t>
            </a:r>
            <a:r>
              <a:rPr lang="fr-FR" dirty="0"/>
              <a:t>National </a:t>
            </a:r>
            <a:r>
              <a:rPr lang="fr-FR" dirty="0" err="1"/>
              <a:t>Environmental</a:t>
            </a:r>
            <a:r>
              <a:rPr lang="fr-FR" dirty="0"/>
              <a:t> Incidents Surveillance Report </a:t>
            </a:r>
            <a:r>
              <a:rPr lang="fr-FR" dirty="0" err="1"/>
              <a:t>Technical</a:t>
            </a:r>
            <a:r>
              <a:rPr lang="fr-FR" dirty="0"/>
              <a:t> notes document </a:t>
            </a:r>
            <a:endParaRPr lang="en-IE" dirty="0"/>
          </a:p>
          <a:p>
            <a:endParaRPr lang="en-GB" sz="1800" b="0" i="0" u="none" cap="none" dirty="0">
              <a:solidFill>
                <a:srgbClr val="000000">
                  <a:alpha val="100000"/>
                </a:srgbClr>
              </a:solidFill>
              <a:latin typeface="Arial"/>
              <a:cs typeface="Arial"/>
              <a:sym typeface="Arial"/>
            </a:endParaRPr>
          </a:p>
        </p:txBody>
      </p:sp>
    </p:spTree>
    <p:extLst>
      <p:ext uri="{BB962C8B-B14F-4D97-AF65-F5344CB8AC3E}">
        <p14:creationId xmlns:p14="http://schemas.microsoft.com/office/powerpoint/2010/main" val="1890640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32867</TotalTime>
  <Words>1258</Words>
  <Application>Microsoft Office PowerPoint</Application>
  <PresentationFormat>Widescreen</PresentationFormat>
  <Paragraphs>378</Paragraphs>
  <Slides>8</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Aptos Narrow</vt:lpstr>
      <vt:lpstr>Arial</vt:lpstr>
      <vt:lpstr>Calibri</vt:lpstr>
      <vt:lpstr>Courier New</vt:lpstr>
      <vt:lpstr>Tahoma</vt:lpstr>
      <vt:lpstr>Wingdings</vt:lpstr>
      <vt:lpstr>Office Theme</vt:lpstr>
      <vt:lpstr>National Environmental Incidents Surveillance</vt:lpstr>
      <vt:lpstr>Key points for Quarter 1 2026</vt:lpstr>
      <vt:lpstr>Environmental Incidents by type and area in Quarter 1, 2026</vt:lpstr>
      <vt:lpstr> </vt:lpstr>
      <vt:lpstr>PowerPoint Presentation</vt:lpstr>
      <vt:lpstr>PowerPoint Presentation</vt:lpstr>
      <vt:lpstr>Summary of additional Incidents reported, Quarter 1, 2026 </vt:lpstr>
      <vt:lpstr>Technical notes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Ajay Oza</dc:creator>
  <cp:lastModifiedBy>Patricia Garvey</cp:lastModifiedBy>
  <cp:revision>404</cp:revision>
  <dcterms:created xsi:type="dcterms:W3CDTF">2022-09-05T17:02:18Z</dcterms:created>
  <dcterms:modified xsi:type="dcterms:W3CDTF">2026-10-23T09:43:02Z</dcterms:modified>
</cp:coreProperties>
</file>