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8"/>
  </p:notesMasterIdLst>
  <p:sldIdLst>
    <p:sldId id="257" r:id="rId5"/>
    <p:sldId id="268" r:id="rId6"/>
    <p:sldId id="264" r:id="rId7"/>
    <p:sldId id="273" r:id="rId8"/>
    <p:sldId id="274" r:id="rId9"/>
    <p:sldId id="265" r:id="rId10"/>
    <p:sldId id="275" r:id="rId11"/>
    <p:sldId id="276" r:id="rId12"/>
    <p:sldId id="271" r:id="rId13"/>
    <p:sldId id="279" r:id="rId14"/>
    <p:sldId id="280" r:id="rId15"/>
    <p:sldId id="277" r:id="rId16"/>
    <p:sldId id="278" r:id="rId17"/>
    <p:sldId id="283" r:id="rId18"/>
    <p:sldId id="282" r:id="rId19"/>
    <p:sldId id="281" r:id="rId20"/>
    <p:sldId id="284" r:id="rId21"/>
    <p:sldId id="290" r:id="rId22"/>
    <p:sldId id="286" r:id="rId23"/>
    <p:sldId id="287" r:id="rId24"/>
    <p:sldId id="288" r:id="rId25"/>
    <p:sldId id="285" r:id="rId26"/>
    <p:sldId id="289"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FC0C88AC-B734-4310-C259-9068B1AFF4E8}" name="Derval Igoe" initials="DI" userId="S::Derval.Igoe@hpsc.ie::a8065ec4-9fb6-4afe-9666-1c4bbf6ff046" providerId="AD"/>
  <p188:author id="{E14D69E8-F5B8-721E-B678-D0241B16F793}" name="Phil Downes" initials="PD" userId="S::phil.downes@hpsc.ie::44c05958-c655-4e1b-a640-aadb3bb51b09" providerId="AD"/>
  <p188:author id="{05091EEA-9EAB-25B6-A4E6-915BC04965EE}" name="Angeline McIntyre" initials="AM" userId="S::angeline.mcintyre@hpsc.ie::63736377-e74e-469c-b9b5-70419aae413b"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152"/>
    <a:srgbClr val="56B4E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6328" autoAdjust="0"/>
    <p:restoredTop sz="94660"/>
  </p:normalViewPr>
  <p:slideViewPr>
    <p:cSldViewPr snapToGrid="0">
      <p:cViewPr varScale="1">
        <p:scale>
          <a:sx n="96" d="100"/>
          <a:sy n="96" d="100"/>
        </p:scale>
        <p:origin x="571" y="6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8/10/relationships/authors" Target="author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viewProps" Target="viewProps.xml"/><Relationship Id="rId8" Type="http://schemas.openxmlformats.org/officeDocument/2006/relationships/slide" Target="slides/slide4.xml"/></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5DF5D60-60DF-4878-A99D-DB3EF80339B6}" type="doc">
      <dgm:prSet loTypeId="urn:microsoft.com/office/officeart/2005/8/layout/vList2" loCatId="list" qsTypeId="urn:microsoft.com/office/officeart/2005/8/quickstyle/simple2" qsCatId="simple" csTypeId="urn:microsoft.com/office/officeart/2005/8/colors/accent2_2" csCatId="accent2" phldr="1"/>
      <dgm:spPr/>
      <dgm:t>
        <a:bodyPr/>
        <a:lstStyle/>
        <a:p>
          <a:endParaRPr lang="en-US"/>
        </a:p>
      </dgm:t>
    </dgm:pt>
    <dgm:pt modelId="{6E44C1AD-1D64-46C4-A6B9-1DDA088DD8A0}">
      <dgm:prSet custT="1"/>
      <dgm:spPr>
        <a:solidFill>
          <a:schemeClr val="bg1">
            <a:lumMod val="85000"/>
          </a:schemeClr>
        </a:solidFill>
        <a:ln w="38100" cap="flat" cmpd="sng" algn="ctr">
          <a:noFill/>
          <a:prstDash val="solid"/>
        </a:ln>
        <a:effectLst>
          <a:outerShdw blurRad="40000" dist="20000" dir="5400000" rotWithShape="0">
            <a:srgbClr val="000000">
              <a:alpha val="38000"/>
            </a:srgbClr>
          </a:outerShdw>
        </a:effectLst>
      </dgm:spPr>
      <dgm:t>
        <a:bodyPr spcFirstLastPara="0" vert="horz" wrap="square" lIns="87630" tIns="87630" rIns="87630" bIns="87630" numCol="1" spcCol="1270" anchor="ctr" anchorCtr="0"/>
        <a:lstStyle/>
        <a:p>
          <a:r>
            <a:rPr lang="en-IE" sz="2000" dirty="0">
              <a:solidFill>
                <a:schemeClr val="tx1"/>
              </a:solidFill>
            </a:rPr>
            <a:t> Laboratory data were provided by Public Health England, Brendan Crowley, </a:t>
          </a:r>
          <a:r>
            <a:rPr lang="en-US" sz="2000" dirty="0">
              <a:solidFill>
                <a:schemeClr val="tx1"/>
              </a:solidFill>
            </a:rPr>
            <a:t>Antoinette Power,  </a:t>
          </a:r>
          <a:r>
            <a:rPr lang="en-IE" sz="2000" dirty="0">
              <a:solidFill>
                <a:schemeClr val="tx1"/>
              </a:solidFill>
            </a:rPr>
            <a:t> Sinéad Saab, Candice Principe, and members of the Central Pathology Laboratory, SJH and the National Gonococcal Reference Laboratory, SJH </a:t>
          </a:r>
        </a:p>
        <a:p>
          <a:pPr>
            <a:buNone/>
          </a:pPr>
          <a:r>
            <a:rPr lang="en-IE" sz="2000" dirty="0">
              <a:solidFill>
                <a:schemeClr val="tx1"/>
              </a:solidFill>
            </a:rPr>
            <a:t>Surveillance data were provided by GUIDE, Gay Men’s Health Service, STI/GUM clinicians, GPs and personnel in Departments of Public Health </a:t>
          </a:r>
        </a:p>
        <a:p>
          <a:pPr>
            <a:buNone/>
          </a:pPr>
          <a:r>
            <a:rPr lang="en-IE" sz="2000" dirty="0">
              <a:solidFill>
                <a:schemeClr val="tx1"/>
              </a:solidFill>
            </a:rPr>
            <a:t>We would sincerely like to thank all who provided data for this report; the National Gonococcal Reference Laboratory in SJH, other hospital microbiology laboratories, personnel within the Departments of Public Health, Consultants in Infectious Disease/Genitourinary Medicine, personnel within STI clinics and GPs</a:t>
          </a:r>
          <a:r>
            <a:rPr lang="en-IE" sz="2000" dirty="0"/>
            <a:t>.</a:t>
          </a:r>
          <a:endParaRPr lang="en-US" sz="2000" dirty="0">
            <a:solidFill>
              <a:schemeClr val="tx1"/>
            </a:solidFill>
          </a:endParaRPr>
        </a:p>
      </dgm:t>
    </dgm:pt>
    <dgm:pt modelId="{284AEC8B-8A41-4A09-8E56-D7797CBB3A60}" type="parTrans" cxnId="{3985DE7D-EEDA-474A-B781-AABCF0B05140}">
      <dgm:prSet/>
      <dgm:spPr/>
      <dgm:t>
        <a:bodyPr/>
        <a:lstStyle/>
        <a:p>
          <a:endParaRPr lang="en-US" sz="2200"/>
        </a:p>
      </dgm:t>
    </dgm:pt>
    <dgm:pt modelId="{8B9E64A9-9B46-4A64-B065-2174738C3DBF}" type="sibTrans" cxnId="{3985DE7D-EEDA-474A-B781-AABCF0B05140}">
      <dgm:prSet/>
      <dgm:spPr/>
      <dgm:t>
        <a:bodyPr/>
        <a:lstStyle/>
        <a:p>
          <a:endParaRPr lang="en-US" sz="2200"/>
        </a:p>
      </dgm:t>
    </dgm:pt>
    <dgm:pt modelId="{1142A0D5-D88F-44F8-8DA5-6BFE316339C6}">
      <dgm:prSet custT="1"/>
      <dgm:spPr>
        <a:solidFill>
          <a:schemeClr val="bg1">
            <a:lumMod val="85000"/>
          </a:schemeClr>
        </a:solidFill>
        <a:ln w="38100" cap="flat" cmpd="sng" algn="ctr">
          <a:noFill/>
          <a:prstDash val="solid"/>
        </a:ln>
        <a:effectLst>
          <a:outerShdw blurRad="40000" dist="20000" dir="5400000" rotWithShape="0">
            <a:srgbClr val="000000">
              <a:alpha val="38000"/>
            </a:srgbClr>
          </a:outerShdw>
        </a:effectLst>
      </dgm:spPr>
      <dgm:t>
        <a:bodyPr spcFirstLastPara="0" vert="horz" wrap="square" lIns="87630" tIns="87630" rIns="87630" bIns="87630" numCol="1" spcCol="1270" anchor="ctr" anchorCtr="0"/>
        <a:lstStyle/>
        <a:p>
          <a:pPr marL="0" lvl="0" indent="0" algn="l" defTabSz="1022350">
            <a:lnSpc>
              <a:spcPct val="90000"/>
            </a:lnSpc>
            <a:spcBef>
              <a:spcPct val="0"/>
            </a:spcBef>
            <a:spcAft>
              <a:spcPct val="35000"/>
            </a:spcAft>
            <a:buNone/>
          </a:pPr>
          <a:r>
            <a:rPr lang="en-IE" sz="2000" kern="1200" dirty="0">
              <a:solidFill>
                <a:schemeClr val="tx1"/>
              </a:solidFill>
              <a:latin typeface="Calibri"/>
              <a:ea typeface="+mn-ea"/>
              <a:cs typeface="+mn-cs"/>
            </a:rPr>
            <a:t>These slides may be copied and reproduced, provided HPSC is acknowledged. Suggested citation: HSE-Health Protection Surveillance Centre. </a:t>
          </a:r>
          <a:r>
            <a:rPr lang="en-IE" sz="2000" kern="1200" dirty="0">
              <a:solidFill>
                <a:schemeClr val="tx1"/>
              </a:solidFill>
            </a:rPr>
            <a:t>Antimicrobial resistance in </a:t>
          </a:r>
          <a:r>
            <a:rPr lang="en-IE" sz="2000" i="1" kern="1200" dirty="0">
              <a:solidFill>
                <a:schemeClr val="tx1"/>
              </a:solidFill>
            </a:rPr>
            <a:t>Neisseria gonorrhoeae,</a:t>
          </a:r>
          <a:r>
            <a:rPr lang="en-IE" sz="2000" kern="1200" dirty="0">
              <a:solidFill>
                <a:schemeClr val="tx1"/>
              </a:solidFill>
            </a:rPr>
            <a:t> Ireland 2010-2024</a:t>
          </a:r>
          <a:r>
            <a:rPr lang="en-IE" sz="2000" kern="1200" dirty="0">
              <a:solidFill>
                <a:schemeClr val="tx1"/>
              </a:solidFill>
              <a:latin typeface="Calibri"/>
              <a:ea typeface="+mn-ea"/>
              <a:cs typeface="+mn-cs"/>
            </a:rPr>
            <a:t>. Dublin: HPSC</a:t>
          </a:r>
          <a:r>
            <a:rPr lang="en-IE" sz="2000" kern="1200">
              <a:solidFill>
                <a:schemeClr val="tx1"/>
              </a:solidFill>
              <a:latin typeface="Calibri"/>
              <a:ea typeface="+mn-ea"/>
              <a:cs typeface="+mn-cs"/>
            </a:rPr>
            <a:t>; January 2026</a:t>
          </a:r>
          <a:r>
            <a:rPr lang="en-IE" sz="2200" kern="1200">
              <a:solidFill>
                <a:schemeClr val="tx1"/>
              </a:solidFill>
              <a:latin typeface="Calibri"/>
              <a:ea typeface="+mn-ea"/>
              <a:cs typeface="+mn-cs"/>
            </a:rPr>
            <a:t>.</a:t>
          </a:r>
          <a:endParaRPr lang="en-US" sz="2200" kern="1200" dirty="0">
            <a:solidFill>
              <a:schemeClr val="tx1"/>
            </a:solidFill>
            <a:latin typeface="Calibri"/>
            <a:ea typeface="+mn-ea"/>
            <a:cs typeface="+mn-cs"/>
          </a:endParaRPr>
        </a:p>
      </dgm:t>
    </dgm:pt>
    <dgm:pt modelId="{758EE31C-B854-4B18-B9F0-5D9C3AE6E78E}" type="parTrans" cxnId="{4052B6E5-0495-4FF1-9E4A-28235AA33DBC}">
      <dgm:prSet/>
      <dgm:spPr/>
      <dgm:t>
        <a:bodyPr/>
        <a:lstStyle/>
        <a:p>
          <a:endParaRPr lang="en-US" sz="2200"/>
        </a:p>
      </dgm:t>
    </dgm:pt>
    <dgm:pt modelId="{59F8F17A-A731-4CA8-8AAE-9FE1483A22E1}" type="sibTrans" cxnId="{4052B6E5-0495-4FF1-9E4A-28235AA33DBC}">
      <dgm:prSet/>
      <dgm:spPr/>
      <dgm:t>
        <a:bodyPr/>
        <a:lstStyle/>
        <a:p>
          <a:endParaRPr lang="en-US" sz="2200"/>
        </a:p>
      </dgm:t>
    </dgm:pt>
    <dgm:pt modelId="{D072C3F8-97E9-4F90-A05A-AB26C1B87BE5}" type="pres">
      <dgm:prSet presAssocID="{25DF5D60-60DF-4878-A99D-DB3EF80339B6}" presName="linear" presStyleCnt="0">
        <dgm:presLayoutVars>
          <dgm:animLvl val="lvl"/>
          <dgm:resizeHandles val="exact"/>
        </dgm:presLayoutVars>
      </dgm:prSet>
      <dgm:spPr/>
    </dgm:pt>
    <dgm:pt modelId="{3D67C1E8-176B-4B56-B0B7-65E7816446AB}" type="pres">
      <dgm:prSet presAssocID="{6E44C1AD-1D64-46C4-A6B9-1DDA088DD8A0}" presName="parentText" presStyleLbl="node1" presStyleIdx="0" presStyleCnt="2" custScaleY="102765" custLinFactY="-4559" custLinFactNeighborX="-603" custLinFactNeighborY="-100000">
        <dgm:presLayoutVars>
          <dgm:chMax val="0"/>
          <dgm:bulletEnabled val="1"/>
        </dgm:presLayoutVars>
      </dgm:prSet>
      <dgm:spPr>
        <a:xfrm>
          <a:off x="0" y="0"/>
          <a:ext cx="10971372" cy="2368080"/>
        </a:xfrm>
        <a:prstGeom prst="roundRect">
          <a:avLst/>
        </a:prstGeom>
      </dgm:spPr>
    </dgm:pt>
    <dgm:pt modelId="{DA8F843B-D86D-4DDC-9FE7-19456E7D51A7}" type="pres">
      <dgm:prSet presAssocID="{8B9E64A9-9B46-4A64-B065-2174738C3DBF}" presName="spacer" presStyleCnt="0"/>
      <dgm:spPr/>
    </dgm:pt>
    <dgm:pt modelId="{90180D27-1F49-4886-B72B-8540BF24E0C7}" type="pres">
      <dgm:prSet presAssocID="{1142A0D5-D88F-44F8-8DA5-6BFE316339C6}" presName="parentText" presStyleLbl="node1" presStyleIdx="1" presStyleCnt="2" custScaleY="42155" custLinFactNeighborX="548" custLinFactNeighborY="19006">
        <dgm:presLayoutVars>
          <dgm:chMax val="0"/>
          <dgm:bulletEnabled val="1"/>
        </dgm:presLayoutVars>
      </dgm:prSet>
      <dgm:spPr>
        <a:xfrm>
          <a:off x="0" y="2563114"/>
          <a:ext cx="10971372" cy="2368080"/>
        </a:xfrm>
        <a:prstGeom prst="roundRect">
          <a:avLst/>
        </a:prstGeom>
      </dgm:spPr>
    </dgm:pt>
  </dgm:ptLst>
  <dgm:cxnLst>
    <dgm:cxn modelId="{86F86939-F0E3-4933-986B-9D26BB9FD141}" type="presOf" srcId="{1142A0D5-D88F-44F8-8DA5-6BFE316339C6}" destId="{90180D27-1F49-4886-B72B-8540BF24E0C7}" srcOrd="0" destOrd="0" presId="urn:microsoft.com/office/officeart/2005/8/layout/vList2"/>
    <dgm:cxn modelId="{3985DE7D-EEDA-474A-B781-AABCF0B05140}" srcId="{25DF5D60-60DF-4878-A99D-DB3EF80339B6}" destId="{6E44C1AD-1D64-46C4-A6B9-1DDA088DD8A0}" srcOrd="0" destOrd="0" parTransId="{284AEC8B-8A41-4A09-8E56-D7797CBB3A60}" sibTransId="{8B9E64A9-9B46-4A64-B065-2174738C3DBF}"/>
    <dgm:cxn modelId="{AF2CC684-D6F2-4AF6-BA0C-D8630AAE1816}" type="presOf" srcId="{6E44C1AD-1D64-46C4-A6B9-1DDA088DD8A0}" destId="{3D67C1E8-176B-4B56-B0B7-65E7816446AB}" srcOrd="0" destOrd="0" presId="urn:microsoft.com/office/officeart/2005/8/layout/vList2"/>
    <dgm:cxn modelId="{4991E3E3-AFDB-4688-A4A9-D4E1DAAE8D54}" type="presOf" srcId="{25DF5D60-60DF-4878-A99D-DB3EF80339B6}" destId="{D072C3F8-97E9-4F90-A05A-AB26C1B87BE5}" srcOrd="0" destOrd="0" presId="urn:microsoft.com/office/officeart/2005/8/layout/vList2"/>
    <dgm:cxn modelId="{4052B6E5-0495-4FF1-9E4A-28235AA33DBC}" srcId="{25DF5D60-60DF-4878-A99D-DB3EF80339B6}" destId="{1142A0D5-D88F-44F8-8DA5-6BFE316339C6}" srcOrd="1" destOrd="0" parTransId="{758EE31C-B854-4B18-B9F0-5D9C3AE6E78E}" sibTransId="{59F8F17A-A731-4CA8-8AAE-9FE1483A22E1}"/>
    <dgm:cxn modelId="{1E3385A4-BE94-41C0-8503-B049A1AB318A}" type="presParOf" srcId="{D072C3F8-97E9-4F90-A05A-AB26C1B87BE5}" destId="{3D67C1E8-176B-4B56-B0B7-65E7816446AB}" srcOrd="0" destOrd="0" presId="urn:microsoft.com/office/officeart/2005/8/layout/vList2"/>
    <dgm:cxn modelId="{4DF638E9-F427-4986-B5C6-18AC3DFC707B}" type="presParOf" srcId="{D072C3F8-97E9-4F90-A05A-AB26C1B87BE5}" destId="{DA8F843B-D86D-4DDC-9FE7-19456E7D51A7}" srcOrd="1" destOrd="0" presId="urn:microsoft.com/office/officeart/2005/8/layout/vList2"/>
    <dgm:cxn modelId="{2847B7A8-7E1D-48F9-BF3E-5B6E0B88D8A4}" type="presParOf" srcId="{D072C3F8-97E9-4F90-A05A-AB26C1B87BE5}" destId="{90180D27-1F49-4886-B72B-8540BF24E0C7}" srcOrd="2"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D67C1E8-176B-4B56-B0B7-65E7816446AB}">
      <dsp:nvSpPr>
        <dsp:cNvPr id="0" name=""/>
        <dsp:cNvSpPr/>
      </dsp:nvSpPr>
      <dsp:spPr>
        <a:xfrm>
          <a:off x="0" y="0"/>
          <a:ext cx="10967405" cy="3360569"/>
        </a:xfrm>
        <a:prstGeom prst="roundRect">
          <a:avLst/>
        </a:prstGeom>
        <a:solidFill>
          <a:schemeClr val="bg1">
            <a:lumMod val="85000"/>
          </a:schemeClr>
        </a:solidFill>
        <a:ln w="38100" cap="flat" cmpd="sng" algn="ctr">
          <a:noFill/>
          <a:prstDash val="solid"/>
          <a:miter lim="800000"/>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889000">
            <a:lnSpc>
              <a:spcPct val="90000"/>
            </a:lnSpc>
            <a:spcBef>
              <a:spcPct val="0"/>
            </a:spcBef>
            <a:spcAft>
              <a:spcPct val="35000"/>
            </a:spcAft>
            <a:buNone/>
          </a:pPr>
          <a:r>
            <a:rPr lang="en-IE" sz="2000" kern="1200" dirty="0">
              <a:solidFill>
                <a:schemeClr val="tx1"/>
              </a:solidFill>
            </a:rPr>
            <a:t> Laboratory data were provided by Public Health England, Brendan Crowley, </a:t>
          </a:r>
          <a:r>
            <a:rPr lang="en-US" sz="2000" kern="1200" dirty="0">
              <a:solidFill>
                <a:schemeClr val="tx1"/>
              </a:solidFill>
            </a:rPr>
            <a:t>Antoinette Power,  </a:t>
          </a:r>
          <a:r>
            <a:rPr lang="en-IE" sz="2000" kern="1200" dirty="0">
              <a:solidFill>
                <a:schemeClr val="tx1"/>
              </a:solidFill>
            </a:rPr>
            <a:t> Sinéad Saab, Candice Principe, and members of the Central Pathology Laboratory, SJH and the National Gonococcal Reference Laboratory, SJH </a:t>
          </a:r>
        </a:p>
        <a:p>
          <a:pPr marL="0" lvl="0" indent="0" algn="l" defTabSz="889000">
            <a:lnSpc>
              <a:spcPct val="90000"/>
            </a:lnSpc>
            <a:spcBef>
              <a:spcPct val="0"/>
            </a:spcBef>
            <a:spcAft>
              <a:spcPct val="35000"/>
            </a:spcAft>
            <a:buNone/>
          </a:pPr>
          <a:r>
            <a:rPr lang="en-IE" sz="2000" kern="1200" dirty="0">
              <a:solidFill>
                <a:schemeClr val="tx1"/>
              </a:solidFill>
            </a:rPr>
            <a:t>Surveillance data were provided by GUIDE, Gay Men’s Health Service, STI/GUM clinicians, GPs and personnel in Departments of Public Health </a:t>
          </a:r>
        </a:p>
        <a:p>
          <a:pPr marL="0" lvl="0" indent="0" algn="l" defTabSz="889000">
            <a:lnSpc>
              <a:spcPct val="90000"/>
            </a:lnSpc>
            <a:spcBef>
              <a:spcPct val="0"/>
            </a:spcBef>
            <a:spcAft>
              <a:spcPct val="35000"/>
            </a:spcAft>
            <a:buNone/>
          </a:pPr>
          <a:r>
            <a:rPr lang="en-IE" sz="2000" kern="1200" dirty="0">
              <a:solidFill>
                <a:schemeClr val="tx1"/>
              </a:solidFill>
            </a:rPr>
            <a:t>We would sincerely like to thank all who provided data for this report; the National Gonococcal Reference Laboratory in SJH, other hospital microbiology laboratories, personnel within the Departments of Public Health, Consultants in Infectious Disease/Genitourinary Medicine, personnel within STI clinics and GPs</a:t>
          </a:r>
          <a:r>
            <a:rPr lang="en-IE" sz="2000" kern="1200" dirty="0"/>
            <a:t>.</a:t>
          </a:r>
          <a:endParaRPr lang="en-US" sz="2000" kern="1200" dirty="0">
            <a:solidFill>
              <a:schemeClr val="tx1"/>
            </a:solidFill>
          </a:endParaRPr>
        </a:p>
      </dsp:txBody>
      <dsp:txXfrm>
        <a:off x="164049" y="164049"/>
        <a:ext cx="10639307" cy="3032471"/>
      </dsp:txXfrm>
    </dsp:sp>
    <dsp:sp modelId="{90180D27-1F49-4886-B72B-8540BF24E0C7}">
      <dsp:nvSpPr>
        <dsp:cNvPr id="0" name=""/>
        <dsp:cNvSpPr/>
      </dsp:nvSpPr>
      <dsp:spPr>
        <a:xfrm>
          <a:off x="0" y="3801622"/>
          <a:ext cx="10967405" cy="1378531"/>
        </a:xfrm>
        <a:prstGeom prst="roundRect">
          <a:avLst/>
        </a:prstGeom>
        <a:solidFill>
          <a:schemeClr val="bg1">
            <a:lumMod val="85000"/>
          </a:schemeClr>
        </a:solidFill>
        <a:ln w="38100" cap="flat" cmpd="sng" algn="ctr">
          <a:noFill/>
          <a:prstDash val="solid"/>
          <a:miter lim="800000"/>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IE" sz="2000" kern="1200" dirty="0">
              <a:solidFill>
                <a:schemeClr val="tx1"/>
              </a:solidFill>
              <a:latin typeface="Calibri"/>
              <a:ea typeface="+mn-ea"/>
              <a:cs typeface="+mn-cs"/>
            </a:rPr>
            <a:t>These slides may be copied and reproduced, provided HPSC is acknowledged. Suggested citation: HSE-Health Protection Surveillance Centre. </a:t>
          </a:r>
          <a:r>
            <a:rPr lang="en-IE" sz="2000" kern="1200" dirty="0">
              <a:solidFill>
                <a:schemeClr val="tx1"/>
              </a:solidFill>
            </a:rPr>
            <a:t>Antimicrobial resistance in </a:t>
          </a:r>
          <a:r>
            <a:rPr lang="en-IE" sz="2000" i="1" kern="1200" dirty="0">
              <a:solidFill>
                <a:schemeClr val="tx1"/>
              </a:solidFill>
            </a:rPr>
            <a:t>Neisseria gonorrhoeae,</a:t>
          </a:r>
          <a:r>
            <a:rPr lang="en-IE" sz="2000" kern="1200" dirty="0">
              <a:solidFill>
                <a:schemeClr val="tx1"/>
              </a:solidFill>
            </a:rPr>
            <a:t> Ireland 2010-2024</a:t>
          </a:r>
          <a:r>
            <a:rPr lang="en-IE" sz="2000" kern="1200" dirty="0">
              <a:solidFill>
                <a:schemeClr val="tx1"/>
              </a:solidFill>
              <a:latin typeface="Calibri"/>
              <a:ea typeface="+mn-ea"/>
              <a:cs typeface="+mn-cs"/>
            </a:rPr>
            <a:t>. Dublin: HPSC</a:t>
          </a:r>
          <a:r>
            <a:rPr lang="en-IE" sz="2000" kern="1200">
              <a:solidFill>
                <a:schemeClr val="tx1"/>
              </a:solidFill>
              <a:latin typeface="Calibri"/>
              <a:ea typeface="+mn-ea"/>
              <a:cs typeface="+mn-cs"/>
            </a:rPr>
            <a:t>; January 2026</a:t>
          </a:r>
          <a:r>
            <a:rPr lang="en-IE" sz="2200" kern="1200">
              <a:solidFill>
                <a:schemeClr val="tx1"/>
              </a:solidFill>
              <a:latin typeface="Calibri"/>
              <a:ea typeface="+mn-ea"/>
              <a:cs typeface="+mn-cs"/>
            </a:rPr>
            <a:t>.</a:t>
          </a:r>
          <a:endParaRPr lang="en-US" sz="2200" kern="1200" dirty="0">
            <a:solidFill>
              <a:schemeClr val="tx1"/>
            </a:solidFill>
            <a:latin typeface="Calibri"/>
            <a:ea typeface="+mn-ea"/>
            <a:cs typeface="+mn-cs"/>
          </a:endParaRPr>
        </a:p>
      </dsp:txBody>
      <dsp:txXfrm>
        <a:off x="67294" y="3868916"/>
        <a:ext cx="10832817" cy="1243943"/>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E"/>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77D0E5C-BECF-499A-872A-F6B6AA84BB39}" type="datetimeFigureOut">
              <a:rPr lang="en-IE" smtClean="0"/>
              <a:t>16/01/2026</a:t>
            </a:fld>
            <a:endParaRPr lang="en-IE"/>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E"/>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E"/>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83CB99-0CB8-489D-AA97-1D263B8DD586}" type="slidenum">
              <a:rPr lang="en-IE" smtClean="0"/>
              <a:t>‹#›</a:t>
            </a:fld>
            <a:endParaRPr lang="en-IE"/>
          </a:p>
        </p:txBody>
      </p:sp>
    </p:spTree>
    <p:extLst>
      <p:ext uri="{BB962C8B-B14F-4D97-AF65-F5344CB8AC3E}">
        <p14:creationId xmlns:p14="http://schemas.microsoft.com/office/powerpoint/2010/main" val="40858876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7D2E095-0B35-D043-AC1A-1D3F91071AF2}" type="slidenum">
              <a:rPr lang="en-US" smtClean="0"/>
              <a:t>2</a:t>
            </a:fld>
            <a:endParaRPr lang="en-US"/>
          </a:p>
        </p:txBody>
      </p:sp>
    </p:spTree>
    <p:extLst>
      <p:ext uri="{BB962C8B-B14F-4D97-AF65-F5344CB8AC3E}">
        <p14:creationId xmlns:p14="http://schemas.microsoft.com/office/powerpoint/2010/main" val="26528361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7D2E095-0B35-D043-AC1A-1D3F91071AF2}" type="slidenum">
              <a:rPr lang="en-US" smtClean="0"/>
              <a:t>3</a:t>
            </a:fld>
            <a:endParaRPr lang="en-US"/>
          </a:p>
        </p:txBody>
      </p:sp>
    </p:spTree>
    <p:extLst>
      <p:ext uri="{BB962C8B-B14F-4D97-AF65-F5344CB8AC3E}">
        <p14:creationId xmlns:p14="http://schemas.microsoft.com/office/powerpoint/2010/main" val="1459293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7D2E095-0B35-D043-AC1A-1D3F91071AF2}" type="slidenum">
              <a:rPr lang="en-US" smtClean="0"/>
              <a:t>4</a:t>
            </a:fld>
            <a:endParaRPr lang="en-US"/>
          </a:p>
        </p:txBody>
      </p:sp>
    </p:spTree>
    <p:extLst>
      <p:ext uri="{BB962C8B-B14F-4D97-AF65-F5344CB8AC3E}">
        <p14:creationId xmlns:p14="http://schemas.microsoft.com/office/powerpoint/2010/main" val="31739233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7D2E095-0B35-D043-AC1A-1D3F91071AF2}" type="slidenum">
              <a:rPr lang="en-US" smtClean="0"/>
              <a:t>5</a:t>
            </a:fld>
            <a:endParaRPr lang="en-US"/>
          </a:p>
        </p:txBody>
      </p:sp>
    </p:spTree>
    <p:extLst>
      <p:ext uri="{BB962C8B-B14F-4D97-AF65-F5344CB8AC3E}">
        <p14:creationId xmlns:p14="http://schemas.microsoft.com/office/powerpoint/2010/main" val="2179122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7D2E095-0B35-D043-AC1A-1D3F91071AF2}" type="slidenum">
              <a:rPr lang="en-US" smtClean="0"/>
              <a:t>8</a:t>
            </a:fld>
            <a:endParaRPr lang="en-US"/>
          </a:p>
        </p:txBody>
      </p:sp>
    </p:spTree>
    <p:extLst>
      <p:ext uri="{BB962C8B-B14F-4D97-AF65-F5344CB8AC3E}">
        <p14:creationId xmlns:p14="http://schemas.microsoft.com/office/powerpoint/2010/main" val="21155156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7D2E095-0B35-D043-AC1A-1D3F91071AF2}" type="slidenum">
              <a:rPr lang="en-US" smtClean="0"/>
              <a:t>9</a:t>
            </a:fld>
            <a:endParaRPr lang="en-US"/>
          </a:p>
        </p:txBody>
      </p:sp>
    </p:spTree>
    <p:extLst>
      <p:ext uri="{BB962C8B-B14F-4D97-AF65-F5344CB8AC3E}">
        <p14:creationId xmlns:p14="http://schemas.microsoft.com/office/powerpoint/2010/main" val="34297708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7D2E095-0B35-D043-AC1A-1D3F91071AF2}" type="slidenum">
              <a:rPr lang="en-US" smtClean="0"/>
              <a:t>10</a:t>
            </a:fld>
            <a:endParaRPr lang="en-US"/>
          </a:p>
        </p:txBody>
      </p:sp>
    </p:spTree>
    <p:extLst>
      <p:ext uri="{BB962C8B-B14F-4D97-AF65-F5344CB8AC3E}">
        <p14:creationId xmlns:p14="http://schemas.microsoft.com/office/powerpoint/2010/main" val="284279751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7D2E095-0B35-D043-AC1A-1D3F91071AF2}" type="slidenum">
              <a:rPr lang="en-US" smtClean="0"/>
              <a:t>11</a:t>
            </a:fld>
            <a:endParaRPr lang="en-US"/>
          </a:p>
        </p:txBody>
      </p:sp>
    </p:spTree>
    <p:extLst>
      <p:ext uri="{BB962C8B-B14F-4D97-AF65-F5344CB8AC3E}">
        <p14:creationId xmlns:p14="http://schemas.microsoft.com/office/powerpoint/2010/main" val="9517877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7D2E095-0B35-D043-AC1A-1D3F91071AF2}" type="slidenum">
              <a:rPr lang="en-US" smtClean="0"/>
              <a:t>12</a:t>
            </a:fld>
            <a:endParaRPr lang="en-US"/>
          </a:p>
        </p:txBody>
      </p:sp>
    </p:spTree>
    <p:extLst>
      <p:ext uri="{BB962C8B-B14F-4D97-AF65-F5344CB8AC3E}">
        <p14:creationId xmlns:p14="http://schemas.microsoft.com/office/powerpoint/2010/main" val="41855039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7D2E095-0B35-D043-AC1A-1D3F91071AF2}" type="slidenum">
              <a:rPr lang="en-US" smtClean="0"/>
              <a:t>13</a:t>
            </a:fld>
            <a:endParaRPr lang="en-US"/>
          </a:p>
        </p:txBody>
      </p:sp>
    </p:spTree>
    <p:extLst>
      <p:ext uri="{BB962C8B-B14F-4D97-AF65-F5344CB8AC3E}">
        <p14:creationId xmlns:p14="http://schemas.microsoft.com/office/powerpoint/2010/main" val="36213938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7D2E095-0B35-D043-AC1A-1D3F91071AF2}" type="slidenum">
              <a:rPr lang="en-US" smtClean="0"/>
              <a:t>14</a:t>
            </a:fld>
            <a:endParaRPr lang="en-US"/>
          </a:p>
        </p:txBody>
      </p:sp>
    </p:spTree>
    <p:extLst>
      <p:ext uri="{BB962C8B-B14F-4D97-AF65-F5344CB8AC3E}">
        <p14:creationId xmlns:p14="http://schemas.microsoft.com/office/powerpoint/2010/main" val="42306108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7D2E095-0B35-D043-AC1A-1D3F91071AF2}" type="slidenum">
              <a:rPr lang="en-US" smtClean="0"/>
              <a:t>15</a:t>
            </a:fld>
            <a:endParaRPr lang="en-US"/>
          </a:p>
        </p:txBody>
      </p:sp>
    </p:spTree>
    <p:extLst>
      <p:ext uri="{BB962C8B-B14F-4D97-AF65-F5344CB8AC3E}">
        <p14:creationId xmlns:p14="http://schemas.microsoft.com/office/powerpoint/2010/main" val="175576859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7D2E095-0B35-D043-AC1A-1D3F91071AF2}" type="slidenum">
              <a:rPr lang="en-US" smtClean="0"/>
              <a:t>16</a:t>
            </a:fld>
            <a:endParaRPr lang="en-US"/>
          </a:p>
        </p:txBody>
      </p:sp>
    </p:spTree>
    <p:extLst>
      <p:ext uri="{BB962C8B-B14F-4D97-AF65-F5344CB8AC3E}">
        <p14:creationId xmlns:p14="http://schemas.microsoft.com/office/powerpoint/2010/main" val="376628024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7D2E095-0B35-D043-AC1A-1D3F91071AF2}" type="slidenum">
              <a:rPr lang="en-US" smtClean="0"/>
              <a:t>17</a:t>
            </a:fld>
            <a:endParaRPr lang="en-US"/>
          </a:p>
        </p:txBody>
      </p:sp>
    </p:spTree>
    <p:extLst>
      <p:ext uri="{BB962C8B-B14F-4D97-AF65-F5344CB8AC3E}">
        <p14:creationId xmlns:p14="http://schemas.microsoft.com/office/powerpoint/2010/main" val="247237482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7637E1-4FE3-3AF9-EE7F-2135A88C05B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BCE9825-6BF4-0306-FFE4-96BDFB2719F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8C571F-5F86-DAEC-C402-E2A259B9CFA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C15F929-66FF-FAF6-96D9-8ABD742CCBCF}"/>
              </a:ext>
            </a:extLst>
          </p:cNvPr>
          <p:cNvSpPr>
            <a:spLocks noGrp="1"/>
          </p:cNvSpPr>
          <p:nvPr>
            <p:ph type="sldNum" sz="quarter" idx="5"/>
          </p:nvPr>
        </p:nvSpPr>
        <p:spPr/>
        <p:txBody>
          <a:bodyPr/>
          <a:lstStyle/>
          <a:p>
            <a:fld id="{A7D2E095-0B35-D043-AC1A-1D3F91071AF2}" type="slidenum">
              <a:rPr lang="en-US" smtClean="0"/>
              <a:t>18</a:t>
            </a:fld>
            <a:endParaRPr lang="en-US"/>
          </a:p>
        </p:txBody>
      </p:sp>
    </p:spTree>
    <p:extLst>
      <p:ext uri="{BB962C8B-B14F-4D97-AF65-F5344CB8AC3E}">
        <p14:creationId xmlns:p14="http://schemas.microsoft.com/office/powerpoint/2010/main" val="420079539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7D2E095-0B35-D043-AC1A-1D3F91071AF2}" type="slidenum">
              <a:rPr lang="en-US" smtClean="0"/>
              <a:t>19</a:t>
            </a:fld>
            <a:endParaRPr lang="en-US"/>
          </a:p>
        </p:txBody>
      </p:sp>
    </p:spTree>
    <p:extLst>
      <p:ext uri="{BB962C8B-B14F-4D97-AF65-F5344CB8AC3E}">
        <p14:creationId xmlns:p14="http://schemas.microsoft.com/office/powerpoint/2010/main" val="406576579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7D2E095-0B35-D043-AC1A-1D3F91071AF2}" type="slidenum">
              <a:rPr lang="en-US" smtClean="0"/>
              <a:t>20</a:t>
            </a:fld>
            <a:endParaRPr lang="en-US"/>
          </a:p>
        </p:txBody>
      </p:sp>
    </p:spTree>
    <p:extLst>
      <p:ext uri="{BB962C8B-B14F-4D97-AF65-F5344CB8AC3E}">
        <p14:creationId xmlns:p14="http://schemas.microsoft.com/office/powerpoint/2010/main" val="262582530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7D2E095-0B35-D043-AC1A-1D3F91071AF2}" type="slidenum">
              <a:rPr lang="en-US" smtClean="0"/>
              <a:t>21</a:t>
            </a:fld>
            <a:endParaRPr lang="en-US"/>
          </a:p>
        </p:txBody>
      </p:sp>
    </p:spTree>
    <p:extLst>
      <p:ext uri="{BB962C8B-B14F-4D97-AF65-F5344CB8AC3E}">
        <p14:creationId xmlns:p14="http://schemas.microsoft.com/office/powerpoint/2010/main" val="90651229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7D2E095-0B35-D043-AC1A-1D3F91071AF2}" type="slidenum">
              <a:rPr lang="en-US" smtClean="0"/>
              <a:t>22</a:t>
            </a:fld>
            <a:endParaRPr lang="en-US"/>
          </a:p>
        </p:txBody>
      </p:sp>
    </p:spTree>
    <p:extLst>
      <p:ext uri="{BB962C8B-B14F-4D97-AF65-F5344CB8AC3E}">
        <p14:creationId xmlns:p14="http://schemas.microsoft.com/office/powerpoint/2010/main" val="310553101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7D2E095-0B35-D043-AC1A-1D3F91071AF2}" type="slidenum">
              <a:rPr lang="en-US" smtClean="0"/>
              <a:t>23</a:t>
            </a:fld>
            <a:endParaRPr lang="en-US"/>
          </a:p>
        </p:txBody>
      </p:sp>
    </p:spTree>
    <p:extLst>
      <p:ext uri="{BB962C8B-B14F-4D97-AF65-F5344CB8AC3E}">
        <p14:creationId xmlns:p14="http://schemas.microsoft.com/office/powerpoint/2010/main" val="9556325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E"/>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E"/>
          </a:p>
        </p:txBody>
      </p:sp>
      <p:sp>
        <p:nvSpPr>
          <p:cNvPr id="4" name="Date Placeholder 3"/>
          <p:cNvSpPr>
            <a:spLocks noGrp="1"/>
          </p:cNvSpPr>
          <p:nvPr>
            <p:ph type="dt" sz="half" idx="10"/>
          </p:nvPr>
        </p:nvSpPr>
        <p:spPr/>
        <p:txBody>
          <a:bodyPr/>
          <a:lstStyle/>
          <a:p>
            <a:fld id="{0580A8EF-3394-486C-A750-F46826AE3249}" type="datetimeFigureOut">
              <a:rPr lang="en-IE" smtClean="0"/>
              <a:t>16/01/2026</a:t>
            </a:fld>
            <a:endParaRPr lang="en-IE"/>
          </a:p>
        </p:txBody>
      </p:sp>
      <p:sp>
        <p:nvSpPr>
          <p:cNvPr id="5" name="Footer Placeholder 4"/>
          <p:cNvSpPr>
            <a:spLocks noGrp="1"/>
          </p:cNvSpPr>
          <p:nvPr>
            <p:ph type="ftr" sz="quarter" idx="11"/>
          </p:nvPr>
        </p:nvSpPr>
        <p:spPr/>
        <p:txBody>
          <a:bodyPr/>
          <a:lstStyle/>
          <a:p>
            <a:endParaRPr lang="en-IE"/>
          </a:p>
        </p:txBody>
      </p:sp>
      <p:sp>
        <p:nvSpPr>
          <p:cNvPr id="6" name="Slide Number Placeholder 5"/>
          <p:cNvSpPr>
            <a:spLocks noGrp="1"/>
          </p:cNvSpPr>
          <p:nvPr>
            <p:ph type="sldNum" sz="quarter" idx="12"/>
          </p:nvPr>
        </p:nvSpPr>
        <p:spPr/>
        <p:txBody>
          <a:bodyPr/>
          <a:lstStyle/>
          <a:p>
            <a:fld id="{563DE4CA-B9F6-46B6-A858-FAECF729E71C}" type="slidenum">
              <a:rPr lang="en-IE" smtClean="0"/>
              <a:t>‹#›</a:t>
            </a:fld>
            <a:endParaRPr lang="en-IE"/>
          </a:p>
        </p:txBody>
      </p:sp>
    </p:spTree>
    <p:extLst>
      <p:ext uri="{BB962C8B-B14F-4D97-AF65-F5344CB8AC3E}">
        <p14:creationId xmlns:p14="http://schemas.microsoft.com/office/powerpoint/2010/main" val="7793561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E"/>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Date Placeholder 3"/>
          <p:cNvSpPr>
            <a:spLocks noGrp="1"/>
          </p:cNvSpPr>
          <p:nvPr>
            <p:ph type="dt" sz="half" idx="10"/>
          </p:nvPr>
        </p:nvSpPr>
        <p:spPr/>
        <p:txBody>
          <a:bodyPr/>
          <a:lstStyle/>
          <a:p>
            <a:fld id="{0580A8EF-3394-486C-A750-F46826AE3249}" type="datetimeFigureOut">
              <a:rPr lang="en-IE" smtClean="0"/>
              <a:t>16/01/2026</a:t>
            </a:fld>
            <a:endParaRPr lang="en-IE"/>
          </a:p>
        </p:txBody>
      </p:sp>
      <p:sp>
        <p:nvSpPr>
          <p:cNvPr id="5" name="Footer Placeholder 4"/>
          <p:cNvSpPr>
            <a:spLocks noGrp="1"/>
          </p:cNvSpPr>
          <p:nvPr>
            <p:ph type="ftr" sz="quarter" idx="11"/>
          </p:nvPr>
        </p:nvSpPr>
        <p:spPr/>
        <p:txBody>
          <a:bodyPr/>
          <a:lstStyle/>
          <a:p>
            <a:endParaRPr lang="en-IE"/>
          </a:p>
        </p:txBody>
      </p:sp>
      <p:sp>
        <p:nvSpPr>
          <p:cNvPr id="6" name="Slide Number Placeholder 5"/>
          <p:cNvSpPr>
            <a:spLocks noGrp="1"/>
          </p:cNvSpPr>
          <p:nvPr>
            <p:ph type="sldNum" sz="quarter" idx="12"/>
          </p:nvPr>
        </p:nvSpPr>
        <p:spPr/>
        <p:txBody>
          <a:bodyPr/>
          <a:lstStyle/>
          <a:p>
            <a:fld id="{563DE4CA-B9F6-46B6-A858-FAECF729E71C}" type="slidenum">
              <a:rPr lang="en-IE" smtClean="0"/>
              <a:t>‹#›</a:t>
            </a:fld>
            <a:endParaRPr lang="en-IE"/>
          </a:p>
        </p:txBody>
      </p:sp>
    </p:spTree>
    <p:extLst>
      <p:ext uri="{BB962C8B-B14F-4D97-AF65-F5344CB8AC3E}">
        <p14:creationId xmlns:p14="http://schemas.microsoft.com/office/powerpoint/2010/main" val="678957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E"/>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580A8EF-3394-486C-A750-F46826AE3249}" type="datetimeFigureOut">
              <a:rPr lang="en-IE" smtClean="0"/>
              <a:t>16/01/2026</a:t>
            </a:fld>
            <a:endParaRPr lang="en-IE"/>
          </a:p>
        </p:txBody>
      </p:sp>
      <p:sp>
        <p:nvSpPr>
          <p:cNvPr id="5" name="Footer Placeholder 4"/>
          <p:cNvSpPr>
            <a:spLocks noGrp="1"/>
          </p:cNvSpPr>
          <p:nvPr>
            <p:ph type="ftr" sz="quarter" idx="11"/>
          </p:nvPr>
        </p:nvSpPr>
        <p:spPr/>
        <p:txBody>
          <a:bodyPr/>
          <a:lstStyle/>
          <a:p>
            <a:endParaRPr lang="en-IE"/>
          </a:p>
        </p:txBody>
      </p:sp>
      <p:sp>
        <p:nvSpPr>
          <p:cNvPr id="6" name="Slide Number Placeholder 5"/>
          <p:cNvSpPr>
            <a:spLocks noGrp="1"/>
          </p:cNvSpPr>
          <p:nvPr>
            <p:ph type="sldNum" sz="quarter" idx="12"/>
          </p:nvPr>
        </p:nvSpPr>
        <p:spPr/>
        <p:txBody>
          <a:bodyPr/>
          <a:lstStyle/>
          <a:p>
            <a:fld id="{563DE4CA-B9F6-46B6-A858-FAECF729E71C}" type="slidenum">
              <a:rPr lang="en-IE" smtClean="0"/>
              <a:t>‹#›</a:t>
            </a:fld>
            <a:endParaRPr lang="en-IE"/>
          </a:p>
        </p:txBody>
      </p:sp>
    </p:spTree>
    <p:extLst>
      <p:ext uri="{BB962C8B-B14F-4D97-AF65-F5344CB8AC3E}">
        <p14:creationId xmlns:p14="http://schemas.microsoft.com/office/powerpoint/2010/main" val="16367199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E"/>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5" name="Date Placeholder 4"/>
          <p:cNvSpPr>
            <a:spLocks noGrp="1"/>
          </p:cNvSpPr>
          <p:nvPr>
            <p:ph type="dt" sz="half" idx="10"/>
          </p:nvPr>
        </p:nvSpPr>
        <p:spPr/>
        <p:txBody>
          <a:bodyPr/>
          <a:lstStyle/>
          <a:p>
            <a:fld id="{0580A8EF-3394-486C-A750-F46826AE3249}" type="datetimeFigureOut">
              <a:rPr lang="en-IE" smtClean="0"/>
              <a:t>16/01/2026</a:t>
            </a:fld>
            <a:endParaRPr lang="en-IE"/>
          </a:p>
        </p:txBody>
      </p:sp>
      <p:sp>
        <p:nvSpPr>
          <p:cNvPr id="6" name="Footer Placeholder 5"/>
          <p:cNvSpPr>
            <a:spLocks noGrp="1"/>
          </p:cNvSpPr>
          <p:nvPr>
            <p:ph type="ftr" sz="quarter" idx="11"/>
          </p:nvPr>
        </p:nvSpPr>
        <p:spPr/>
        <p:txBody>
          <a:bodyPr/>
          <a:lstStyle/>
          <a:p>
            <a:endParaRPr lang="en-IE"/>
          </a:p>
        </p:txBody>
      </p:sp>
      <p:sp>
        <p:nvSpPr>
          <p:cNvPr id="7" name="Slide Number Placeholder 6"/>
          <p:cNvSpPr>
            <a:spLocks noGrp="1"/>
          </p:cNvSpPr>
          <p:nvPr>
            <p:ph type="sldNum" sz="quarter" idx="12"/>
          </p:nvPr>
        </p:nvSpPr>
        <p:spPr/>
        <p:txBody>
          <a:bodyPr/>
          <a:lstStyle/>
          <a:p>
            <a:fld id="{563DE4CA-B9F6-46B6-A858-FAECF729E71C}" type="slidenum">
              <a:rPr lang="en-IE" smtClean="0"/>
              <a:t>‹#›</a:t>
            </a:fld>
            <a:endParaRPr lang="en-IE"/>
          </a:p>
        </p:txBody>
      </p:sp>
    </p:spTree>
    <p:extLst>
      <p:ext uri="{BB962C8B-B14F-4D97-AF65-F5344CB8AC3E}">
        <p14:creationId xmlns:p14="http://schemas.microsoft.com/office/powerpoint/2010/main" val="26164975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IE"/>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7" name="Date Placeholder 6"/>
          <p:cNvSpPr>
            <a:spLocks noGrp="1"/>
          </p:cNvSpPr>
          <p:nvPr>
            <p:ph type="dt" sz="half" idx="10"/>
          </p:nvPr>
        </p:nvSpPr>
        <p:spPr/>
        <p:txBody>
          <a:bodyPr/>
          <a:lstStyle/>
          <a:p>
            <a:fld id="{0580A8EF-3394-486C-A750-F46826AE3249}" type="datetimeFigureOut">
              <a:rPr lang="en-IE" smtClean="0"/>
              <a:t>16/01/2026</a:t>
            </a:fld>
            <a:endParaRPr lang="en-IE"/>
          </a:p>
        </p:txBody>
      </p:sp>
      <p:sp>
        <p:nvSpPr>
          <p:cNvPr id="8" name="Footer Placeholder 7"/>
          <p:cNvSpPr>
            <a:spLocks noGrp="1"/>
          </p:cNvSpPr>
          <p:nvPr>
            <p:ph type="ftr" sz="quarter" idx="11"/>
          </p:nvPr>
        </p:nvSpPr>
        <p:spPr/>
        <p:txBody>
          <a:bodyPr/>
          <a:lstStyle/>
          <a:p>
            <a:endParaRPr lang="en-IE"/>
          </a:p>
        </p:txBody>
      </p:sp>
      <p:sp>
        <p:nvSpPr>
          <p:cNvPr id="9" name="Slide Number Placeholder 8"/>
          <p:cNvSpPr>
            <a:spLocks noGrp="1"/>
          </p:cNvSpPr>
          <p:nvPr>
            <p:ph type="sldNum" sz="quarter" idx="12"/>
          </p:nvPr>
        </p:nvSpPr>
        <p:spPr/>
        <p:txBody>
          <a:bodyPr/>
          <a:lstStyle/>
          <a:p>
            <a:fld id="{563DE4CA-B9F6-46B6-A858-FAECF729E71C}" type="slidenum">
              <a:rPr lang="en-IE" smtClean="0"/>
              <a:t>‹#›</a:t>
            </a:fld>
            <a:endParaRPr lang="en-IE"/>
          </a:p>
        </p:txBody>
      </p:sp>
    </p:spTree>
    <p:extLst>
      <p:ext uri="{BB962C8B-B14F-4D97-AF65-F5344CB8AC3E}">
        <p14:creationId xmlns:p14="http://schemas.microsoft.com/office/powerpoint/2010/main" val="27747739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E"/>
          </a:p>
        </p:txBody>
      </p:sp>
      <p:sp>
        <p:nvSpPr>
          <p:cNvPr id="3" name="Date Placeholder 2"/>
          <p:cNvSpPr>
            <a:spLocks noGrp="1"/>
          </p:cNvSpPr>
          <p:nvPr>
            <p:ph type="dt" sz="half" idx="10"/>
          </p:nvPr>
        </p:nvSpPr>
        <p:spPr/>
        <p:txBody>
          <a:bodyPr/>
          <a:lstStyle/>
          <a:p>
            <a:fld id="{0580A8EF-3394-486C-A750-F46826AE3249}" type="datetimeFigureOut">
              <a:rPr lang="en-IE" smtClean="0"/>
              <a:t>16/01/2026</a:t>
            </a:fld>
            <a:endParaRPr lang="en-IE"/>
          </a:p>
        </p:txBody>
      </p:sp>
      <p:sp>
        <p:nvSpPr>
          <p:cNvPr id="4" name="Footer Placeholder 3"/>
          <p:cNvSpPr>
            <a:spLocks noGrp="1"/>
          </p:cNvSpPr>
          <p:nvPr>
            <p:ph type="ftr" sz="quarter" idx="11"/>
          </p:nvPr>
        </p:nvSpPr>
        <p:spPr/>
        <p:txBody>
          <a:bodyPr/>
          <a:lstStyle/>
          <a:p>
            <a:endParaRPr lang="en-IE"/>
          </a:p>
        </p:txBody>
      </p:sp>
      <p:sp>
        <p:nvSpPr>
          <p:cNvPr id="5" name="Slide Number Placeholder 4"/>
          <p:cNvSpPr>
            <a:spLocks noGrp="1"/>
          </p:cNvSpPr>
          <p:nvPr>
            <p:ph type="sldNum" sz="quarter" idx="12"/>
          </p:nvPr>
        </p:nvSpPr>
        <p:spPr/>
        <p:txBody>
          <a:bodyPr/>
          <a:lstStyle/>
          <a:p>
            <a:fld id="{563DE4CA-B9F6-46B6-A858-FAECF729E71C}" type="slidenum">
              <a:rPr lang="en-IE" smtClean="0"/>
              <a:t>‹#›</a:t>
            </a:fld>
            <a:endParaRPr lang="en-IE"/>
          </a:p>
        </p:txBody>
      </p:sp>
    </p:spTree>
    <p:extLst>
      <p:ext uri="{BB962C8B-B14F-4D97-AF65-F5344CB8AC3E}">
        <p14:creationId xmlns:p14="http://schemas.microsoft.com/office/powerpoint/2010/main" val="5149741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580A8EF-3394-486C-A750-F46826AE3249}" type="datetimeFigureOut">
              <a:rPr lang="en-IE" smtClean="0"/>
              <a:t>16/01/2026</a:t>
            </a:fld>
            <a:endParaRPr lang="en-IE"/>
          </a:p>
        </p:txBody>
      </p:sp>
      <p:sp>
        <p:nvSpPr>
          <p:cNvPr id="3" name="Footer Placeholder 2"/>
          <p:cNvSpPr>
            <a:spLocks noGrp="1"/>
          </p:cNvSpPr>
          <p:nvPr>
            <p:ph type="ftr" sz="quarter" idx="11"/>
          </p:nvPr>
        </p:nvSpPr>
        <p:spPr/>
        <p:txBody>
          <a:bodyPr/>
          <a:lstStyle/>
          <a:p>
            <a:endParaRPr lang="en-IE"/>
          </a:p>
        </p:txBody>
      </p:sp>
      <p:sp>
        <p:nvSpPr>
          <p:cNvPr id="4" name="Slide Number Placeholder 3"/>
          <p:cNvSpPr>
            <a:spLocks noGrp="1"/>
          </p:cNvSpPr>
          <p:nvPr>
            <p:ph type="sldNum" sz="quarter" idx="12"/>
          </p:nvPr>
        </p:nvSpPr>
        <p:spPr/>
        <p:txBody>
          <a:bodyPr/>
          <a:lstStyle/>
          <a:p>
            <a:fld id="{563DE4CA-B9F6-46B6-A858-FAECF729E71C}" type="slidenum">
              <a:rPr lang="en-IE" smtClean="0"/>
              <a:t>‹#›</a:t>
            </a:fld>
            <a:endParaRPr lang="en-IE"/>
          </a:p>
        </p:txBody>
      </p:sp>
    </p:spTree>
    <p:extLst>
      <p:ext uri="{BB962C8B-B14F-4D97-AF65-F5344CB8AC3E}">
        <p14:creationId xmlns:p14="http://schemas.microsoft.com/office/powerpoint/2010/main" val="19041469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E"/>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580A8EF-3394-486C-A750-F46826AE3249}" type="datetimeFigureOut">
              <a:rPr lang="en-IE" smtClean="0"/>
              <a:t>16/01/2026</a:t>
            </a:fld>
            <a:endParaRPr lang="en-IE"/>
          </a:p>
        </p:txBody>
      </p:sp>
      <p:sp>
        <p:nvSpPr>
          <p:cNvPr id="6" name="Footer Placeholder 5"/>
          <p:cNvSpPr>
            <a:spLocks noGrp="1"/>
          </p:cNvSpPr>
          <p:nvPr>
            <p:ph type="ftr" sz="quarter" idx="11"/>
          </p:nvPr>
        </p:nvSpPr>
        <p:spPr/>
        <p:txBody>
          <a:bodyPr/>
          <a:lstStyle/>
          <a:p>
            <a:endParaRPr lang="en-IE"/>
          </a:p>
        </p:txBody>
      </p:sp>
      <p:sp>
        <p:nvSpPr>
          <p:cNvPr id="7" name="Slide Number Placeholder 6"/>
          <p:cNvSpPr>
            <a:spLocks noGrp="1"/>
          </p:cNvSpPr>
          <p:nvPr>
            <p:ph type="sldNum" sz="quarter" idx="12"/>
          </p:nvPr>
        </p:nvSpPr>
        <p:spPr/>
        <p:txBody>
          <a:bodyPr/>
          <a:lstStyle/>
          <a:p>
            <a:fld id="{563DE4CA-B9F6-46B6-A858-FAECF729E71C}" type="slidenum">
              <a:rPr lang="en-IE" smtClean="0"/>
              <a:t>‹#›</a:t>
            </a:fld>
            <a:endParaRPr lang="en-IE"/>
          </a:p>
        </p:txBody>
      </p:sp>
    </p:spTree>
    <p:extLst>
      <p:ext uri="{BB962C8B-B14F-4D97-AF65-F5344CB8AC3E}">
        <p14:creationId xmlns:p14="http://schemas.microsoft.com/office/powerpoint/2010/main" val="94319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E"/>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E"/>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580A8EF-3394-486C-A750-F46826AE3249}" type="datetimeFigureOut">
              <a:rPr lang="en-IE" smtClean="0"/>
              <a:t>16/01/2026</a:t>
            </a:fld>
            <a:endParaRPr lang="en-IE"/>
          </a:p>
        </p:txBody>
      </p:sp>
      <p:sp>
        <p:nvSpPr>
          <p:cNvPr id="6" name="Footer Placeholder 5"/>
          <p:cNvSpPr>
            <a:spLocks noGrp="1"/>
          </p:cNvSpPr>
          <p:nvPr>
            <p:ph type="ftr" sz="quarter" idx="11"/>
          </p:nvPr>
        </p:nvSpPr>
        <p:spPr/>
        <p:txBody>
          <a:bodyPr/>
          <a:lstStyle/>
          <a:p>
            <a:endParaRPr lang="en-IE"/>
          </a:p>
        </p:txBody>
      </p:sp>
      <p:sp>
        <p:nvSpPr>
          <p:cNvPr id="7" name="Slide Number Placeholder 6"/>
          <p:cNvSpPr>
            <a:spLocks noGrp="1"/>
          </p:cNvSpPr>
          <p:nvPr>
            <p:ph type="sldNum" sz="quarter" idx="12"/>
          </p:nvPr>
        </p:nvSpPr>
        <p:spPr/>
        <p:txBody>
          <a:bodyPr/>
          <a:lstStyle/>
          <a:p>
            <a:fld id="{563DE4CA-B9F6-46B6-A858-FAECF729E71C}" type="slidenum">
              <a:rPr lang="en-IE" smtClean="0"/>
              <a:t>‹#›</a:t>
            </a:fld>
            <a:endParaRPr lang="en-IE"/>
          </a:p>
        </p:txBody>
      </p:sp>
    </p:spTree>
    <p:extLst>
      <p:ext uri="{BB962C8B-B14F-4D97-AF65-F5344CB8AC3E}">
        <p14:creationId xmlns:p14="http://schemas.microsoft.com/office/powerpoint/2010/main" val="38137613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E"/>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Date Placeholder 3"/>
          <p:cNvSpPr>
            <a:spLocks noGrp="1"/>
          </p:cNvSpPr>
          <p:nvPr>
            <p:ph type="dt" sz="half" idx="10"/>
          </p:nvPr>
        </p:nvSpPr>
        <p:spPr/>
        <p:txBody>
          <a:bodyPr/>
          <a:lstStyle/>
          <a:p>
            <a:fld id="{0580A8EF-3394-486C-A750-F46826AE3249}" type="datetimeFigureOut">
              <a:rPr lang="en-IE" smtClean="0"/>
              <a:t>16/01/2026</a:t>
            </a:fld>
            <a:endParaRPr lang="en-IE"/>
          </a:p>
        </p:txBody>
      </p:sp>
      <p:sp>
        <p:nvSpPr>
          <p:cNvPr id="5" name="Footer Placeholder 4"/>
          <p:cNvSpPr>
            <a:spLocks noGrp="1"/>
          </p:cNvSpPr>
          <p:nvPr>
            <p:ph type="ftr" sz="quarter" idx="11"/>
          </p:nvPr>
        </p:nvSpPr>
        <p:spPr/>
        <p:txBody>
          <a:bodyPr/>
          <a:lstStyle/>
          <a:p>
            <a:endParaRPr lang="en-IE"/>
          </a:p>
        </p:txBody>
      </p:sp>
      <p:sp>
        <p:nvSpPr>
          <p:cNvPr id="6" name="Slide Number Placeholder 5"/>
          <p:cNvSpPr>
            <a:spLocks noGrp="1"/>
          </p:cNvSpPr>
          <p:nvPr>
            <p:ph type="sldNum" sz="quarter" idx="12"/>
          </p:nvPr>
        </p:nvSpPr>
        <p:spPr/>
        <p:txBody>
          <a:bodyPr/>
          <a:lstStyle/>
          <a:p>
            <a:fld id="{563DE4CA-B9F6-46B6-A858-FAECF729E71C}" type="slidenum">
              <a:rPr lang="en-IE" smtClean="0"/>
              <a:t>‹#›</a:t>
            </a:fld>
            <a:endParaRPr lang="en-IE"/>
          </a:p>
        </p:txBody>
      </p:sp>
    </p:spTree>
    <p:extLst>
      <p:ext uri="{BB962C8B-B14F-4D97-AF65-F5344CB8AC3E}">
        <p14:creationId xmlns:p14="http://schemas.microsoft.com/office/powerpoint/2010/main" val="34358924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IE"/>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Date Placeholder 3"/>
          <p:cNvSpPr>
            <a:spLocks noGrp="1"/>
          </p:cNvSpPr>
          <p:nvPr>
            <p:ph type="dt" sz="half" idx="10"/>
          </p:nvPr>
        </p:nvSpPr>
        <p:spPr/>
        <p:txBody>
          <a:bodyPr/>
          <a:lstStyle/>
          <a:p>
            <a:fld id="{0580A8EF-3394-486C-A750-F46826AE3249}" type="datetimeFigureOut">
              <a:rPr lang="en-IE" smtClean="0"/>
              <a:t>16/01/2026</a:t>
            </a:fld>
            <a:endParaRPr lang="en-IE"/>
          </a:p>
        </p:txBody>
      </p:sp>
      <p:sp>
        <p:nvSpPr>
          <p:cNvPr id="5" name="Footer Placeholder 4"/>
          <p:cNvSpPr>
            <a:spLocks noGrp="1"/>
          </p:cNvSpPr>
          <p:nvPr>
            <p:ph type="ftr" sz="quarter" idx="11"/>
          </p:nvPr>
        </p:nvSpPr>
        <p:spPr/>
        <p:txBody>
          <a:bodyPr/>
          <a:lstStyle/>
          <a:p>
            <a:endParaRPr lang="en-IE"/>
          </a:p>
        </p:txBody>
      </p:sp>
      <p:sp>
        <p:nvSpPr>
          <p:cNvPr id="6" name="Slide Number Placeholder 5"/>
          <p:cNvSpPr>
            <a:spLocks noGrp="1"/>
          </p:cNvSpPr>
          <p:nvPr>
            <p:ph type="sldNum" sz="quarter" idx="12"/>
          </p:nvPr>
        </p:nvSpPr>
        <p:spPr/>
        <p:txBody>
          <a:bodyPr/>
          <a:lstStyle/>
          <a:p>
            <a:fld id="{563DE4CA-B9F6-46B6-A858-FAECF729E71C}" type="slidenum">
              <a:rPr lang="en-IE" smtClean="0"/>
              <a:t>‹#›</a:t>
            </a:fld>
            <a:endParaRPr lang="en-IE"/>
          </a:p>
        </p:txBody>
      </p:sp>
    </p:spTree>
    <p:extLst>
      <p:ext uri="{BB962C8B-B14F-4D97-AF65-F5344CB8AC3E}">
        <p14:creationId xmlns:p14="http://schemas.microsoft.com/office/powerpoint/2010/main" val="21080481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_Title Slid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42866317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_Title and Conten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6">
            <a:extLst>
              <a:ext uri="{FF2B5EF4-FFF2-40B4-BE49-F238E27FC236}">
                <a16:creationId xmlns:a16="http://schemas.microsoft.com/office/drawing/2014/main" id="{5790A114-7202-C04D-B2ED-13180DF9F6CB}"/>
              </a:ext>
            </a:extLst>
          </p:cNvPr>
          <p:cNvSpPr txBox="1">
            <a:spLocks/>
          </p:cNvSpPr>
          <p:nvPr userDrawn="1"/>
        </p:nvSpPr>
        <p:spPr>
          <a:xfrm>
            <a:off x="1632000" y="432001"/>
            <a:ext cx="10515600" cy="750255"/>
          </a:xfrm>
          <a:prstGeom prst="rect">
            <a:avLst/>
          </a:prstGeom>
        </p:spPr>
        <p:txBody>
          <a:bodyPr lIns="0" tIns="0" rIns="0" bIns="0" anchor="t" anchorCtr="0"/>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endParaRPr lang="en-US" sz="3200" b="1" dirty="0">
              <a:solidFill>
                <a:schemeClr val="bg1"/>
              </a:solidFill>
              <a:latin typeface="Arial" panose="020B0604020202020204" pitchFamily="34" charset="0"/>
              <a:cs typeface="Arial" panose="020B0604020202020204" pitchFamily="34" charset="0"/>
            </a:endParaRPr>
          </a:p>
        </p:txBody>
      </p:sp>
      <p:sp>
        <p:nvSpPr>
          <p:cNvPr id="7" name="Text Placeholder 1">
            <a:extLst>
              <a:ext uri="{FF2B5EF4-FFF2-40B4-BE49-F238E27FC236}">
                <a16:creationId xmlns:a16="http://schemas.microsoft.com/office/drawing/2014/main" id="{C04DDE1A-E884-F54B-9ABE-9B72B811B93A}"/>
              </a:ext>
            </a:extLst>
          </p:cNvPr>
          <p:cNvSpPr>
            <a:spLocks noGrp="1"/>
          </p:cNvSpPr>
          <p:nvPr>
            <p:ph type="body" sz="quarter" idx="10"/>
          </p:nvPr>
        </p:nvSpPr>
        <p:spPr>
          <a:xfrm>
            <a:off x="1440000" y="358848"/>
            <a:ext cx="4320000" cy="1084799"/>
          </a:xfrm>
        </p:spPr>
        <p:txBody>
          <a:bodyPr lIns="0" tIns="0" rIns="0" bIns="0">
            <a:noAutofit/>
          </a:bodyPr>
          <a:lstStyle>
            <a:lvl1pPr marL="0" indent="0">
              <a:buNone/>
              <a:defRPr sz="3200" b="1">
                <a:solidFill>
                  <a:srgbClr val="75B5B8"/>
                </a:solidFill>
                <a:latin typeface="Arial" panose="020B0604020202020204" pitchFamily="34" charset="0"/>
                <a:cs typeface="Arial" panose="020B0604020202020204" pitchFamily="34" charset="0"/>
              </a:defRPr>
            </a:lvl1pPr>
            <a:lvl2pPr marL="457189" indent="0">
              <a:buNone/>
              <a:defRPr sz="3200" b="1">
                <a:solidFill>
                  <a:schemeClr val="bg1"/>
                </a:solidFill>
                <a:latin typeface="Arial" panose="020B0604020202020204" pitchFamily="34" charset="0"/>
                <a:cs typeface="Arial" panose="020B0604020202020204" pitchFamily="34" charset="0"/>
              </a:defRPr>
            </a:lvl2pPr>
            <a:lvl3pPr marL="914377" indent="0">
              <a:buNone/>
              <a:defRPr sz="3200" b="1">
                <a:solidFill>
                  <a:schemeClr val="bg1"/>
                </a:solidFill>
                <a:latin typeface="Arial" panose="020B0604020202020204" pitchFamily="34" charset="0"/>
                <a:cs typeface="Arial" panose="020B0604020202020204" pitchFamily="34" charset="0"/>
              </a:defRPr>
            </a:lvl3pPr>
            <a:lvl4pPr marL="1371566" indent="0">
              <a:buNone/>
              <a:defRPr sz="3200" b="1">
                <a:solidFill>
                  <a:schemeClr val="bg1"/>
                </a:solidFill>
                <a:latin typeface="Arial" panose="020B0604020202020204" pitchFamily="34" charset="0"/>
                <a:cs typeface="Arial" panose="020B0604020202020204" pitchFamily="34" charset="0"/>
              </a:defRPr>
            </a:lvl4pPr>
            <a:lvl5pPr marL="1828754" indent="0">
              <a:buNone/>
              <a:defRPr sz="3200" b="1">
                <a:solidFill>
                  <a:schemeClr val="bg1"/>
                </a:solidFill>
                <a:latin typeface="Arial" panose="020B0604020202020204" pitchFamily="34" charset="0"/>
                <a:cs typeface="Arial" panose="020B0604020202020204" pitchFamily="34" charset="0"/>
              </a:defRPr>
            </a:lvl5pPr>
          </a:lstStyle>
          <a:p>
            <a:pPr lvl="0"/>
            <a:r>
              <a:rPr lang="en-GB" dirty="0"/>
              <a:t>Click to edit Master text styles</a:t>
            </a:r>
          </a:p>
        </p:txBody>
      </p:sp>
      <p:sp>
        <p:nvSpPr>
          <p:cNvPr id="8" name="Text Placeholder 1">
            <a:extLst>
              <a:ext uri="{FF2B5EF4-FFF2-40B4-BE49-F238E27FC236}">
                <a16:creationId xmlns:a16="http://schemas.microsoft.com/office/drawing/2014/main" id="{7A9FE75D-36C0-1945-A37C-47A803FCDB02}"/>
              </a:ext>
            </a:extLst>
          </p:cNvPr>
          <p:cNvSpPr>
            <a:spLocks noGrp="1"/>
          </p:cNvSpPr>
          <p:nvPr>
            <p:ph type="body" sz="quarter" idx="11"/>
          </p:nvPr>
        </p:nvSpPr>
        <p:spPr>
          <a:xfrm>
            <a:off x="1440000" y="1632001"/>
            <a:ext cx="4320000" cy="2729999"/>
          </a:xfrm>
        </p:spPr>
        <p:txBody>
          <a:bodyPr lIns="0" tIns="0" rIns="0" bIns="0">
            <a:noAutofit/>
          </a:bodyPr>
          <a:lstStyle>
            <a:lvl1pPr marL="0" indent="0">
              <a:lnSpc>
                <a:spcPct val="120000"/>
              </a:lnSpc>
              <a:buNone/>
              <a:defRPr sz="1600" b="0">
                <a:solidFill>
                  <a:schemeClr val="tx1"/>
                </a:solidFill>
                <a:latin typeface="Arial" panose="020B0604020202020204" pitchFamily="34" charset="0"/>
                <a:cs typeface="Arial" panose="020B0604020202020204" pitchFamily="34" charset="0"/>
              </a:defRPr>
            </a:lvl1pPr>
            <a:lvl2pPr marL="457189" indent="0">
              <a:buNone/>
              <a:defRPr sz="3200" b="1">
                <a:solidFill>
                  <a:schemeClr val="bg1"/>
                </a:solidFill>
                <a:latin typeface="Arial" panose="020B0604020202020204" pitchFamily="34" charset="0"/>
                <a:cs typeface="Arial" panose="020B0604020202020204" pitchFamily="34" charset="0"/>
              </a:defRPr>
            </a:lvl2pPr>
            <a:lvl3pPr marL="914377" indent="0">
              <a:buNone/>
              <a:defRPr sz="3200" b="1">
                <a:solidFill>
                  <a:schemeClr val="bg1"/>
                </a:solidFill>
                <a:latin typeface="Arial" panose="020B0604020202020204" pitchFamily="34" charset="0"/>
                <a:cs typeface="Arial" panose="020B0604020202020204" pitchFamily="34" charset="0"/>
              </a:defRPr>
            </a:lvl3pPr>
            <a:lvl4pPr marL="1371566" indent="0">
              <a:buNone/>
              <a:defRPr sz="3200" b="1">
                <a:solidFill>
                  <a:schemeClr val="bg1"/>
                </a:solidFill>
                <a:latin typeface="Arial" panose="020B0604020202020204" pitchFamily="34" charset="0"/>
                <a:cs typeface="Arial" panose="020B0604020202020204" pitchFamily="34" charset="0"/>
              </a:defRPr>
            </a:lvl4pPr>
            <a:lvl5pPr marL="1828754" indent="0">
              <a:buNone/>
              <a:defRPr sz="3200" b="1">
                <a:solidFill>
                  <a:schemeClr val="bg1"/>
                </a:solidFill>
                <a:latin typeface="Arial" panose="020B0604020202020204" pitchFamily="34" charset="0"/>
                <a:cs typeface="Arial" panose="020B0604020202020204" pitchFamily="34" charset="0"/>
              </a:defRPr>
            </a:lvl5pPr>
          </a:lstStyle>
          <a:p>
            <a:pPr lvl="0"/>
            <a:r>
              <a:rPr lang="en-GB" dirty="0"/>
              <a:t>Click to edit Master text styles</a:t>
            </a:r>
          </a:p>
        </p:txBody>
      </p:sp>
    </p:spTree>
    <p:extLst>
      <p:ext uri="{BB962C8B-B14F-4D97-AF65-F5344CB8AC3E}">
        <p14:creationId xmlns:p14="http://schemas.microsoft.com/office/powerpoint/2010/main" val="40726088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E"/>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580A8EF-3394-486C-A750-F46826AE3249}" type="datetimeFigureOut">
              <a:rPr lang="en-IE" smtClean="0"/>
              <a:t>16/01/2026</a:t>
            </a:fld>
            <a:endParaRPr lang="en-IE"/>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E"/>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3DE4CA-B9F6-46B6-A858-FAECF729E71C}" type="slidenum">
              <a:rPr lang="en-IE" smtClean="0"/>
              <a:t>‹#›</a:t>
            </a:fld>
            <a:endParaRPr lang="en-IE"/>
          </a:p>
        </p:txBody>
      </p:sp>
    </p:spTree>
    <p:extLst>
      <p:ext uri="{BB962C8B-B14F-4D97-AF65-F5344CB8AC3E}">
        <p14:creationId xmlns:p14="http://schemas.microsoft.com/office/powerpoint/2010/main" val="8361757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stjames.ie/services/laboratorymedicinelabmed/nationalgonococcalreferencelaboratory/" TargetMode="External"/><Relationship Id="rId2" Type="http://schemas.openxmlformats.org/officeDocument/2006/relationships/hyperlink" Target="https://www.hpsc.ie/" TargetMode="Externa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hyperlink" Target="http://www.sexualwellbeing.ie/" TargetMode="External"/><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hyperlink" Target="https://www.hpsc.ie/a-z/sexuallytransmittedinfections/publications/stireports/STI%20Annual%20Slide%20Set_Final%202024.pdf" TargetMode="External"/><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hyperlink" Target="https://www.who.int/publications/i/item/9789240093461"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hyperlink" Target="https://www.ecdc.europa.eu/en/about-us/partnerships-and-networks/disease-and-laboratory-networks/euro-gasp"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hyperlink" Target="https://www.hpsc.ie/a-z/sexuallytransmittedinfections/gonorrhoea/amrgonorrhoea/surveillancereports/Gonorrhoea%20AMR%20in%20Ireland_2010-2022.pdf" TargetMode="External"/><Relationship Id="rId2" Type="http://schemas.openxmlformats.org/officeDocument/2006/relationships/image" Target="../media/image8.jpeg"/><Relationship Id="rId1" Type="http://schemas.openxmlformats.org/officeDocument/2006/relationships/slideLayout" Target="../slideLayouts/slideLayout13.xml"/><Relationship Id="rId5" Type="http://schemas.openxmlformats.org/officeDocument/2006/relationships/image" Target="../media/image9.emf"/><Relationship Id="rId4" Type="http://schemas.openxmlformats.org/officeDocument/2006/relationships/hyperlink" Target="https://www.hpsc.ie/a-z/sexuallytransmittedinfections/gonorrhoea/amrgonorrhoea/surveillancereports/Gonorrhoea%20AMR%20in%20Ireland_2010-2023%20Final.pdf"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jpeg"/><Relationship Id="rId1" Type="http://schemas.openxmlformats.org/officeDocument/2006/relationships/slideLayout" Target="../slideLayouts/slideLayout13.xml"/><Relationship Id="rId4" Type="http://schemas.openxmlformats.org/officeDocument/2006/relationships/image" Target="../media/image11.emf"/></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hyperlink" Target="https://view.officeapps.live.com/op/view.aspx?src=https%3A%2F%2Fwww.eucast.org%2Ffileadmin%2Fsrc%2Fmedia%2FPDFs%2FEUCAST_files%2FConsultation%2F2023%2Fv_14.0_Breakpoint_Tables_preliminary_231205.xlsx&amp;wdOrigin=BROWSELINK"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13.xml"/><Relationship Id="rId5" Type="http://schemas.openxmlformats.org/officeDocument/2006/relationships/hyperlink" Target="https://view.officeapps.live.com/op/view.aspx?src=https%3A%2F%2Fwww.eucast.org%2Ffileadmin%2Fsrc%2Fmedia%2FPDFs%2FEUCAST_files%2FConsultation%2F2023%2Fv_14.0_Breakpoint_Tables_preliminary_231205.xlsx&amp;wdOrigin=BROWSELINK" TargetMode="External"/><Relationship Id="rId4" Type="http://schemas.openxmlformats.org/officeDocument/2006/relationships/image" Target="../media/image8.jpeg"/></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13.xml"/><Relationship Id="rId5" Type="http://schemas.openxmlformats.org/officeDocument/2006/relationships/image" Target="../media/image13.emf"/><Relationship Id="rId4" Type="http://schemas.openxmlformats.org/officeDocument/2006/relationships/hyperlink" Target="https://view.officeapps.live.com/op/view.aspx?src=https%3A%2F%2Fwww.eucast.org%2Ffileadmin%2Fsrc%2Fmedia%2FPDFs%2FEUCAST_files%2FConsultation%2F2023%2Fv_14.0_Breakpoint_Tables_preliminary_231205.xlsx&amp;wdOrigin=BROWSELINK"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13.xml"/><Relationship Id="rId5" Type="http://schemas.openxmlformats.org/officeDocument/2006/relationships/hyperlink" Target="http://ndsc.newsweaver.ie/epiinsight/bv8rkspoij310gkzp9yxn5?a=1&amp;p=53827183&amp;t=17517774" TargetMode="External"/><Relationship Id="rId4" Type="http://schemas.openxmlformats.org/officeDocument/2006/relationships/hyperlink" Target="https://www.hse.ie/eng/services/list/2/gp/antibiotic-prescribing/conditions-and-treatments/genital/gonorrhoea/"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8.jpeg"/></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13.xml"/><Relationship Id="rId5" Type="http://schemas.openxmlformats.org/officeDocument/2006/relationships/image" Target="../media/image15.emf"/><Relationship Id="rId4" Type="http://schemas.openxmlformats.org/officeDocument/2006/relationships/hyperlink" Target="https://www.hse.ie/eng/services/list/2/gp/antibiotic-prescribing/conditions-and-treatments/genital/gonorrhoea/"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13.xml"/><Relationship Id="rId4" Type="http://schemas.openxmlformats.org/officeDocument/2006/relationships/image" Target="../media/image8.jpeg"/></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2.xml"/><Relationship Id="rId1" Type="http://schemas.openxmlformats.org/officeDocument/2006/relationships/slideLayout" Target="../slideLayouts/slideLayout13.xml"/><Relationship Id="rId6" Type="http://schemas.openxmlformats.org/officeDocument/2006/relationships/image" Target="../media/image19.emf"/><Relationship Id="rId5" Type="http://schemas.openxmlformats.org/officeDocument/2006/relationships/image" Target="../media/image18.png"/><Relationship Id="rId4" Type="http://schemas.openxmlformats.org/officeDocument/2006/relationships/image" Target="../media/image8.jpeg"/></Relationships>
</file>

<file path=ppt/slides/_rels/slide1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3.xml"/><Relationship Id="rId1" Type="http://schemas.openxmlformats.org/officeDocument/2006/relationships/slideLayout" Target="../slideLayouts/slideLayout13.xml"/><Relationship Id="rId4" Type="http://schemas.openxmlformats.org/officeDocument/2006/relationships/image" Target="../media/image20.emf"/></Relationships>
</file>

<file path=ppt/slides/_rels/slide1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8" Type="http://schemas.openxmlformats.org/officeDocument/2006/relationships/hyperlink" Target="https://www.hpsc.ie/a-z/sexuallytransmittedinfections/gonorrhoea/amrgonorrhoea/amrgonorrhoeasurveillanceformsandprotocols/Protocol%20for%20surveillance%20of%20High%20Level%20Azithromycin%20Resistant%20gonorrhoea%20in%20Ireland.pdf" TargetMode="External"/><Relationship Id="rId3" Type="http://schemas.openxmlformats.org/officeDocument/2006/relationships/image" Target="../media/image8.jpeg"/><Relationship Id="rId7" Type="http://schemas.openxmlformats.org/officeDocument/2006/relationships/hyperlink" Target="https://www.hpsc.ie/a-z/sexuallytransmittedinfections/gonorrhoea/amrgonorrhoea/amrgonorrhoeasurveillanceformsandprotocols/Protocol%20for%20surveillance%20of%20Ceftriaxone%20Resistant%20gonorrhoea%20in%20Ireland.pdf" TargetMode="External"/><Relationship Id="rId2" Type="http://schemas.openxmlformats.org/officeDocument/2006/relationships/notesSlide" Target="../notesSlides/notesSlide17.xml"/><Relationship Id="rId1" Type="http://schemas.openxmlformats.org/officeDocument/2006/relationships/slideLayout" Target="../slideLayouts/slideLayout13.xml"/><Relationship Id="rId6" Type="http://schemas.openxmlformats.org/officeDocument/2006/relationships/hyperlink" Target="https://www.hpsc.ie/a-z/sexuallytransmittedinfections/gonorrhoea/amrgonorrhoea/amrgonorrhoeasurveillanceformsandprotocols/Euro-GASP%20enhanced%20surveillance%20form_v1.0.pdf" TargetMode="External"/><Relationship Id="rId5" Type="http://schemas.openxmlformats.org/officeDocument/2006/relationships/hyperlink" Target="https://www.hpsc.ie/a-z/sexuallytransmittedinfections/gonorrhoea/amrgonorrhoea/amrgonorrhoeasurveillanceformsandprotocols/Gonorrhoea%20AMR%20surveillance%20form%20v1.1%2003072018.pdf" TargetMode="External"/><Relationship Id="rId4" Type="http://schemas.openxmlformats.org/officeDocument/2006/relationships/hyperlink" Target="https://www.hse.ie/eng/services/list/2/gp/antibiotic-prescribing/conditions-and-treatments/genital/gonorrhoea/" TargetMode="External"/></Relationships>
</file>

<file path=ppt/slides/_rels/slide21.xml.rels><?xml version="1.0" encoding="UTF-8" standalone="yes"?>
<Relationships xmlns="http://schemas.openxmlformats.org/package/2006/relationships"><Relationship Id="rId8" Type="http://schemas.openxmlformats.org/officeDocument/2006/relationships/hyperlink" Target="http://www.man2man.ie/" TargetMode="External"/><Relationship Id="rId3" Type="http://schemas.openxmlformats.org/officeDocument/2006/relationships/image" Target="../media/image8.jpeg"/><Relationship Id="rId7" Type="http://schemas.openxmlformats.org/officeDocument/2006/relationships/hyperlink" Target="https://www.ecdc.europa.eu/en/publications-data/response-plan-control-and-manage-threat-multi-and-extensively-drug-resistant" TargetMode="External"/><Relationship Id="rId2" Type="http://schemas.openxmlformats.org/officeDocument/2006/relationships/notesSlide" Target="../notesSlides/notesSlide18.xml"/><Relationship Id="rId1" Type="http://schemas.openxmlformats.org/officeDocument/2006/relationships/slideLayout" Target="../slideLayouts/slideLayout13.xml"/><Relationship Id="rId6" Type="http://schemas.openxmlformats.org/officeDocument/2006/relationships/hyperlink" Target="https://www.gov.ie/en/policy-information/8feae9-national-sexual-health-strategy/?referrer=/wp-content/uploads/2015/10/national-sexual-health-strategy.pdf/" TargetMode="External"/><Relationship Id="rId5" Type="http://schemas.openxmlformats.org/officeDocument/2006/relationships/hyperlink" Target="https://www.hpsc.ie/a-z/sexuallytransmittedinfections/gonorrhoea/amrgonorrhoea/amrgonorrhoeaguidance/" TargetMode="External"/><Relationship Id="rId10" Type="http://schemas.openxmlformats.org/officeDocument/2006/relationships/hyperlink" Target="https://www.stjames.ie/services/laboratorymedicinelabmed/nationalgonococcalreferencelaboratory/" TargetMode="External"/><Relationship Id="rId4" Type="http://schemas.openxmlformats.org/officeDocument/2006/relationships/hyperlink" Target="https://www.hpsc.ie/a-z/sexuallytransmittedinfections/gonorrhoea/" TargetMode="External"/><Relationship Id="rId9" Type="http://schemas.openxmlformats.org/officeDocument/2006/relationships/hyperlink" Target="https://www.sexualwellbeing.ie/"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8.jpeg"/><Relationship Id="rId7" Type="http://schemas.openxmlformats.org/officeDocument/2006/relationships/diagramColors" Target="../diagrams/colors1.xml"/><Relationship Id="rId2" Type="http://schemas.openxmlformats.org/officeDocument/2006/relationships/notesSlide" Target="../notesSlides/notesSlide20.xml"/><Relationship Id="rId1" Type="http://schemas.openxmlformats.org/officeDocument/2006/relationships/slideLayout" Target="../slideLayouts/slideLayout13.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6">
            <a:extLst>
              <a:ext uri="{FF2B5EF4-FFF2-40B4-BE49-F238E27FC236}">
                <a16:creationId xmlns:a16="http://schemas.microsoft.com/office/drawing/2014/main" id="{ABE79740-2378-3E62-4EA2-D2357AFBCC8C}"/>
              </a:ext>
            </a:extLst>
          </p:cNvPr>
          <p:cNvSpPr txBox="1">
            <a:spLocks/>
          </p:cNvSpPr>
          <p:nvPr/>
        </p:nvSpPr>
        <p:spPr>
          <a:xfrm>
            <a:off x="266698" y="2707318"/>
            <a:ext cx="11658599" cy="83789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IE" sz="4600" dirty="0">
                <a:solidFill>
                  <a:schemeClr val="bg1"/>
                </a:solidFill>
                <a:latin typeface="Arial" panose="020B0604020202020204" pitchFamily="34" charset="0"/>
                <a:cs typeface="Arial" panose="020B0604020202020204" pitchFamily="34" charset="0"/>
              </a:rPr>
              <a:t>Antimicrobial resistance in </a:t>
            </a:r>
            <a:r>
              <a:rPr lang="en-IE" sz="4600" i="1" dirty="0">
                <a:solidFill>
                  <a:schemeClr val="bg1"/>
                </a:solidFill>
                <a:latin typeface="Arial" panose="020B0604020202020204" pitchFamily="34" charset="0"/>
                <a:cs typeface="Arial" panose="020B0604020202020204" pitchFamily="34" charset="0"/>
              </a:rPr>
              <a:t>Neisseria gonorrhoeae,</a:t>
            </a:r>
            <a:r>
              <a:rPr lang="en-IE" sz="4600" dirty="0">
                <a:solidFill>
                  <a:schemeClr val="bg1"/>
                </a:solidFill>
                <a:latin typeface="Arial" panose="020B0604020202020204" pitchFamily="34" charset="0"/>
                <a:cs typeface="Arial" panose="020B0604020202020204" pitchFamily="34" charset="0"/>
              </a:rPr>
              <a:t> Ireland 2010-2024</a:t>
            </a:r>
          </a:p>
        </p:txBody>
      </p:sp>
      <p:sp>
        <p:nvSpPr>
          <p:cNvPr id="4" name="Title 5">
            <a:extLst>
              <a:ext uri="{FF2B5EF4-FFF2-40B4-BE49-F238E27FC236}">
                <a16:creationId xmlns:a16="http://schemas.microsoft.com/office/drawing/2014/main" id="{4E2E235E-C35E-9CE2-A7A0-675655A19939}"/>
              </a:ext>
            </a:extLst>
          </p:cNvPr>
          <p:cNvSpPr txBox="1">
            <a:spLocks/>
          </p:cNvSpPr>
          <p:nvPr/>
        </p:nvSpPr>
        <p:spPr>
          <a:xfrm>
            <a:off x="165488" y="4419827"/>
            <a:ext cx="11861020" cy="837896"/>
          </a:xfrm>
          <a:prstGeom prst="rect">
            <a:avLst/>
          </a:prstGeom>
          <a:ln>
            <a:noFill/>
          </a:ln>
        </p:spPr>
        <p:txBody>
          <a:bodyP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IE" sz="2400" dirty="0">
                <a:solidFill>
                  <a:schemeClr val="bg1"/>
                </a:solidFill>
                <a:hlinkClick r:id="rId2">
                  <a:extLst>
                    <a:ext uri="{A12FA001-AC4F-418D-AE19-62706E023703}">
                      <ahyp:hlinkClr xmlns:ahyp="http://schemas.microsoft.com/office/drawing/2018/hyperlinkcolor" val="tx"/>
                    </a:ext>
                  </a:extLst>
                </a:hlinkClick>
              </a:rPr>
              <a:t>Health Protection Surveillance Centre </a:t>
            </a:r>
            <a:r>
              <a:rPr lang="en-IE" sz="2400" dirty="0">
                <a:solidFill>
                  <a:schemeClr val="bg1"/>
                </a:solidFill>
              </a:rPr>
              <a:t>&amp; </a:t>
            </a:r>
            <a:r>
              <a:rPr lang="en-IE" sz="2400" dirty="0">
                <a:solidFill>
                  <a:schemeClr val="bg1"/>
                </a:solidFill>
                <a:hlinkClick r:id="rId3">
                  <a:extLst>
                    <a:ext uri="{A12FA001-AC4F-418D-AE19-62706E023703}">
                      <ahyp:hlinkClr xmlns:ahyp="http://schemas.microsoft.com/office/drawing/2018/hyperlinkcolor" val="tx"/>
                    </a:ext>
                  </a:extLst>
                </a:hlinkClick>
              </a:rPr>
              <a:t>National Gonococcal Reference Laboratory, SJH.</a:t>
            </a:r>
            <a:endParaRPr lang="en-IE" sz="2400" dirty="0">
              <a:solidFill>
                <a:schemeClr val="bg1"/>
              </a:solidFill>
            </a:endParaRPr>
          </a:p>
        </p:txBody>
      </p:sp>
      <p:sp>
        <p:nvSpPr>
          <p:cNvPr id="5" name="TextBox 4">
            <a:extLst>
              <a:ext uri="{FF2B5EF4-FFF2-40B4-BE49-F238E27FC236}">
                <a16:creationId xmlns:a16="http://schemas.microsoft.com/office/drawing/2014/main" id="{68A8A9EF-4012-8BE1-20ED-333F3C1534D7}"/>
              </a:ext>
            </a:extLst>
          </p:cNvPr>
          <p:cNvSpPr txBox="1"/>
          <p:nvPr/>
        </p:nvSpPr>
        <p:spPr>
          <a:xfrm>
            <a:off x="3129252" y="5771610"/>
            <a:ext cx="5788764" cy="338554"/>
          </a:xfrm>
          <a:prstGeom prst="rect">
            <a:avLst/>
          </a:prstGeom>
          <a:noFill/>
        </p:spPr>
        <p:txBody>
          <a:bodyPr wrap="none" rtlCol="0">
            <a:spAutoFit/>
          </a:bodyPr>
          <a:lstStyle/>
          <a:p>
            <a:r>
              <a:rPr lang="en-GB" sz="1600" b="1" dirty="0">
                <a:solidFill>
                  <a:srgbClr val="006152"/>
                </a:solidFill>
                <a:latin typeface="Tahoma" panose="020B0604030504040204" pitchFamily="34" charset="0"/>
                <a:ea typeface="Tahoma" panose="020B0604030504040204" pitchFamily="34" charset="0"/>
                <a:cs typeface="Tahoma" panose="020B0604030504040204" pitchFamily="34" charset="0"/>
              </a:rPr>
              <a:t>Based on data from isolates submitted to EURO-GASP</a:t>
            </a:r>
            <a:endParaRPr lang="en-IE" sz="1600" b="1" dirty="0">
              <a:solidFill>
                <a:srgbClr val="006152"/>
              </a:solidFill>
              <a:latin typeface="Tahoma" panose="020B0604030504040204" pitchFamily="34" charset="0"/>
              <a:ea typeface="Tahoma" panose="020B0604030504040204" pitchFamily="34" charset="0"/>
              <a:cs typeface="Tahoma" panose="020B0604030504040204" pitchFamily="34" charset="0"/>
            </a:endParaRPr>
          </a:p>
        </p:txBody>
      </p:sp>
      <p:pic>
        <p:nvPicPr>
          <p:cNvPr id="8" name="Picture 7">
            <a:extLst>
              <a:ext uri="{FF2B5EF4-FFF2-40B4-BE49-F238E27FC236}">
                <a16:creationId xmlns:a16="http://schemas.microsoft.com/office/drawing/2014/main" id="{C1B8E314-8B4F-6BD2-0401-A4DDF25F7455}"/>
              </a:ext>
            </a:extLst>
          </p:cNvPr>
          <p:cNvPicPr>
            <a:picLocks noChangeAspect="1"/>
          </p:cNvPicPr>
          <p:nvPr/>
        </p:nvPicPr>
        <p:blipFill>
          <a:blip r:embed="rId4"/>
          <a:stretch>
            <a:fillRect/>
          </a:stretch>
        </p:blipFill>
        <p:spPr>
          <a:xfrm>
            <a:off x="5056545" y="1121652"/>
            <a:ext cx="2145978" cy="835224"/>
          </a:xfrm>
          <a:prstGeom prst="rect">
            <a:avLst/>
          </a:prstGeom>
        </p:spPr>
      </p:pic>
      <p:sp>
        <p:nvSpPr>
          <p:cNvPr id="9" name="TextBox 8">
            <a:extLst>
              <a:ext uri="{FF2B5EF4-FFF2-40B4-BE49-F238E27FC236}">
                <a16:creationId xmlns:a16="http://schemas.microsoft.com/office/drawing/2014/main" id="{34CE800D-AF42-1014-6392-3E6F6622F640}"/>
              </a:ext>
            </a:extLst>
          </p:cNvPr>
          <p:cNvSpPr txBox="1"/>
          <p:nvPr/>
        </p:nvSpPr>
        <p:spPr>
          <a:xfrm>
            <a:off x="9997440" y="6291941"/>
            <a:ext cx="2194560" cy="430887"/>
          </a:xfrm>
          <a:prstGeom prst="rect">
            <a:avLst/>
          </a:prstGeom>
          <a:noFill/>
        </p:spPr>
        <p:txBody>
          <a:bodyPr wrap="square" rtlCol="0">
            <a:spAutoFit/>
          </a:bodyPr>
          <a:lstStyle/>
          <a:p>
            <a:r>
              <a:rPr lang="en-IE" sz="2200" b="1" dirty="0"/>
              <a:t>January 2026</a:t>
            </a:r>
          </a:p>
        </p:txBody>
      </p:sp>
      <p:pic>
        <p:nvPicPr>
          <p:cNvPr id="11" name="Picture 10">
            <a:extLst>
              <a:ext uri="{FF2B5EF4-FFF2-40B4-BE49-F238E27FC236}">
                <a16:creationId xmlns:a16="http://schemas.microsoft.com/office/drawing/2014/main" id="{ABD191D2-233E-916D-BA99-44BFB089829F}"/>
              </a:ext>
            </a:extLst>
          </p:cNvPr>
          <p:cNvPicPr>
            <a:picLocks noChangeAspect="1"/>
          </p:cNvPicPr>
          <p:nvPr/>
        </p:nvPicPr>
        <p:blipFill>
          <a:blip r:embed="rId5"/>
          <a:stretch>
            <a:fillRect/>
          </a:stretch>
        </p:blipFill>
        <p:spPr>
          <a:xfrm>
            <a:off x="8706804" y="917113"/>
            <a:ext cx="1935583" cy="1244303"/>
          </a:xfrm>
          <a:prstGeom prst="rect">
            <a:avLst/>
          </a:prstGeom>
        </p:spPr>
      </p:pic>
    </p:spTree>
    <p:extLst>
      <p:ext uri="{BB962C8B-B14F-4D97-AF65-F5344CB8AC3E}">
        <p14:creationId xmlns:p14="http://schemas.microsoft.com/office/powerpoint/2010/main" val="1558242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995225E-F5BC-AB38-2D0F-3C77E117984F}"/>
              </a:ext>
            </a:extLst>
          </p:cNvPr>
          <p:cNvPicPr>
            <a:picLocks noChangeAspect="1"/>
          </p:cNvPicPr>
          <p:nvPr/>
        </p:nvPicPr>
        <p:blipFill>
          <a:blip r:embed="rId3"/>
          <a:stretch>
            <a:fillRect/>
          </a:stretch>
        </p:blipFill>
        <p:spPr>
          <a:xfrm>
            <a:off x="3806021" y="1797887"/>
            <a:ext cx="7949374" cy="3895597"/>
          </a:xfrm>
          <a:prstGeom prst="rect">
            <a:avLst/>
          </a:prstGeom>
        </p:spPr>
      </p:pic>
      <p:sp>
        <p:nvSpPr>
          <p:cNvPr id="3" name="Rectangle 2">
            <a:extLst>
              <a:ext uri="{FF2B5EF4-FFF2-40B4-BE49-F238E27FC236}">
                <a16:creationId xmlns:a16="http://schemas.microsoft.com/office/drawing/2014/main" id="{EC84933D-D184-3ECC-377C-7A139D9E8341}"/>
              </a:ext>
            </a:extLst>
          </p:cNvPr>
          <p:cNvSpPr/>
          <p:nvPr/>
        </p:nvSpPr>
        <p:spPr>
          <a:xfrm>
            <a:off x="-33415" y="0"/>
            <a:ext cx="12192000" cy="1294228"/>
          </a:xfrm>
          <a:prstGeom prst="rect">
            <a:avLst/>
          </a:prstGeom>
          <a:solidFill>
            <a:srgbClr val="00615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E"/>
          </a:p>
        </p:txBody>
      </p:sp>
      <p:sp>
        <p:nvSpPr>
          <p:cNvPr id="9" name="Text Placeholder 2">
            <a:extLst>
              <a:ext uri="{FF2B5EF4-FFF2-40B4-BE49-F238E27FC236}">
                <a16:creationId xmlns:a16="http://schemas.microsoft.com/office/drawing/2014/main" id="{819D0966-D97E-0F44-A83F-DD68030F1AD7}"/>
              </a:ext>
            </a:extLst>
          </p:cNvPr>
          <p:cNvSpPr txBox="1">
            <a:spLocks/>
          </p:cNvSpPr>
          <p:nvPr/>
        </p:nvSpPr>
        <p:spPr>
          <a:xfrm>
            <a:off x="8392735" y="2600130"/>
            <a:ext cx="4320000" cy="2729999"/>
          </a:xfrm>
          <a:prstGeom prst="rect">
            <a:avLst/>
          </a:prstGeom>
        </p:spPr>
        <p:txBody>
          <a:bodyPr vert="horz" lIns="0" tIns="0" rIns="0" bIns="0" rtlCol="0">
            <a:noAutofit/>
          </a:bodyPr>
          <a:lstStyle>
            <a:lvl1pPr marL="0" indent="0" algn="l" defTabSz="685800" rtl="0" eaLnBrk="1" latinLnBrk="0" hangingPunct="1">
              <a:lnSpc>
                <a:spcPct val="120000"/>
              </a:lnSpc>
              <a:spcBef>
                <a:spcPts val="750"/>
              </a:spcBef>
              <a:buFont typeface="Arial" panose="020B0604020202020204" pitchFamily="34" charset="0"/>
              <a:buNone/>
              <a:defRPr sz="1200" b="0" kern="1200">
                <a:solidFill>
                  <a:schemeClr val="tx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2400" b="1" kern="1200">
                <a:solidFill>
                  <a:schemeClr val="bg1"/>
                </a:solidFill>
                <a:latin typeface="Arial" panose="020B0604020202020204" pitchFamily="34" charset="0"/>
                <a:ea typeface="+mn-ea"/>
                <a:cs typeface="Arial" panose="020B0604020202020204" pitchFamily="34" charset="0"/>
              </a:defRPr>
            </a:lvl2pPr>
            <a:lvl3pPr marL="685800" indent="0" algn="l" defTabSz="685800" rtl="0" eaLnBrk="1" latinLnBrk="0" hangingPunct="1">
              <a:lnSpc>
                <a:spcPct val="90000"/>
              </a:lnSpc>
              <a:spcBef>
                <a:spcPts val="375"/>
              </a:spcBef>
              <a:buFont typeface="Arial" panose="020B0604020202020204" pitchFamily="34" charset="0"/>
              <a:buNone/>
              <a:defRPr sz="2400" b="1" kern="1200">
                <a:solidFill>
                  <a:schemeClr val="bg1"/>
                </a:solidFill>
                <a:latin typeface="Arial" panose="020B0604020202020204" pitchFamily="34" charset="0"/>
                <a:ea typeface="+mn-ea"/>
                <a:cs typeface="Arial" panose="020B0604020202020204" pitchFamily="34" charset="0"/>
              </a:defRPr>
            </a:lvl3pPr>
            <a:lvl4pPr marL="1028700" indent="0" algn="l" defTabSz="685800" rtl="0" eaLnBrk="1" latinLnBrk="0" hangingPunct="1">
              <a:lnSpc>
                <a:spcPct val="90000"/>
              </a:lnSpc>
              <a:spcBef>
                <a:spcPts val="375"/>
              </a:spcBef>
              <a:buFont typeface="Arial" panose="020B0604020202020204" pitchFamily="34" charset="0"/>
              <a:buNone/>
              <a:defRPr sz="2400" b="1" kern="1200">
                <a:solidFill>
                  <a:schemeClr val="bg1"/>
                </a:solidFill>
                <a:latin typeface="Arial" panose="020B0604020202020204" pitchFamily="34" charset="0"/>
                <a:ea typeface="+mn-ea"/>
                <a:cs typeface="Arial" panose="020B0604020202020204" pitchFamily="34" charset="0"/>
              </a:defRPr>
            </a:lvl4pPr>
            <a:lvl5pPr marL="1371600" indent="0" algn="l" defTabSz="685800" rtl="0" eaLnBrk="1" latinLnBrk="0" hangingPunct="1">
              <a:lnSpc>
                <a:spcPct val="90000"/>
              </a:lnSpc>
              <a:spcBef>
                <a:spcPts val="375"/>
              </a:spcBef>
              <a:buFont typeface="Arial" panose="020B0604020202020204" pitchFamily="34" charset="0"/>
              <a:buNone/>
              <a:defRPr sz="2400" b="1" kern="1200">
                <a:solidFill>
                  <a:schemeClr val="bg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endParaRPr lang="en-US" sz="1600" dirty="0"/>
          </a:p>
        </p:txBody>
      </p:sp>
      <p:pic>
        <p:nvPicPr>
          <p:cNvPr id="11" name="Picture 10" descr="A white letter with flames on a black background&#10;&#10;Description automatically generated">
            <a:extLst>
              <a:ext uri="{FF2B5EF4-FFF2-40B4-BE49-F238E27FC236}">
                <a16:creationId xmlns:a16="http://schemas.microsoft.com/office/drawing/2014/main" id="{BAD3C9F4-530A-C7E1-7176-A3FE9F3D4FB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2828" y="282685"/>
            <a:ext cx="820577" cy="724169"/>
          </a:xfrm>
          <a:prstGeom prst="rect">
            <a:avLst/>
          </a:prstGeom>
        </p:spPr>
      </p:pic>
      <p:pic>
        <p:nvPicPr>
          <p:cNvPr id="6" name="Picture 5" descr="A black and white logo&#10;&#10;Description automatically generated">
            <a:extLst>
              <a:ext uri="{FF2B5EF4-FFF2-40B4-BE49-F238E27FC236}">
                <a16:creationId xmlns:a16="http://schemas.microsoft.com/office/drawing/2014/main" id="{E20B46FC-5064-02DA-1CC1-2D92607F0CE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703353" y="183531"/>
            <a:ext cx="1279145" cy="823323"/>
          </a:xfrm>
          <a:prstGeom prst="rect">
            <a:avLst/>
          </a:prstGeom>
        </p:spPr>
      </p:pic>
      <p:sp>
        <p:nvSpPr>
          <p:cNvPr id="13" name="Title 1">
            <a:extLst>
              <a:ext uri="{FF2B5EF4-FFF2-40B4-BE49-F238E27FC236}">
                <a16:creationId xmlns:a16="http://schemas.microsoft.com/office/drawing/2014/main" id="{57EDFF37-2B89-D613-FEEC-03F204F112FE}"/>
              </a:ext>
            </a:extLst>
          </p:cNvPr>
          <p:cNvSpPr txBox="1">
            <a:spLocks/>
          </p:cNvSpPr>
          <p:nvPr/>
        </p:nvSpPr>
        <p:spPr>
          <a:xfrm>
            <a:off x="1338543" y="240640"/>
            <a:ext cx="9448085" cy="56429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IE" sz="2800" b="1" dirty="0">
                <a:solidFill>
                  <a:schemeClr val="bg1"/>
                </a:solidFill>
                <a:latin typeface="Arial" panose="020B0604020202020204" pitchFamily="34" charset="0"/>
                <a:cs typeface="Arial" panose="020B0604020202020204" pitchFamily="34" charset="0"/>
              </a:rPr>
              <a:t>Gonorrhoea in Ireland</a:t>
            </a:r>
          </a:p>
        </p:txBody>
      </p:sp>
      <p:sp>
        <p:nvSpPr>
          <p:cNvPr id="14" name="TextBox 6">
            <a:extLst>
              <a:ext uri="{FF2B5EF4-FFF2-40B4-BE49-F238E27FC236}">
                <a16:creationId xmlns:a16="http://schemas.microsoft.com/office/drawing/2014/main" id="{AFFB6D00-FDCE-DF04-8551-96C9C0D83638}"/>
              </a:ext>
            </a:extLst>
          </p:cNvPr>
          <p:cNvSpPr txBox="1"/>
          <p:nvPr/>
        </p:nvSpPr>
        <p:spPr>
          <a:xfrm>
            <a:off x="1376286" y="705639"/>
            <a:ext cx="9372600" cy="400110"/>
          </a:xfrm>
          <a:prstGeom prst="rect">
            <a:avLst/>
          </a:prstGeom>
          <a:noFill/>
        </p:spPr>
        <p:txBody>
          <a:bodyPr wrap="square" rtlCol="0">
            <a:spAutoFit/>
          </a:bodyPr>
          <a:lstStyle>
            <a:defPPr>
              <a:defRPr lang="en-US"/>
            </a:defPPr>
            <a:lvl1pPr marL="0" algn="l" defTabSz="1088502" rtl="0" eaLnBrk="1" latinLnBrk="0" hangingPunct="1">
              <a:defRPr sz="2100" kern="1200">
                <a:solidFill>
                  <a:schemeClr val="tx1"/>
                </a:solidFill>
                <a:latin typeface="+mn-lt"/>
                <a:ea typeface="+mn-ea"/>
                <a:cs typeface="+mn-cs"/>
              </a:defRPr>
            </a:lvl1pPr>
            <a:lvl2pPr marL="544251" algn="l" defTabSz="1088502" rtl="0" eaLnBrk="1" latinLnBrk="0" hangingPunct="1">
              <a:defRPr sz="2100" kern="1200">
                <a:solidFill>
                  <a:schemeClr val="tx1"/>
                </a:solidFill>
                <a:latin typeface="+mn-lt"/>
                <a:ea typeface="+mn-ea"/>
                <a:cs typeface="+mn-cs"/>
              </a:defRPr>
            </a:lvl2pPr>
            <a:lvl3pPr marL="1088502" algn="l" defTabSz="1088502" rtl="0" eaLnBrk="1" latinLnBrk="0" hangingPunct="1">
              <a:defRPr sz="2100" kern="1200">
                <a:solidFill>
                  <a:schemeClr val="tx1"/>
                </a:solidFill>
                <a:latin typeface="+mn-lt"/>
                <a:ea typeface="+mn-ea"/>
                <a:cs typeface="+mn-cs"/>
              </a:defRPr>
            </a:lvl3pPr>
            <a:lvl4pPr marL="1632753" algn="l" defTabSz="1088502" rtl="0" eaLnBrk="1" latinLnBrk="0" hangingPunct="1">
              <a:defRPr sz="2100" kern="1200">
                <a:solidFill>
                  <a:schemeClr val="tx1"/>
                </a:solidFill>
                <a:latin typeface="+mn-lt"/>
                <a:ea typeface="+mn-ea"/>
                <a:cs typeface="+mn-cs"/>
              </a:defRPr>
            </a:lvl4pPr>
            <a:lvl5pPr marL="2177004" algn="l" defTabSz="1088502" rtl="0" eaLnBrk="1" latinLnBrk="0" hangingPunct="1">
              <a:defRPr sz="2100" kern="1200">
                <a:solidFill>
                  <a:schemeClr val="tx1"/>
                </a:solidFill>
                <a:latin typeface="+mn-lt"/>
                <a:ea typeface="+mn-ea"/>
                <a:cs typeface="+mn-cs"/>
              </a:defRPr>
            </a:lvl5pPr>
            <a:lvl6pPr marL="2721254" algn="l" defTabSz="1088502" rtl="0" eaLnBrk="1" latinLnBrk="0" hangingPunct="1">
              <a:defRPr sz="2100" kern="1200">
                <a:solidFill>
                  <a:schemeClr val="tx1"/>
                </a:solidFill>
                <a:latin typeface="+mn-lt"/>
                <a:ea typeface="+mn-ea"/>
                <a:cs typeface="+mn-cs"/>
              </a:defRPr>
            </a:lvl6pPr>
            <a:lvl7pPr marL="3265505" algn="l" defTabSz="1088502" rtl="0" eaLnBrk="1" latinLnBrk="0" hangingPunct="1">
              <a:defRPr sz="2100" kern="1200">
                <a:solidFill>
                  <a:schemeClr val="tx1"/>
                </a:solidFill>
                <a:latin typeface="+mn-lt"/>
                <a:ea typeface="+mn-ea"/>
                <a:cs typeface="+mn-cs"/>
              </a:defRPr>
            </a:lvl7pPr>
            <a:lvl8pPr marL="3809756" algn="l" defTabSz="1088502" rtl="0" eaLnBrk="1" latinLnBrk="0" hangingPunct="1">
              <a:defRPr sz="2100" kern="1200">
                <a:solidFill>
                  <a:schemeClr val="tx1"/>
                </a:solidFill>
                <a:latin typeface="+mn-lt"/>
                <a:ea typeface="+mn-ea"/>
                <a:cs typeface="+mn-cs"/>
              </a:defRPr>
            </a:lvl8pPr>
            <a:lvl9pPr marL="4354007" algn="l" defTabSz="1088502" rtl="0" eaLnBrk="1" latinLnBrk="0" hangingPunct="1">
              <a:defRPr sz="2100" kern="1200">
                <a:solidFill>
                  <a:schemeClr val="tx1"/>
                </a:solidFill>
                <a:latin typeface="+mn-lt"/>
                <a:ea typeface="+mn-ea"/>
                <a:cs typeface="+mn-cs"/>
              </a:defRPr>
            </a:lvl9pPr>
          </a:lstStyle>
          <a:p>
            <a:r>
              <a:rPr lang="en-IE" sz="2000" dirty="0">
                <a:solidFill>
                  <a:schemeClr val="bg1"/>
                </a:solidFill>
                <a:latin typeface="Arial" panose="020B0604020202020204" pitchFamily="34" charset="0"/>
                <a:ea typeface="Tahoma" panose="020B0604030504040204" pitchFamily="34" charset="0"/>
                <a:cs typeface="Arial" panose="020B0604020202020204" pitchFamily="34" charset="0"/>
              </a:rPr>
              <a:t>Trend in notification rate of gonorrhoea by gender, 2010-2024</a:t>
            </a:r>
          </a:p>
        </p:txBody>
      </p:sp>
      <p:cxnSp>
        <p:nvCxnSpPr>
          <p:cNvPr id="15" name="Straight Arrow Connector 14">
            <a:extLst>
              <a:ext uri="{FF2B5EF4-FFF2-40B4-BE49-F238E27FC236}">
                <a16:creationId xmlns:a16="http://schemas.microsoft.com/office/drawing/2014/main" id="{C835646C-49EF-6E66-7536-7C8FAB5779EF}"/>
              </a:ext>
            </a:extLst>
          </p:cNvPr>
          <p:cNvCxnSpPr>
            <a:cxnSpLocks/>
          </p:cNvCxnSpPr>
          <p:nvPr/>
        </p:nvCxnSpPr>
        <p:spPr>
          <a:xfrm>
            <a:off x="6096000" y="1833207"/>
            <a:ext cx="0" cy="3037293"/>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478C1E2D-9A09-6030-44F7-400A7EEB4D17}"/>
              </a:ext>
            </a:extLst>
          </p:cNvPr>
          <p:cNvSpPr txBox="1"/>
          <p:nvPr/>
        </p:nvSpPr>
        <p:spPr>
          <a:xfrm>
            <a:off x="4767186" y="1434002"/>
            <a:ext cx="2880138" cy="276999"/>
          </a:xfrm>
          <a:prstGeom prst="rect">
            <a:avLst/>
          </a:prstGeom>
          <a:noFill/>
        </p:spPr>
        <p:txBody>
          <a:bodyPr wrap="square" rtlCol="0">
            <a:spAutoFit/>
          </a:bodyPr>
          <a:lstStyle/>
          <a:p>
            <a:pPr algn="ctr"/>
            <a:r>
              <a:rPr lang="en-IE" sz="1200" dirty="0"/>
              <a:t>Introduction of case-based reporting</a:t>
            </a:r>
          </a:p>
        </p:txBody>
      </p:sp>
      <p:sp>
        <p:nvSpPr>
          <p:cNvPr id="17" name="TextBox 16">
            <a:extLst>
              <a:ext uri="{FF2B5EF4-FFF2-40B4-BE49-F238E27FC236}">
                <a16:creationId xmlns:a16="http://schemas.microsoft.com/office/drawing/2014/main" id="{E76753A1-B8A0-BEF3-8032-F5206A7C6880}"/>
              </a:ext>
            </a:extLst>
          </p:cNvPr>
          <p:cNvSpPr txBox="1"/>
          <p:nvPr/>
        </p:nvSpPr>
        <p:spPr>
          <a:xfrm>
            <a:off x="8792029" y="1460016"/>
            <a:ext cx="2550896" cy="276999"/>
          </a:xfrm>
          <a:prstGeom prst="rect">
            <a:avLst/>
          </a:prstGeom>
          <a:noFill/>
        </p:spPr>
        <p:txBody>
          <a:bodyPr wrap="square">
            <a:spAutoFit/>
          </a:bodyPr>
          <a:lstStyle/>
          <a:p>
            <a:r>
              <a:rPr lang="en-IE" sz="1200" dirty="0"/>
              <a:t>Introduction of SH24 home sampling</a:t>
            </a:r>
          </a:p>
        </p:txBody>
      </p:sp>
      <p:cxnSp>
        <p:nvCxnSpPr>
          <p:cNvPr id="18" name="Straight Arrow Connector 17">
            <a:extLst>
              <a:ext uri="{FF2B5EF4-FFF2-40B4-BE49-F238E27FC236}">
                <a16:creationId xmlns:a16="http://schemas.microsoft.com/office/drawing/2014/main" id="{8AEFC51D-08B0-26EC-EED3-A2A3512600DC}"/>
              </a:ext>
            </a:extLst>
          </p:cNvPr>
          <p:cNvCxnSpPr>
            <a:cxnSpLocks/>
          </p:cNvCxnSpPr>
          <p:nvPr/>
        </p:nvCxnSpPr>
        <p:spPr>
          <a:xfrm>
            <a:off x="9924072" y="1833207"/>
            <a:ext cx="0" cy="3037293"/>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9" name="TextBox 18">
            <a:extLst>
              <a:ext uri="{FF2B5EF4-FFF2-40B4-BE49-F238E27FC236}">
                <a16:creationId xmlns:a16="http://schemas.microsoft.com/office/drawing/2014/main" id="{0606392D-E6F0-E0D3-2167-17EF2E9890F0}"/>
              </a:ext>
            </a:extLst>
          </p:cNvPr>
          <p:cNvSpPr txBox="1"/>
          <p:nvPr/>
        </p:nvSpPr>
        <p:spPr>
          <a:xfrm>
            <a:off x="150428" y="1712195"/>
            <a:ext cx="3505247" cy="707886"/>
          </a:xfrm>
          <a:prstGeom prst="rect">
            <a:avLst/>
          </a:prstGeom>
          <a:noFill/>
        </p:spPr>
        <p:txBody>
          <a:bodyPr wrap="square" rtlCol="0">
            <a:spAutoFit/>
          </a:bodyPr>
          <a:lstStyle/>
          <a:p>
            <a:r>
              <a:rPr lang="en-IE" sz="2000" dirty="0">
                <a:solidFill>
                  <a:srgbClr val="000000"/>
                </a:solidFill>
                <a:effectLst/>
                <a:latin typeface="Arial" panose="020B0604020202020204" pitchFamily="34" charset="0"/>
                <a:ea typeface="Tahoma" panose="020B0604030504040204" pitchFamily="34" charset="0"/>
                <a:cs typeface="Arial" panose="020B0604020202020204" pitchFamily="34" charset="0"/>
              </a:rPr>
              <a:t>There were </a:t>
            </a:r>
            <a:r>
              <a:rPr lang="en-IE" sz="2000" b="1" dirty="0">
                <a:solidFill>
                  <a:srgbClr val="000000"/>
                </a:solidFill>
                <a:latin typeface="Arial" panose="020B0604020202020204" pitchFamily="34" charset="0"/>
                <a:ea typeface="Tahoma" panose="020B0604030504040204" pitchFamily="34" charset="0"/>
                <a:cs typeface="Arial" panose="020B0604020202020204" pitchFamily="34" charset="0"/>
              </a:rPr>
              <a:t>5,960</a:t>
            </a:r>
            <a:r>
              <a:rPr lang="en-IE" sz="2000" b="1" dirty="0">
                <a:solidFill>
                  <a:srgbClr val="000000"/>
                </a:solidFill>
                <a:effectLst/>
                <a:latin typeface="Arial" panose="020B0604020202020204" pitchFamily="34" charset="0"/>
                <a:ea typeface="Tahoma" panose="020B0604030504040204" pitchFamily="34" charset="0"/>
                <a:cs typeface="Arial" panose="020B0604020202020204" pitchFamily="34" charset="0"/>
              </a:rPr>
              <a:t> </a:t>
            </a:r>
            <a:r>
              <a:rPr lang="en-IE" sz="2000" dirty="0">
                <a:solidFill>
                  <a:srgbClr val="000000"/>
                </a:solidFill>
                <a:effectLst/>
                <a:latin typeface="Arial" panose="020B0604020202020204" pitchFamily="34" charset="0"/>
                <a:ea typeface="Tahoma" panose="020B0604030504040204" pitchFamily="34" charset="0"/>
                <a:cs typeface="Arial" panose="020B0604020202020204" pitchFamily="34" charset="0"/>
              </a:rPr>
              <a:t>cases of gonorrhoea notified in 2024</a:t>
            </a:r>
            <a:endParaRPr lang="en-IE" sz="2000" dirty="0">
              <a:latin typeface="Arial" panose="020B0604020202020204" pitchFamily="34" charset="0"/>
              <a:cs typeface="Arial" panose="020B0604020202020204" pitchFamily="34" charset="0"/>
            </a:endParaRPr>
          </a:p>
        </p:txBody>
      </p:sp>
      <p:sp>
        <p:nvSpPr>
          <p:cNvPr id="20" name="TextBox 19">
            <a:extLst>
              <a:ext uri="{FF2B5EF4-FFF2-40B4-BE49-F238E27FC236}">
                <a16:creationId xmlns:a16="http://schemas.microsoft.com/office/drawing/2014/main" id="{5ADA9E07-60AE-68B8-0345-0B0AF366C544}"/>
              </a:ext>
            </a:extLst>
          </p:cNvPr>
          <p:cNvSpPr txBox="1"/>
          <p:nvPr/>
        </p:nvSpPr>
        <p:spPr>
          <a:xfrm>
            <a:off x="212254" y="3050486"/>
            <a:ext cx="3452318" cy="2246769"/>
          </a:xfrm>
          <a:prstGeom prst="rect">
            <a:avLst/>
          </a:prstGeom>
          <a:noFill/>
        </p:spPr>
        <p:txBody>
          <a:bodyPr wrap="square" rtlCol="0">
            <a:spAutoFit/>
          </a:bodyPr>
          <a:lstStyle/>
          <a:p>
            <a:r>
              <a:rPr lang="en-GB" sz="2000" dirty="0">
                <a:latin typeface="Arial" panose="020B0604020202020204" pitchFamily="34" charset="0"/>
                <a:ea typeface="Tahoma" panose="020B0604030504040204" pitchFamily="34" charset="0"/>
                <a:cs typeface="Arial" panose="020B0604020202020204" pitchFamily="34" charset="0"/>
              </a:rPr>
              <a:t>Further information on epidemiology of gonorrhoea in 2024 can be found in the </a:t>
            </a:r>
            <a:r>
              <a:rPr lang="en-GB" sz="2000" dirty="0">
                <a:latin typeface="Arial" panose="020B0604020202020204" pitchFamily="34" charset="0"/>
                <a:ea typeface="Tahoma" panose="020B0604030504040204" pitchFamily="34" charset="0"/>
                <a:cs typeface="Arial" panose="020B0604020202020204" pitchFamily="34" charset="0"/>
                <a:hlinkClick r:id="rId6"/>
              </a:rPr>
              <a:t>Sexually Transmitted Infections (STIs) in Ireland: </a:t>
            </a:r>
          </a:p>
          <a:p>
            <a:r>
              <a:rPr lang="en-GB" sz="2000" dirty="0">
                <a:latin typeface="Arial" panose="020B0604020202020204" pitchFamily="34" charset="0"/>
                <a:ea typeface="Tahoma" panose="020B0604030504040204" pitchFamily="34" charset="0"/>
                <a:cs typeface="Arial" panose="020B0604020202020204" pitchFamily="34" charset="0"/>
                <a:hlinkClick r:id="rId6"/>
              </a:rPr>
              <a:t>Trends to the end of 2024 report</a:t>
            </a:r>
            <a:endParaRPr lang="en-GB" sz="2000" dirty="0">
              <a:latin typeface="Arial" panose="020B0604020202020204" pitchFamily="34" charset="0"/>
              <a:ea typeface="Tahoma" panose="020B0604030504040204" pitchFamily="34" charset="0"/>
              <a:cs typeface="Arial" panose="020B0604020202020204" pitchFamily="34" charset="0"/>
            </a:endParaRPr>
          </a:p>
        </p:txBody>
      </p:sp>
      <p:sp>
        <p:nvSpPr>
          <p:cNvPr id="21" name="TextBox 20">
            <a:extLst>
              <a:ext uri="{FF2B5EF4-FFF2-40B4-BE49-F238E27FC236}">
                <a16:creationId xmlns:a16="http://schemas.microsoft.com/office/drawing/2014/main" id="{69C797B9-6BBE-CB18-702E-E76ECE079F97}"/>
              </a:ext>
            </a:extLst>
          </p:cNvPr>
          <p:cNvSpPr txBox="1"/>
          <p:nvPr/>
        </p:nvSpPr>
        <p:spPr>
          <a:xfrm>
            <a:off x="0" y="5892855"/>
            <a:ext cx="10012678" cy="276999"/>
          </a:xfrm>
          <a:prstGeom prst="rect">
            <a:avLst/>
          </a:prstGeom>
          <a:noFill/>
        </p:spPr>
        <p:txBody>
          <a:bodyPr wrap="square" rtlCol="0">
            <a:spAutoFit/>
          </a:bodyPr>
          <a:lstStyle/>
          <a:p>
            <a:r>
              <a:rPr lang="en-IE" sz="1200" dirty="0">
                <a:latin typeface="Arial" panose="020B0604020202020204" pitchFamily="34" charset="0"/>
                <a:cs typeface="Arial" panose="020B0604020202020204" pitchFamily="34" charset="0"/>
              </a:rPr>
              <a:t>Male includes cis male and trans male (where known) and female includes cis female and trans female (where known)</a:t>
            </a:r>
          </a:p>
        </p:txBody>
      </p:sp>
      <p:sp>
        <p:nvSpPr>
          <p:cNvPr id="22" name="TextBox 21">
            <a:extLst>
              <a:ext uri="{FF2B5EF4-FFF2-40B4-BE49-F238E27FC236}">
                <a16:creationId xmlns:a16="http://schemas.microsoft.com/office/drawing/2014/main" id="{F4DC1E7F-0BF8-6C59-D14A-E9EA02916E7D}"/>
              </a:ext>
            </a:extLst>
          </p:cNvPr>
          <p:cNvSpPr txBox="1"/>
          <p:nvPr/>
        </p:nvSpPr>
        <p:spPr>
          <a:xfrm>
            <a:off x="0" y="6135252"/>
            <a:ext cx="9448800" cy="276999"/>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Rates calculated: 2010-2013=2011 census, 2014-2019= 2016 census, 2020-2024= 2022 census</a:t>
            </a:r>
            <a:endParaRPr lang="en-IE" sz="1200" dirty="0">
              <a:latin typeface="Arial" panose="020B0604020202020204" pitchFamily="34" charset="0"/>
              <a:cs typeface="Arial" panose="020B0604020202020204" pitchFamily="34" charset="0"/>
            </a:endParaRPr>
          </a:p>
        </p:txBody>
      </p:sp>
      <p:sp>
        <p:nvSpPr>
          <p:cNvPr id="23" name="TextBox 22">
            <a:extLst>
              <a:ext uri="{FF2B5EF4-FFF2-40B4-BE49-F238E27FC236}">
                <a16:creationId xmlns:a16="http://schemas.microsoft.com/office/drawing/2014/main" id="{848DA745-482F-F995-8296-91E45DE220F6}"/>
              </a:ext>
            </a:extLst>
          </p:cNvPr>
          <p:cNvSpPr txBox="1"/>
          <p:nvPr/>
        </p:nvSpPr>
        <p:spPr>
          <a:xfrm>
            <a:off x="1" y="6369225"/>
            <a:ext cx="9110586" cy="461665"/>
          </a:xfrm>
          <a:prstGeom prst="rect">
            <a:avLst/>
          </a:prstGeom>
          <a:noFill/>
        </p:spPr>
        <p:txBody>
          <a:bodyPr wrap="square">
            <a:spAutoFit/>
          </a:bodyPr>
          <a:lstStyle/>
          <a:p>
            <a:r>
              <a:rPr lang="en-GB" sz="1200" dirty="0">
                <a:latin typeface="Arial" panose="020B0604020202020204" pitchFamily="34" charset="0"/>
                <a:cs typeface="Arial" panose="020B0604020202020204" pitchFamily="34" charset="0"/>
              </a:rPr>
              <a:t>Between 2021 and 2022  free home Sexually Transmitted Infections (STI) sampling was introduced </a:t>
            </a:r>
            <a:r>
              <a:rPr lang="en-GB" sz="1200" dirty="0">
                <a:latin typeface="Arial" panose="020B0604020202020204" pitchFamily="34" charset="0"/>
                <a:cs typeface="Arial" panose="020B0604020202020204" pitchFamily="34" charset="0"/>
                <a:hlinkClick r:id="rId7"/>
              </a:rPr>
              <a:t>www.sexualwellbeing.ie</a:t>
            </a:r>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34817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2">
            <a:extLst>
              <a:ext uri="{FF2B5EF4-FFF2-40B4-BE49-F238E27FC236}">
                <a16:creationId xmlns:a16="http://schemas.microsoft.com/office/drawing/2014/main" id="{819D0966-D97E-0F44-A83F-DD68030F1AD7}"/>
              </a:ext>
            </a:extLst>
          </p:cNvPr>
          <p:cNvSpPr txBox="1">
            <a:spLocks/>
          </p:cNvSpPr>
          <p:nvPr/>
        </p:nvSpPr>
        <p:spPr>
          <a:xfrm>
            <a:off x="8392735" y="2600130"/>
            <a:ext cx="4320000" cy="2729999"/>
          </a:xfrm>
          <a:prstGeom prst="rect">
            <a:avLst/>
          </a:prstGeom>
        </p:spPr>
        <p:txBody>
          <a:bodyPr vert="horz" lIns="0" tIns="0" rIns="0" bIns="0" rtlCol="0">
            <a:noAutofit/>
          </a:bodyPr>
          <a:lstStyle>
            <a:lvl1pPr marL="0" indent="0" algn="l" defTabSz="685800" rtl="0" eaLnBrk="1" latinLnBrk="0" hangingPunct="1">
              <a:lnSpc>
                <a:spcPct val="120000"/>
              </a:lnSpc>
              <a:spcBef>
                <a:spcPts val="750"/>
              </a:spcBef>
              <a:buFont typeface="Arial" panose="020B0604020202020204" pitchFamily="34" charset="0"/>
              <a:buNone/>
              <a:defRPr sz="1200" b="0" kern="1200">
                <a:solidFill>
                  <a:schemeClr val="tx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2400" b="1" kern="1200">
                <a:solidFill>
                  <a:schemeClr val="bg1"/>
                </a:solidFill>
                <a:latin typeface="Arial" panose="020B0604020202020204" pitchFamily="34" charset="0"/>
                <a:ea typeface="+mn-ea"/>
                <a:cs typeface="Arial" panose="020B0604020202020204" pitchFamily="34" charset="0"/>
              </a:defRPr>
            </a:lvl2pPr>
            <a:lvl3pPr marL="685800" indent="0" algn="l" defTabSz="685800" rtl="0" eaLnBrk="1" latinLnBrk="0" hangingPunct="1">
              <a:lnSpc>
                <a:spcPct val="90000"/>
              </a:lnSpc>
              <a:spcBef>
                <a:spcPts val="375"/>
              </a:spcBef>
              <a:buFont typeface="Arial" panose="020B0604020202020204" pitchFamily="34" charset="0"/>
              <a:buNone/>
              <a:defRPr sz="2400" b="1" kern="1200">
                <a:solidFill>
                  <a:schemeClr val="bg1"/>
                </a:solidFill>
                <a:latin typeface="Arial" panose="020B0604020202020204" pitchFamily="34" charset="0"/>
                <a:ea typeface="+mn-ea"/>
                <a:cs typeface="Arial" panose="020B0604020202020204" pitchFamily="34" charset="0"/>
              </a:defRPr>
            </a:lvl3pPr>
            <a:lvl4pPr marL="1028700" indent="0" algn="l" defTabSz="685800" rtl="0" eaLnBrk="1" latinLnBrk="0" hangingPunct="1">
              <a:lnSpc>
                <a:spcPct val="90000"/>
              </a:lnSpc>
              <a:spcBef>
                <a:spcPts val="375"/>
              </a:spcBef>
              <a:buFont typeface="Arial" panose="020B0604020202020204" pitchFamily="34" charset="0"/>
              <a:buNone/>
              <a:defRPr sz="2400" b="1" kern="1200">
                <a:solidFill>
                  <a:schemeClr val="bg1"/>
                </a:solidFill>
                <a:latin typeface="Arial" panose="020B0604020202020204" pitchFamily="34" charset="0"/>
                <a:ea typeface="+mn-ea"/>
                <a:cs typeface="Arial" panose="020B0604020202020204" pitchFamily="34" charset="0"/>
              </a:defRPr>
            </a:lvl4pPr>
            <a:lvl5pPr marL="1371600" indent="0" algn="l" defTabSz="685800" rtl="0" eaLnBrk="1" latinLnBrk="0" hangingPunct="1">
              <a:lnSpc>
                <a:spcPct val="90000"/>
              </a:lnSpc>
              <a:spcBef>
                <a:spcPts val="375"/>
              </a:spcBef>
              <a:buFont typeface="Arial" panose="020B0604020202020204" pitchFamily="34" charset="0"/>
              <a:buNone/>
              <a:defRPr sz="2400" b="1" kern="1200">
                <a:solidFill>
                  <a:schemeClr val="bg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endParaRPr lang="en-US" sz="1600" dirty="0"/>
          </a:p>
        </p:txBody>
      </p:sp>
      <p:pic>
        <p:nvPicPr>
          <p:cNvPr id="7" name="Picture 6">
            <a:extLst>
              <a:ext uri="{FF2B5EF4-FFF2-40B4-BE49-F238E27FC236}">
                <a16:creationId xmlns:a16="http://schemas.microsoft.com/office/drawing/2014/main" id="{B114E3F2-43E4-4F97-9775-8032F277748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79901" y="88705"/>
            <a:ext cx="1017172" cy="842110"/>
          </a:xfrm>
          <a:prstGeom prst="rect">
            <a:avLst/>
          </a:prstGeom>
        </p:spPr>
      </p:pic>
      <p:sp>
        <p:nvSpPr>
          <p:cNvPr id="11" name="Title 1">
            <a:extLst>
              <a:ext uri="{FF2B5EF4-FFF2-40B4-BE49-F238E27FC236}">
                <a16:creationId xmlns:a16="http://schemas.microsoft.com/office/drawing/2014/main" id="{1E300DF4-7C32-2310-9DE3-F8410964E14F}"/>
              </a:ext>
            </a:extLst>
          </p:cNvPr>
          <p:cNvSpPr txBox="1">
            <a:spLocks/>
          </p:cNvSpPr>
          <p:nvPr/>
        </p:nvSpPr>
        <p:spPr>
          <a:xfrm>
            <a:off x="1455965" y="268550"/>
            <a:ext cx="9623936" cy="1045899"/>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IE" sz="2800" b="1" dirty="0">
                <a:solidFill>
                  <a:srgbClr val="006152"/>
                </a:solidFill>
                <a:latin typeface="Arial" panose="020B0604020202020204" pitchFamily="34" charset="0"/>
                <a:cs typeface="Arial" panose="020B0604020202020204" pitchFamily="34" charset="0"/>
              </a:rPr>
              <a:t>Antimicrobial resistance (AMR) in </a:t>
            </a:r>
            <a:r>
              <a:rPr lang="en-IE" sz="2800" b="1" i="1" dirty="0">
                <a:solidFill>
                  <a:srgbClr val="006152"/>
                </a:solidFill>
                <a:latin typeface="Arial" panose="020B0604020202020204" pitchFamily="34" charset="0"/>
                <a:cs typeface="Arial" panose="020B0604020202020204" pitchFamily="34" charset="0"/>
              </a:rPr>
              <a:t>Neisseria gonorrhoeae, </a:t>
            </a:r>
            <a:r>
              <a:rPr lang="en-IE" sz="2800" b="1" dirty="0">
                <a:solidFill>
                  <a:srgbClr val="006152"/>
                </a:solidFill>
                <a:latin typeface="Arial" panose="020B0604020202020204" pitchFamily="34" charset="0"/>
                <a:cs typeface="Arial" panose="020B0604020202020204" pitchFamily="34" charset="0"/>
              </a:rPr>
              <a:t>a</a:t>
            </a:r>
            <a:r>
              <a:rPr lang="en-IE" sz="2800" b="1" i="1" dirty="0">
                <a:solidFill>
                  <a:srgbClr val="006152"/>
                </a:solidFill>
                <a:latin typeface="Arial" panose="020B0604020202020204" pitchFamily="34" charset="0"/>
                <a:cs typeface="Arial" panose="020B0604020202020204" pitchFamily="34" charset="0"/>
              </a:rPr>
              <a:t> </a:t>
            </a:r>
            <a:r>
              <a:rPr lang="en-IE" sz="2800" b="1" dirty="0">
                <a:solidFill>
                  <a:srgbClr val="006152"/>
                </a:solidFill>
                <a:latin typeface="Arial" panose="020B0604020202020204" pitchFamily="34" charset="0"/>
                <a:ea typeface="Tahoma" panose="020B0604030504040204" pitchFamily="34" charset="0"/>
                <a:cs typeface="Arial" panose="020B0604020202020204" pitchFamily="34" charset="0"/>
              </a:rPr>
              <a:t>World Health Organization priority</a:t>
            </a:r>
          </a:p>
          <a:p>
            <a:endParaRPr lang="en-IE" sz="2800" b="1" i="1" dirty="0">
              <a:solidFill>
                <a:srgbClr val="006152"/>
              </a:solidFill>
              <a:latin typeface="Arial" panose="020B0604020202020204" pitchFamily="34" charset="0"/>
              <a:cs typeface="Arial" panose="020B0604020202020204" pitchFamily="34" charset="0"/>
            </a:endParaRPr>
          </a:p>
        </p:txBody>
      </p:sp>
      <p:sp>
        <p:nvSpPr>
          <p:cNvPr id="12" name="Content Placeholder 2">
            <a:extLst>
              <a:ext uri="{FF2B5EF4-FFF2-40B4-BE49-F238E27FC236}">
                <a16:creationId xmlns:a16="http://schemas.microsoft.com/office/drawing/2014/main" id="{BE19C84D-58C7-F967-1A7E-6E78A4CC589A}"/>
              </a:ext>
            </a:extLst>
          </p:cNvPr>
          <p:cNvSpPr txBox="1">
            <a:spLocks/>
          </p:cNvSpPr>
          <p:nvPr/>
        </p:nvSpPr>
        <p:spPr>
          <a:xfrm>
            <a:off x="528884" y="1632912"/>
            <a:ext cx="11095923" cy="434339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IE" sz="2000" dirty="0">
                <a:latin typeface="Arial" panose="020B0604020202020204" pitchFamily="34" charset="0"/>
                <a:cs typeface="Arial" panose="020B0604020202020204" pitchFamily="34" charset="0"/>
              </a:rPr>
              <a:t>Gonorrhoea infection is becoming increasingly difficult to treat due to the development of antimicrobial resistance to all major drug classes used to treat infection</a:t>
            </a:r>
          </a:p>
          <a:p>
            <a:endParaRPr lang="en-IE" sz="2000" dirty="0">
              <a:latin typeface="Arial" panose="020B0604020202020204" pitchFamily="34" charset="0"/>
              <a:cs typeface="Arial" panose="020B0604020202020204" pitchFamily="34" charset="0"/>
            </a:endParaRPr>
          </a:p>
          <a:p>
            <a:pPr>
              <a:lnSpc>
                <a:spcPct val="100000"/>
              </a:lnSpc>
            </a:pPr>
            <a:r>
              <a:rPr lang="en-IE" sz="2000" dirty="0">
                <a:latin typeface="Arial" panose="020B0604020202020204" pitchFamily="34" charset="0"/>
                <a:cs typeface="Arial" panose="020B0604020202020204" pitchFamily="34" charset="0"/>
              </a:rPr>
              <a:t>The extended spectrum cephalosporin (ESC), ceftriaxone, is the current </a:t>
            </a:r>
            <a:r>
              <a:rPr lang="en-IE" sz="2000" u="sng" dirty="0">
                <a:latin typeface="Arial" panose="020B0604020202020204" pitchFamily="34" charset="0"/>
                <a:cs typeface="Arial" panose="020B0604020202020204" pitchFamily="34" charset="0"/>
              </a:rPr>
              <a:t>last remaining </a:t>
            </a:r>
            <a:r>
              <a:rPr lang="en-IE" sz="2000" dirty="0">
                <a:latin typeface="Arial" panose="020B0604020202020204" pitchFamily="34" charset="0"/>
                <a:cs typeface="Arial" panose="020B0604020202020204" pitchFamily="34" charset="0"/>
              </a:rPr>
              <a:t>option for first-line treatment</a:t>
            </a:r>
          </a:p>
          <a:p>
            <a:pPr>
              <a:lnSpc>
                <a:spcPct val="100000"/>
              </a:lnSpc>
            </a:pPr>
            <a:endParaRPr lang="en-IE" sz="2000" dirty="0">
              <a:latin typeface="Arial" panose="020B0604020202020204" pitchFamily="34" charset="0"/>
              <a:cs typeface="Arial" panose="020B0604020202020204" pitchFamily="34" charset="0"/>
            </a:endParaRPr>
          </a:p>
          <a:p>
            <a:pPr>
              <a:lnSpc>
                <a:spcPct val="100000"/>
              </a:lnSpc>
            </a:pPr>
            <a:r>
              <a:rPr lang="en-IE" sz="2000" dirty="0">
                <a:latin typeface="Arial" panose="020B0604020202020204" pitchFamily="34" charset="0"/>
                <a:cs typeface="Arial" panose="020B0604020202020204" pitchFamily="34" charset="0"/>
              </a:rPr>
              <a:t>The WHO </a:t>
            </a:r>
            <a:r>
              <a:rPr lang="en-IE" sz="2000" dirty="0">
                <a:latin typeface="Arial" panose="020B0604020202020204" pitchFamily="34" charset="0"/>
                <a:cs typeface="Arial" panose="020B0604020202020204" pitchFamily="34" charset="0"/>
                <a:hlinkClick r:id="rId4"/>
              </a:rPr>
              <a:t>Bacterial Priority Pathogen List, 2024</a:t>
            </a:r>
            <a:r>
              <a:rPr lang="en-IE" sz="2000" dirty="0">
                <a:latin typeface="Arial" panose="020B0604020202020204" pitchFamily="34" charset="0"/>
                <a:cs typeface="Arial" panose="020B0604020202020204" pitchFamily="34" charset="0"/>
              </a:rPr>
              <a:t>, includes 15 families of antibiotic-resistant pathogens, grouped into critical, high and medium categories of priority for research and development and for public health measures. </a:t>
            </a:r>
            <a:r>
              <a:rPr lang="en-IE" sz="2000" i="1" dirty="0">
                <a:latin typeface="Arial" panose="020B0604020202020204" pitchFamily="34" charset="0"/>
                <a:cs typeface="Arial" panose="020B0604020202020204" pitchFamily="34" charset="0"/>
              </a:rPr>
              <a:t>N. gonorrhoeae</a:t>
            </a:r>
            <a:r>
              <a:rPr lang="en-IE" sz="2000" dirty="0">
                <a:latin typeface="Arial" panose="020B0604020202020204" pitchFamily="34" charset="0"/>
                <a:cs typeface="Arial" panose="020B0604020202020204" pitchFamily="34" charset="0"/>
              </a:rPr>
              <a:t>, of which multidrug-resistant strains have emerged, limiting treatment options has been listed in the high priority category</a:t>
            </a:r>
          </a:p>
        </p:txBody>
      </p:sp>
    </p:spTree>
    <p:extLst>
      <p:ext uri="{BB962C8B-B14F-4D97-AF65-F5344CB8AC3E}">
        <p14:creationId xmlns:p14="http://schemas.microsoft.com/office/powerpoint/2010/main" val="1422314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2">
            <a:extLst>
              <a:ext uri="{FF2B5EF4-FFF2-40B4-BE49-F238E27FC236}">
                <a16:creationId xmlns:a16="http://schemas.microsoft.com/office/drawing/2014/main" id="{819D0966-D97E-0F44-A83F-DD68030F1AD7}"/>
              </a:ext>
            </a:extLst>
          </p:cNvPr>
          <p:cNvSpPr txBox="1">
            <a:spLocks/>
          </p:cNvSpPr>
          <p:nvPr/>
        </p:nvSpPr>
        <p:spPr>
          <a:xfrm>
            <a:off x="8392735" y="2600130"/>
            <a:ext cx="4320000" cy="2729999"/>
          </a:xfrm>
          <a:prstGeom prst="rect">
            <a:avLst/>
          </a:prstGeom>
        </p:spPr>
        <p:txBody>
          <a:bodyPr vert="horz" lIns="0" tIns="0" rIns="0" bIns="0" rtlCol="0">
            <a:noAutofit/>
          </a:bodyPr>
          <a:lstStyle>
            <a:lvl1pPr marL="0" indent="0" algn="l" defTabSz="685800" rtl="0" eaLnBrk="1" latinLnBrk="0" hangingPunct="1">
              <a:lnSpc>
                <a:spcPct val="120000"/>
              </a:lnSpc>
              <a:spcBef>
                <a:spcPts val="750"/>
              </a:spcBef>
              <a:buFont typeface="Arial" panose="020B0604020202020204" pitchFamily="34" charset="0"/>
              <a:buNone/>
              <a:defRPr sz="1200" b="0" kern="1200">
                <a:solidFill>
                  <a:schemeClr val="tx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2400" b="1" kern="1200">
                <a:solidFill>
                  <a:schemeClr val="bg1"/>
                </a:solidFill>
                <a:latin typeface="Arial" panose="020B0604020202020204" pitchFamily="34" charset="0"/>
                <a:ea typeface="+mn-ea"/>
                <a:cs typeface="Arial" panose="020B0604020202020204" pitchFamily="34" charset="0"/>
              </a:defRPr>
            </a:lvl2pPr>
            <a:lvl3pPr marL="685800" indent="0" algn="l" defTabSz="685800" rtl="0" eaLnBrk="1" latinLnBrk="0" hangingPunct="1">
              <a:lnSpc>
                <a:spcPct val="90000"/>
              </a:lnSpc>
              <a:spcBef>
                <a:spcPts val="375"/>
              </a:spcBef>
              <a:buFont typeface="Arial" panose="020B0604020202020204" pitchFamily="34" charset="0"/>
              <a:buNone/>
              <a:defRPr sz="2400" b="1" kern="1200">
                <a:solidFill>
                  <a:schemeClr val="bg1"/>
                </a:solidFill>
                <a:latin typeface="Arial" panose="020B0604020202020204" pitchFamily="34" charset="0"/>
                <a:ea typeface="+mn-ea"/>
                <a:cs typeface="Arial" panose="020B0604020202020204" pitchFamily="34" charset="0"/>
              </a:defRPr>
            </a:lvl3pPr>
            <a:lvl4pPr marL="1028700" indent="0" algn="l" defTabSz="685800" rtl="0" eaLnBrk="1" latinLnBrk="0" hangingPunct="1">
              <a:lnSpc>
                <a:spcPct val="90000"/>
              </a:lnSpc>
              <a:spcBef>
                <a:spcPts val="375"/>
              </a:spcBef>
              <a:buFont typeface="Arial" panose="020B0604020202020204" pitchFamily="34" charset="0"/>
              <a:buNone/>
              <a:defRPr sz="2400" b="1" kern="1200">
                <a:solidFill>
                  <a:schemeClr val="bg1"/>
                </a:solidFill>
                <a:latin typeface="Arial" panose="020B0604020202020204" pitchFamily="34" charset="0"/>
                <a:ea typeface="+mn-ea"/>
                <a:cs typeface="Arial" panose="020B0604020202020204" pitchFamily="34" charset="0"/>
              </a:defRPr>
            </a:lvl4pPr>
            <a:lvl5pPr marL="1371600" indent="0" algn="l" defTabSz="685800" rtl="0" eaLnBrk="1" latinLnBrk="0" hangingPunct="1">
              <a:lnSpc>
                <a:spcPct val="90000"/>
              </a:lnSpc>
              <a:spcBef>
                <a:spcPts val="375"/>
              </a:spcBef>
              <a:buFont typeface="Arial" panose="020B0604020202020204" pitchFamily="34" charset="0"/>
              <a:buNone/>
              <a:defRPr sz="2400" b="1" kern="1200">
                <a:solidFill>
                  <a:schemeClr val="bg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endParaRPr lang="en-US" sz="1600" dirty="0"/>
          </a:p>
        </p:txBody>
      </p:sp>
      <p:pic>
        <p:nvPicPr>
          <p:cNvPr id="7" name="Picture 6">
            <a:extLst>
              <a:ext uri="{FF2B5EF4-FFF2-40B4-BE49-F238E27FC236}">
                <a16:creationId xmlns:a16="http://schemas.microsoft.com/office/drawing/2014/main" id="{B114E3F2-43E4-4F97-9775-8032F277748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79901" y="88705"/>
            <a:ext cx="1017172" cy="842110"/>
          </a:xfrm>
          <a:prstGeom prst="rect">
            <a:avLst/>
          </a:prstGeom>
        </p:spPr>
      </p:pic>
      <p:sp>
        <p:nvSpPr>
          <p:cNvPr id="2" name="Title 1">
            <a:extLst>
              <a:ext uri="{FF2B5EF4-FFF2-40B4-BE49-F238E27FC236}">
                <a16:creationId xmlns:a16="http://schemas.microsoft.com/office/drawing/2014/main" id="{83BF254F-1FBF-8CD8-465E-F4AF8189E463}"/>
              </a:ext>
            </a:extLst>
          </p:cNvPr>
          <p:cNvSpPr txBox="1">
            <a:spLocks/>
          </p:cNvSpPr>
          <p:nvPr/>
        </p:nvSpPr>
        <p:spPr>
          <a:xfrm>
            <a:off x="1371957" y="307822"/>
            <a:ext cx="9448085" cy="56429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IE" sz="2800" b="1" dirty="0">
                <a:solidFill>
                  <a:srgbClr val="006152"/>
                </a:solidFill>
                <a:latin typeface="Arial" panose="020B0604020202020204" pitchFamily="34" charset="0"/>
                <a:cs typeface="Arial" panose="020B0604020202020204" pitchFamily="34" charset="0"/>
              </a:rPr>
              <a:t>Euro-GASP</a:t>
            </a:r>
          </a:p>
        </p:txBody>
      </p:sp>
      <p:sp>
        <p:nvSpPr>
          <p:cNvPr id="3" name="Content Placeholder 2">
            <a:extLst>
              <a:ext uri="{FF2B5EF4-FFF2-40B4-BE49-F238E27FC236}">
                <a16:creationId xmlns:a16="http://schemas.microsoft.com/office/drawing/2014/main" id="{C40D6F1A-EB35-F7A9-D31A-304E71039419}"/>
              </a:ext>
            </a:extLst>
          </p:cNvPr>
          <p:cNvSpPr txBox="1">
            <a:spLocks/>
          </p:cNvSpPr>
          <p:nvPr/>
        </p:nvSpPr>
        <p:spPr>
          <a:xfrm>
            <a:off x="322733" y="1322975"/>
            <a:ext cx="11540613" cy="513618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IE" sz="2000" dirty="0">
                <a:latin typeface="Arial" panose="020B0604020202020204" pitchFamily="34" charset="0"/>
                <a:cs typeface="Arial" panose="020B0604020202020204" pitchFamily="34" charset="0"/>
              </a:rPr>
              <a:t>Euro-GASP monitors trends in gonococcal antimicrobial susceptibility to detect increasing and emerging antimicrobial resistance and to provide quality-assured data to inform national and international treatment guidelines</a:t>
            </a:r>
          </a:p>
          <a:p>
            <a:pPr marL="0" indent="0">
              <a:buFont typeface="Arial" panose="020B0604020202020204" pitchFamily="34" charset="0"/>
              <a:buNone/>
            </a:pPr>
            <a:r>
              <a:rPr lang="en-IE" sz="2000" dirty="0">
                <a:latin typeface="Arial" panose="020B0604020202020204" pitchFamily="34" charset="0"/>
                <a:cs typeface="Arial" panose="020B0604020202020204" pitchFamily="34" charset="0"/>
                <a:hlinkClick r:id="rId4"/>
              </a:rPr>
              <a:t>European Gonococcal Antimicrobial Surveillance Programme (Euro-GASP) (europa.eu)</a:t>
            </a:r>
            <a:endParaRPr lang="en-IE" sz="2000" dirty="0">
              <a:latin typeface="Arial" panose="020B0604020202020204" pitchFamily="34" charset="0"/>
              <a:cs typeface="Arial" panose="020B0604020202020204" pitchFamily="34" charset="0"/>
            </a:endParaRPr>
          </a:p>
          <a:p>
            <a:endParaRPr lang="en-IE" sz="2000" dirty="0">
              <a:latin typeface="Arial" panose="020B0604020202020204" pitchFamily="34" charset="0"/>
              <a:cs typeface="Arial" panose="020B0604020202020204" pitchFamily="34" charset="0"/>
            </a:endParaRPr>
          </a:p>
          <a:p>
            <a:r>
              <a:rPr lang="en-IE" sz="2000" dirty="0">
                <a:latin typeface="Arial" panose="020B0604020202020204" pitchFamily="34" charset="0"/>
                <a:cs typeface="Arial" panose="020B0604020202020204" pitchFamily="34" charset="0"/>
              </a:rPr>
              <a:t>Euro-GASP is a sentinel surveillance programme involving centralised or de-centralised antimicrobial susceptibility testing of </a:t>
            </a:r>
            <a:r>
              <a:rPr lang="en-IE" sz="2000" i="1" dirty="0">
                <a:latin typeface="Arial" panose="020B0604020202020204" pitchFamily="34" charset="0"/>
                <a:cs typeface="Arial" panose="020B0604020202020204" pitchFamily="34" charset="0"/>
              </a:rPr>
              <a:t>N. gonorrhoeae</a:t>
            </a:r>
            <a:r>
              <a:rPr lang="en-IE" sz="2000" dirty="0">
                <a:latin typeface="Arial" panose="020B0604020202020204" pitchFamily="34" charset="0"/>
                <a:cs typeface="Arial" panose="020B0604020202020204" pitchFamily="34" charset="0"/>
              </a:rPr>
              <a:t> isolates in participating countries</a:t>
            </a:r>
          </a:p>
          <a:p>
            <a:endParaRPr lang="en-IE" sz="2000"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EU/EEA Member States participate in Euro-GASP’s </a:t>
            </a:r>
            <a:r>
              <a:rPr lang="en-IE" sz="2000" dirty="0">
                <a:latin typeface="Arial" panose="020B0604020202020204" pitchFamily="34" charset="0"/>
                <a:cs typeface="Arial" panose="020B0604020202020204" pitchFamily="34" charset="0"/>
              </a:rPr>
              <a:t>annual survey conducted over 3 month period (September-November)</a:t>
            </a:r>
          </a:p>
          <a:p>
            <a:endParaRPr lang="en-IE" sz="2000" dirty="0">
              <a:highlight>
                <a:srgbClr val="FFFF00"/>
              </a:highlight>
              <a:latin typeface="Arial" panose="020B0604020202020204" pitchFamily="34" charset="0"/>
              <a:cs typeface="Arial" panose="020B0604020202020204" pitchFamily="34" charset="0"/>
            </a:endParaRPr>
          </a:p>
          <a:p>
            <a:r>
              <a:rPr lang="en-IE" sz="2000" dirty="0">
                <a:latin typeface="Arial" panose="020B0604020202020204" pitchFamily="34" charset="0"/>
                <a:cs typeface="Arial" panose="020B0604020202020204" pitchFamily="34" charset="0"/>
              </a:rPr>
              <a:t>Countries should aim to report AMR and linked epidemiological data for 100 cases (or 10%) of total national notifications and up to 200 cases for countries with a higher number of national notifications</a:t>
            </a:r>
          </a:p>
          <a:p>
            <a:pPr marL="0" indent="0">
              <a:buFont typeface="Arial" panose="020B0604020202020204" pitchFamily="34" charset="0"/>
              <a:buNone/>
            </a:pPr>
            <a:endParaRPr lang="en-IE" sz="2000" dirty="0"/>
          </a:p>
        </p:txBody>
      </p:sp>
      <p:sp>
        <p:nvSpPr>
          <p:cNvPr id="4" name="TextBox 6">
            <a:extLst>
              <a:ext uri="{FF2B5EF4-FFF2-40B4-BE49-F238E27FC236}">
                <a16:creationId xmlns:a16="http://schemas.microsoft.com/office/drawing/2014/main" id="{43E350D2-6B78-F181-D1B0-7860D01DEABF}"/>
              </a:ext>
            </a:extLst>
          </p:cNvPr>
          <p:cNvSpPr txBox="1"/>
          <p:nvPr/>
        </p:nvSpPr>
        <p:spPr>
          <a:xfrm>
            <a:off x="1371957" y="699982"/>
            <a:ext cx="9220200" cy="461665"/>
          </a:xfrm>
          <a:prstGeom prst="rect">
            <a:avLst/>
          </a:prstGeom>
          <a:noFill/>
        </p:spPr>
        <p:txBody>
          <a:bodyPr wrap="square" rtlCol="0">
            <a:spAutoFit/>
          </a:bodyPr>
          <a:lstStyle>
            <a:defPPr>
              <a:defRPr lang="en-US"/>
            </a:defPPr>
            <a:lvl1pPr marL="0" algn="l" defTabSz="1088502" rtl="0" eaLnBrk="1" latinLnBrk="0" hangingPunct="1">
              <a:defRPr sz="2100" kern="1200">
                <a:solidFill>
                  <a:schemeClr val="tx1"/>
                </a:solidFill>
                <a:latin typeface="+mn-lt"/>
                <a:ea typeface="+mn-ea"/>
                <a:cs typeface="+mn-cs"/>
              </a:defRPr>
            </a:lvl1pPr>
            <a:lvl2pPr marL="544251" algn="l" defTabSz="1088502" rtl="0" eaLnBrk="1" latinLnBrk="0" hangingPunct="1">
              <a:defRPr sz="2100" kern="1200">
                <a:solidFill>
                  <a:schemeClr val="tx1"/>
                </a:solidFill>
                <a:latin typeface="+mn-lt"/>
                <a:ea typeface="+mn-ea"/>
                <a:cs typeface="+mn-cs"/>
              </a:defRPr>
            </a:lvl2pPr>
            <a:lvl3pPr marL="1088502" algn="l" defTabSz="1088502" rtl="0" eaLnBrk="1" latinLnBrk="0" hangingPunct="1">
              <a:defRPr sz="2100" kern="1200">
                <a:solidFill>
                  <a:schemeClr val="tx1"/>
                </a:solidFill>
                <a:latin typeface="+mn-lt"/>
                <a:ea typeface="+mn-ea"/>
                <a:cs typeface="+mn-cs"/>
              </a:defRPr>
            </a:lvl3pPr>
            <a:lvl4pPr marL="1632753" algn="l" defTabSz="1088502" rtl="0" eaLnBrk="1" latinLnBrk="0" hangingPunct="1">
              <a:defRPr sz="2100" kern="1200">
                <a:solidFill>
                  <a:schemeClr val="tx1"/>
                </a:solidFill>
                <a:latin typeface="+mn-lt"/>
                <a:ea typeface="+mn-ea"/>
                <a:cs typeface="+mn-cs"/>
              </a:defRPr>
            </a:lvl4pPr>
            <a:lvl5pPr marL="2177004" algn="l" defTabSz="1088502" rtl="0" eaLnBrk="1" latinLnBrk="0" hangingPunct="1">
              <a:defRPr sz="2100" kern="1200">
                <a:solidFill>
                  <a:schemeClr val="tx1"/>
                </a:solidFill>
                <a:latin typeface="+mn-lt"/>
                <a:ea typeface="+mn-ea"/>
                <a:cs typeface="+mn-cs"/>
              </a:defRPr>
            </a:lvl5pPr>
            <a:lvl6pPr marL="2721254" algn="l" defTabSz="1088502" rtl="0" eaLnBrk="1" latinLnBrk="0" hangingPunct="1">
              <a:defRPr sz="2100" kern="1200">
                <a:solidFill>
                  <a:schemeClr val="tx1"/>
                </a:solidFill>
                <a:latin typeface="+mn-lt"/>
                <a:ea typeface="+mn-ea"/>
                <a:cs typeface="+mn-cs"/>
              </a:defRPr>
            </a:lvl6pPr>
            <a:lvl7pPr marL="3265505" algn="l" defTabSz="1088502" rtl="0" eaLnBrk="1" latinLnBrk="0" hangingPunct="1">
              <a:defRPr sz="2100" kern="1200">
                <a:solidFill>
                  <a:schemeClr val="tx1"/>
                </a:solidFill>
                <a:latin typeface="+mn-lt"/>
                <a:ea typeface="+mn-ea"/>
                <a:cs typeface="+mn-cs"/>
              </a:defRPr>
            </a:lvl7pPr>
            <a:lvl8pPr marL="3809756" algn="l" defTabSz="1088502" rtl="0" eaLnBrk="1" latinLnBrk="0" hangingPunct="1">
              <a:defRPr sz="2100" kern="1200">
                <a:solidFill>
                  <a:schemeClr val="tx1"/>
                </a:solidFill>
                <a:latin typeface="+mn-lt"/>
                <a:ea typeface="+mn-ea"/>
                <a:cs typeface="+mn-cs"/>
              </a:defRPr>
            </a:lvl8pPr>
            <a:lvl9pPr marL="4354007" algn="l" defTabSz="1088502" rtl="0" eaLnBrk="1" latinLnBrk="0" hangingPunct="1">
              <a:defRPr sz="2100" kern="1200">
                <a:solidFill>
                  <a:schemeClr val="tx1"/>
                </a:solidFill>
                <a:latin typeface="+mn-lt"/>
                <a:ea typeface="+mn-ea"/>
                <a:cs typeface="+mn-cs"/>
              </a:defRPr>
            </a:lvl9pPr>
          </a:lstStyle>
          <a:p>
            <a:r>
              <a:rPr lang="en-IE" sz="2400" dirty="0">
                <a:solidFill>
                  <a:srgbClr val="006152"/>
                </a:solidFill>
                <a:latin typeface="Arial" panose="020B0604020202020204" pitchFamily="34" charset="0"/>
                <a:ea typeface="Tahoma" panose="020B0604030504040204" pitchFamily="34" charset="0"/>
                <a:cs typeface="Arial" panose="020B0604020202020204" pitchFamily="34" charset="0"/>
              </a:rPr>
              <a:t>European Gonococcal Antimicrobial Surveillance Programme</a:t>
            </a:r>
          </a:p>
        </p:txBody>
      </p:sp>
    </p:spTree>
    <p:extLst>
      <p:ext uri="{BB962C8B-B14F-4D97-AF65-F5344CB8AC3E}">
        <p14:creationId xmlns:p14="http://schemas.microsoft.com/office/powerpoint/2010/main" val="20542492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2">
            <a:extLst>
              <a:ext uri="{FF2B5EF4-FFF2-40B4-BE49-F238E27FC236}">
                <a16:creationId xmlns:a16="http://schemas.microsoft.com/office/drawing/2014/main" id="{819D0966-D97E-0F44-A83F-DD68030F1AD7}"/>
              </a:ext>
            </a:extLst>
          </p:cNvPr>
          <p:cNvSpPr txBox="1">
            <a:spLocks/>
          </p:cNvSpPr>
          <p:nvPr/>
        </p:nvSpPr>
        <p:spPr>
          <a:xfrm>
            <a:off x="8392735" y="2600130"/>
            <a:ext cx="4320000" cy="2729999"/>
          </a:xfrm>
          <a:prstGeom prst="rect">
            <a:avLst/>
          </a:prstGeom>
        </p:spPr>
        <p:txBody>
          <a:bodyPr vert="horz" lIns="0" tIns="0" rIns="0" bIns="0" rtlCol="0">
            <a:noAutofit/>
          </a:bodyPr>
          <a:lstStyle>
            <a:lvl1pPr marL="0" indent="0" algn="l" defTabSz="685800" rtl="0" eaLnBrk="1" latinLnBrk="0" hangingPunct="1">
              <a:lnSpc>
                <a:spcPct val="120000"/>
              </a:lnSpc>
              <a:spcBef>
                <a:spcPts val="750"/>
              </a:spcBef>
              <a:buFont typeface="Arial" panose="020B0604020202020204" pitchFamily="34" charset="0"/>
              <a:buNone/>
              <a:defRPr sz="1200" b="0" kern="1200">
                <a:solidFill>
                  <a:schemeClr val="tx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2400" b="1" kern="1200">
                <a:solidFill>
                  <a:schemeClr val="bg1"/>
                </a:solidFill>
                <a:latin typeface="Arial" panose="020B0604020202020204" pitchFamily="34" charset="0"/>
                <a:ea typeface="+mn-ea"/>
                <a:cs typeface="Arial" panose="020B0604020202020204" pitchFamily="34" charset="0"/>
              </a:defRPr>
            </a:lvl2pPr>
            <a:lvl3pPr marL="685800" indent="0" algn="l" defTabSz="685800" rtl="0" eaLnBrk="1" latinLnBrk="0" hangingPunct="1">
              <a:lnSpc>
                <a:spcPct val="90000"/>
              </a:lnSpc>
              <a:spcBef>
                <a:spcPts val="375"/>
              </a:spcBef>
              <a:buFont typeface="Arial" panose="020B0604020202020204" pitchFamily="34" charset="0"/>
              <a:buNone/>
              <a:defRPr sz="2400" b="1" kern="1200">
                <a:solidFill>
                  <a:schemeClr val="bg1"/>
                </a:solidFill>
                <a:latin typeface="Arial" panose="020B0604020202020204" pitchFamily="34" charset="0"/>
                <a:ea typeface="+mn-ea"/>
                <a:cs typeface="Arial" panose="020B0604020202020204" pitchFamily="34" charset="0"/>
              </a:defRPr>
            </a:lvl3pPr>
            <a:lvl4pPr marL="1028700" indent="0" algn="l" defTabSz="685800" rtl="0" eaLnBrk="1" latinLnBrk="0" hangingPunct="1">
              <a:lnSpc>
                <a:spcPct val="90000"/>
              </a:lnSpc>
              <a:spcBef>
                <a:spcPts val="375"/>
              </a:spcBef>
              <a:buFont typeface="Arial" panose="020B0604020202020204" pitchFamily="34" charset="0"/>
              <a:buNone/>
              <a:defRPr sz="2400" b="1" kern="1200">
                <a:solidFill>
                  <a:schemeClr val="bg1"/>
                </a:solidFill>
                <a:latin typeface="Arial" panose="020B0604020202020204" pitchFamily="34" charset="0"/>
                <a:ea typeface="+mn-ea"/>
                <a:cs typeface="Arial" panose="020B0604020202020204" pitchFamily="34" charset="0"/>
              </a:defRPr>
            </a:lvl4pPr>
            <a:lvl5pPr marL="1371600" indent="0" algn="l" defTabSz="685800" rtl="0" eaLnBrk="1" latinLnBrk="0" hangingPunct="1">
              <a:lnSpc>
                <a:spcPct val="90000"/>
              </a:lnSpc>
              <a:spcBef>
                <a:spcPts val="375"/>
              </a:spcBef>
              <a:buFont typeface="Arial" panose="020B0604020202020204" pitchFamily="34" charset="0"/>
              <a:buNone/>
              <a:defRPr sz="2400" b="1" kern="1200">
                <a:solidFill>
                  <a:schemeClr val="bg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endParaRPr lang="en-US" sz="1600" dirty="0"/>
          </a:p>
        </p:txBody>
      </p:sp>
      <p:pic>
        <p:nvPicPr>
          <p:cNvPr id="7" name="Picture 6">
            <a:extLst>
              <a:ext uri="{FF2B5EF4-FFF2-40B4-BE49-F238E27FC236}">
                <a16:creationId xmlns:a16="http://schemas.microsoft.com/office/drawing/2014/main" id="{B114E3F2-43E4-4F97-9775-8032F277748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79901" y="88705"/>
            <a:ext cx="1017172" cy="842110"/>
          </a:xfrm>
          <a:prstGeom prst="rect">
            <a:avLst/>
          </a:prstGeom>
        </p:spPr>
      </p:pic>
      <p:sp>
        <p:nvSpPr>
          <p:cNvPr id="6" name="Title 1">
            <a:extLst>
              <a:ext uri="{FF2B5EF4-FFF2-40B4-BE49-F238E27FC236}">
                <a16:creationId xmlns:a16="http://schemas.microsoft.com/office/drawing/2014/main" id="{E24E643E-1D9C-D81F-135D-6D4EC2E5C41F}"/>
              </a:ext>
            </a:extLst>
          </p:cNvPr>
          <p:cNvSpPr txBox="1">
            <a:spLocks/>
          </p:cNvSpPr>
          <p:nvPr/>
        </p:nvSpPr>
        <p:spPr>
          <a:xfrm>
            <a:off x="1371957" y="488841"/>
            <a:ext cx="9448085" cy="56429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IE" sz="2800" b="1" dirty="0">
                <a:solidFill>
                  <a:srgbClr val="006152"/>
                </a:solidFill>
                <a:latin typeface="Arial" panose="020B0604020202020204" pitchFamily="34" charset="0"/>
                <a:cs typeface="Arial" panose="020B0604020202020204" pitchFamily="34" charset="0"/>
              </a:rPr>
              <a:t>Irish participation Euro-GASP</a:t>
            </a:r>
            <a:br>
              <a:rPr lang="en-IE" sz="2800" b="1" dirty="0">
                <a:solidFill>
                  <a:srgbClr val="56B4E6"/>
                </a:solidFill>
                <a:latin typeface="Arial" panose="020B0604020202020204" pitchFamily="34" charset="0"/>
                <a:cs typeface="Arial" panose="020B0604020202020204" pitchFamily="34" charset="0"/>
              </a:rPr>
            </a:br>
            <a:endParaRPr lang="en-IE" sz="2800" b="1" dirty="0">
              <a:solidFill>
                <a:srgbClr val="56B4E6"/>
              </a:solidFill>
              <a:latin typeface="Arial" panose="020B0604020202020204" pitchFamily="34" charset="0"/>
              <a:cs typeface="Arial" panose="020B0604020202020204" pitchFamily="34" charset="0"/>
            </a:endParaRPr>
          </a:p>
        </p:txBody>
      </p:sp>
      <p:sp>
        <p:nvSpPr>
          <p:cNvPr id="8" name="Content Placeholder 2">
            <a:extLst>
              <a:ext uri="{FF2B5EF4-FFF2-40B4-BE49-F238E27FC236}">
                <a16:creationId xmlns:a16="http://schemas.microsoft.com/office/drawing/2014/main" id="{54CE50B8-1D0E-5305-2EEE-1BEFBC18C4E6}"/>
              </a:ext>
            </a:extLst>
          </p:cNvPr>
          <p:cNvSpPr txBox="1">
            <a:spLocks/>
          </p:cNvSpPr>
          <p:nvPr/>
        </p:nvSpPr>
        <p:spPr>
          <a:xfrm>
            <a:off x="610313" y="1169825"/>
            <a:ext cx="10971372" cy="4518350"/>
          </a:xfrm>
          <a:prstGeom prst="rect">
            <a:avLst/>
          </a:prstGeom>
        </p:spPr>
        <p:txBody>
          <a:bodyPr>
            <a:normAutofit fontScale="2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IE" sz="8000" dirty="0">
                <a:latin typeface="Arial" panose="020B0604020202020204" pitchFamily="34" charset="0"/>
                <a:cs typeface="Arial" panose="020B0604020202020204" pitchFamily="34" charset="0"/>
              </a:rPr>
              <a:t>Participating since 2010</a:t>
            </a:r>
          </a:p>
          <a:p>
            <a:endParaRPr lang="en-IE" sz="4800" dirty="0">
              <a:latin typeface="Arial" panose="020B0604020202020204" pitchFamily="34" charset="0"/>
              <a:cs typeface="Arial" panose="020B0604020202020204" pitchFamily="34" charset="0"/>
            </a:endParaRPr>
          </a:p>
          <a:p>
            <a:pPr>
              <a:lnSpc>
                <a:spcPct val="120000"/>
              </a:lnSpc>
            </a:pPr>
            <a:r>
              <a:rPr lang="en-IE" sz="8000" dirty="0">
                <a:latin typeface="Arial" panose="020B0604020202020204" pitchFamily="34" charset="0"/>
                <a:cs typeface="Arial" panose="020B0604020202020204" pitchFamily="34" charset="0"/>
              </a:rPr>
              <a:t>Antimicrobial susceptibility testing performed by National Gonococcal Reference Laboratory (NGRL), St James’s Hospital (2017-present), Department of Clinical Microbiology </a:t>
            </a:r>
            <a:r>
              <a:rPr lang="en-IE" sz="8000" dirty="0">
                <a:solidFill>
                  <a:srgbClr val="202124"/>
                </a:solidFill>
                <a:latin typeface="Arial" panose="020B0604020202020204" pitchFamily="34" charset="0"/>
                <a:cs typeface="Arial" panose="020B0604020202020204" pitchFamily="34" charset="0"/>
              </a:rPr>
              <a:t>St James's Hospital (SJH)</a:t>
            </a:r>
            <a:r>
              <a:rPr lang="en-IE" sz="8000" dirty="0">
                <a:latin typeface="Arial" panose="020B0604020202020204" pitchFamily="34" charset="0"/>
                <a:cs typeface="Arial" panose="020B0604020202020204" pitchFamily="34" charset="0"/>
              </a:rPr>
              <a:t> (2013-2016), and Public Health England (2010-2012)</a:t>
            </a:r>
          </a:p>
          <a:p>
            <a:pPr>
              <a:lnSpc>
                <a:spcPct val="120000"/>
              </a:lnSpc>
            </a:pPr>
            <a:endParaRPr lang="en-IE" sz="4800" dirty="0">
              <a:latin typeface="Arial" panose="020B0604020202020204" pitchFamily="34" charset="0"/>
              <a:cs typeface="Arial" panose="020B0604020202020204" pitchFamily="34" charset="0"/>
            </a:endParaRPr>
          </a:p>
          <a:p>
            <a:pPr>
              <a:lnSpc>
                <a:spcPct val="120000"/>
              </a:lnSpc>
            </a:pPr>
            <a:r>
              <a:rPr lang="en-IE" sz="8000" dirty="0">
                <a:latin typeface="Arial" panose="020B0604020202020204" pitchFamily="34" charset="0"/>
                <a:cs typeface="Arial" panose="020B0604020202020204" pitchFamily="34" charset="0"/>
              </a:rPr>
              <a:t>Linked epidemiological data is collated from isolate referral forms, enhanced surveillance forms and clinical notes (where available)</a:t>
            </a:r>
          </a:p>
          <a:p>
            <a:pPr marL="0" indent="0">
              <a:lnSpc>
                <a:spcPct val="120000"/>
              </a:lnSpc>
              <a:buFont typeface="Arial" panose="020B0604020202020204" pitchFamily="34" charset="0"/>
              <a:buNone/>
            </a:pPr>
            <a:endParaRPr lang="en-IE" sz="4800" dirty="0">
              <a:latin typeface="Arial" panose="020B0604020202020204" pitchFamily="34" charset="0"/>
              <a:cs typeface="Arial" panose="020B0604020202020204" pitchFamily="34" charset="0"/>
            </a:endParaRPr>
          </a:p>
          <a:p>
            <a:pPr>
              <a:lnSpc>
                <a:spcPct val="120000"/>
              </a:lnSpc>
            </a:pPr>
            <a:r>
              <a:rPr lang="en-IE" sz="8000" b="1" dirty="0">
                <a:latin typeface="Arial" panose="020B0604020202020204" pitchFamily="34" charset="0"/>
                <a:cs typeface="Arial" panose="020B0604020202020204" pitchFamily="34" charset="0"/>
              </a:rPr>
              <a:t>Data source: </a:t>
            </a:r>
            <a:r>
              <a:rPr lang="en-IE" sz="8000" dirty="0">
                <a:latin typeface="Arial" panose="020B0604020202020204" pitchFamily="34" charset="0"/>
                <a:cs typeface="Arial" panose="020B0604020202020204" pitchFamily="34" charset="0"/>
              </a:rPr>
              <a:t>All isolates received and tested in the NGRL over Euro-GASP survey period. Most recent data presented in this report are on </a:t>
            </a:r>
            <a:r>
              <a:rPr lang="en-IE" sz="8000" b="1" dirty="0">
                <a:latin typeface="Arial" panose="020B0604020202020204" pitchFamily="34" charset="0"/>
                <a:cs typeface="Arial" panose="020B0604020202020204" pitchFamily="34" charset="0"/>
              </a:rPr>
              <a:t>243 </a:t>
            </a:r>
            <a:r>
              <a:rPr lang="en-IE" sz="8000" dirty="0">
                <a:latin typeface="Arial" panose="020B0604020202020204" pitchFamily="34" charset="0"/>
                <a:cs typeface="Arial" panose="020B0604020202020204" pitchFamily="34" charset="0"/>
              </a:rPr>
              <a:t>Irish isolates reported for 2024 (September-November): they represent </a:t>
            </a:r>
            <a:r>
              <a:rPr lang="en-IE" sz="8000" b="1" dirty="0">
                <a:latin typeface="Arial" panose="020B0604020202020204" pitchFamily="34" charset="0"/>
                <a:cs typeface="Arial" panose="020B0604020202020204" pitchFamily="34" charset="0"/>
              </a:rPr>
              <a:t>4% </a:t>
            </a:r>
            <a:r>
              <a:rPr lang="en-IE" sz="8000" dirty="0">
                <a:latin typeface="Arial" panose="020B0604020202020204" pitchFamily="34" charset="0"/>
                <a:cs typeface="Arial" panose="020B0604020202020204" pitchFamily="34" charset="0"/>
              </a:rPr>
              <a:t>of total national gonorrhoea notifications and </a:t>
            </a:r>
            <a:r>
              <a:rPr lang="en-IE" sz="8000" b="1" dirty="0">
                <a:latin typeface="Arial" panose="020B0604020202020204" pitchFamily="34" charset="0"/>
                <a:cs typeface="Arial" panose="020B0604020202020204" pitchFamily="34" charset="0"/>
              </a:rPr>
              <a:t>20%</a:t>
            </a:r>
            <a:r>
              <a:rPr lang="en-IE" sz="8000" dirty="0">
                <a:latin typeface="Arial" panose="020B0604020202020204" pitchFamily="34" charset="0"/>
                <a:cs typeface="Arial" panose="020B0604020202020204" pitchFamily="34" charset="0"/>
              </a:rPr>
              <a:t> of isolates tested at NGRL in 2024</a:t>
            </a:r>
          </a:p>
          <a:p>
            <a:pPr>
              <a:lnSpc>
                <a:spcPct val="120000"/>
              </a:lnSpc>
            </a:pPr>
            <a:endParaRPr lang="en-IE" sz="4800" dirty="0">
              <a:latin typeface="Arial" panose="020B0604020202020204" pitchFamily="34" charset="0"/>
              <a:cs typeface="Arial" panose="020B0604020202020204" pitchFamily="34" charset="0"/>
            </a:endParaRPr>
          </a:p>
          <a:p>
            <a:pPr>
              <a:lnSpc>
                <a:spcPct val="120000"/>
              </a:lnSpc>
            </a:pPr>
            <a:r>
              <a:rPr lang="en-IE" sz="8000" dirty="0">
                <a:latin typeface="Arial" panose="020B0604020202020204" pitchFamily="34" charset="0"/>
                <a:cs typeface="Arial" panose="020B0604020202020204" pitchFamily="34" charset="0"/>
              </a:rPr>
              <a:t>This report is based on data submitted to Euro-GASP and does not represent the total antimicrobial resistant profile nationally for 2024</a:t>
            </a:r>
          </a:p>
          <a:p>
            <a:pPr marL="0" indent="0">
              <a:buFont typeface="Arial" panose="020B0604020202020204" pitchFamily="34" charset="0"/>
              <a:buNone/>
            </a:pPr>
            <a:endParaRPr lang="en-IE" dirty="0"/>
          </a:p>
        </p:txBody>
      </p:sp>
    </p:spTree>
    <p:extLst>
      <p:ext uri="{BB962C8B-B14F-4D97-AF65-F5344CB8AC3E}">
        <p14:creationId xmlns:p14="http://schemas.microsoft.com/office/powerpoint/2010/main" val="7351972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B757F748-4CDB-984D-AEC0-1A81EE56393F}"/>
              </a:ext>
            </a:extLst>
          </p:cNvPr>
          <p:cNvSpPr/>
          <p:nvPr/>
        </p:nvSpPr>
        <p:spPr>
          <a:xfrm>
            <a:off x="8351520" y="0"/>
            <a:ext cx="3840480" cy="6669024"/>
          </a:xfrm>
          <a:prstGeom prst="rect">
            <a:avLst/>
          </a:prstGeom>
          <a:solidFill>
            <a:srgbClr val="006152">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pic>
        <p:nvPicPr>
          <p:cNvPr id="9" name="Picture 8">
            <a:extLst>
              <a:ext uri="{FF2B5EF4-FFF2-40B4-BE49-F238E27FC236}">
                <a16:creationId xmlns:a16="http://schemas.microsoft.com/office/drawing/2014/main" id="{5BED9EDD-9C0F-4F01-9D63-5D3C05712A1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6575" y="5746120"/>
            <a:ext cx="1017172" cy="842110"/>
          </a:xfrm>
          <a:prstGeom prst="rect">
            <a:avLst/>
          </a:prstGeom>
        </p:spPr>
      </p:pic>
      <p:sp>
        <p:nvSpPr>
          <p:cNvPr id="11" name="Title 1">
            <a:extLst>
              <a:ext uri="{FF2B5EF4-FFF2-40B4-BE49-F238E27FC236}">
                <a16:creationId xmlns:a16="http://schemas.microsoft.com/office/drawing/2014/main" id="{7274B05A-6C09-DB93-B55C-866BC7DC1371}"/>
              </a:ext>
            </a:extLst>
          </p:cNvPr>
          <p:cNvSpPr txBox="1">
            <a:spLocks/>
          </p:cNvSpPr>
          <p:nvPr/>
        </p:nvSpPr>
        <p:spPr>
          <a:xfrm>
            <a:off x="1440000" y="261479"/>
            <a:ext cx="6556989" cy="412176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IE" sz="2000" b="1" dirty="0">
                <a:solidFill>
                  <a:srgbClr val="006152"/>
                </a:solidFill>
                <a:latin typeface="Arial" panose="020B0604020202020204" pitchFamily="34" charset="0"/>
                <a:cs typeface="Arial" panose="020B0604020202020204" pitchFamily="34" charset="0"/>
              </a:rPr>
              <a:t>Epidemiological </a:t>
            </a:r>
            <a:r>
              <a:rPr lang="en-GB" sz="2000" b="1" dirty="0">
                <a:solidFill>
                  <a:srgbClr val="006152"/>
                </a:solidFill>
                <a:latin typeface="Arial" panose="020B0604020202020204" pitchFamily="34" charset="0"/>
                <a:cs typeface="Arial" panose="020B0604020202020204" pitchFamily="34" charset="0"/>
              </a:rPr>
              <a:t>characteristics of individuals with isolates submitted to Euro-GASP by gender and mode of transmission, 2024</a:t>
            </a:r>
            <a:endParaRPr lang="en-IE" sz="2000" b="1" dirty="0">
              <a:solidFill>
                <a:srgbClr val="006152"/>
              </a:solidFill>
              <a:latin typeface="Arial" panose="020B0604020202020204" pitchFamily="34" charset="0"/>
              <a:cs typeface="Arial" panose="020B0604020202020204" pitchFamily="34" charset="0"/>
            </a:endParaRPr>
          </a:p>
        </p:txBody>
      </p:sp>
      <p:sp>
        <p:nvSpPr>
          <p:cNvPr id="14" name="TextBox 13">
            <a:extLst>
              <a:ext uri="{FF2B5EF4-FFF2-40B4-BE49-F238E27FC236}">
                <a16:creationId xmlns:a16="http://schemas.microsoft.com/office/drawing/2014/main" id="{009635B1-71D5-5445-7857-0342EEA5CDEA}"/>
              </a:ext>
            </a:extLst>
          </p:cNvPr>
          <p:cNvSpPr txBox="1">
            <a:spLocks noGrp="1" noRot="1" noMove="1" noResize="1" noEditPoints="1" noAdjustHandles="1" noChangeArrowheads="1" noChangeShapeType="1"/>
          </p:cNvSpPr>
          <p:nvPr/>
        </p:nvSpPr>
        <p:spPr>
          <a:xfrm>
            <a:off x="8329503" y="983537"/>
            <a:ext cx="3657719" cy="4401205"/>
          </a:xfrm>
          <a:prstGeom prst="rect">
            <a:avLst/>
          </a:prstGeom>
          <a:noFill/>
        </p:spPr>
        <p:txBody>
          <a:bodyPr wrap="square" rtlCol="0">
            <a:spAutoFit/>
          </a:bodyPr>
          <a:lstStyle/>
          <a:p>
            <a:pPr algn="ctr"/>
            <a:r>
              <a:rPr lang="en-GB" b="1" dirty="0">
                <a:latin typeface="Arial" panose="020B0604020202020204" pitchFamily="34" charset="0"/>
                <a:ea typeface="Tahoma" panose="020B0604030504040204" pitchFamily="34" charset="0"/>
                <a:cs typeface="Arial" panose="020B0604020202020204" pitchFamily="34" charset="0"/>
              </a:rPr>
              <a:t>Comparing 2023* and 2024 isolates:</a:t>
            </a:r>
          </a:p>
          <a:p>
            <a:endParaRPr lang="en-GB" b="1" dirty="0">
              <a:latin typeface="Arial" panose="020B0604020202020204" pitchFamily="34" charset="0"/>
              <a:ea typeface="Tahoma" panose="020B0604030504040204" pitchFamily="34" charset="0"/>
              <a:cs typeface="Arial" panose="020B0604020202020204" pitchFamily="34" charset="0"/>
            </a:endParaRPr>
          </a:p>
          <a:p>
            <a:pPr marL="342900" indent="-342900">
              <a:buFont typeface="Arial" panose="020B0604020202020204" pitchFamily="34" charset="0"/>
              <a:buChar char="•"/>
            </a:pPr>
            <a:r>
              <a:rPr lang="en-GB" sz="1400" dirty="0">
                <a:latin typeface="Arial" panose="020B0604020202020204" pitchFamily="34" charset="0"/>
                <a:ea typeface="Tahoma" panose="020B0604030504040204" pitchFamily="34" charset="0"/>
                <a:cs typeface="Arial" panose="020B0604020202020204" pitchFamily="34" charset="0"/>
              </a:rPr>
              <a:t>The proportion of isolates from females remains stable,11% in 2023 to </a:t>
            </a:r>
            <a:r>
              <a:rPr lang="en-GB" sz="1400" b="1" dirty="0">
                <a:latin typeface="Arial" panose="020B0604020202020204" pitchFamily="34" charset="0"/>
                <a:ea typeface="Tahoma" panose="020B0604030504040204" pitchFamily="34" charset="0"/>
                <a:cs typeface="Arial" panose="020B0604020202020204" pitchFamily="34" charset="0"/>
              </a:rPr>
              <a:t>12%</a:t>
            </a:r>
            <a:r>
              <a:rPr lang="en-GB" sz="1400" dirty="0">
                <a:latin typeface="Arial" panose="020B0604020202020204" pitchFamily="34" charset="0"/>
                <a:ea typeface="Tahoma" panose="020B0604030504040204" pitchFamily="34" charset="0"/>
                <a:cs typeface="Arial" panose="020B0604020202020204" pitchFamily="34" charset="0"/>
              </a:rPr>
              <a:t> in 2024</a:t>
            </a:r>
          </a:p>
          <a:p>
            <a:pPr marL="342900" indent="-342900">
              <a:buFont typeface="Arial" panose="020B0604020202020204" pitchFamily="34" charset="0"/>
              <a:buChar char="•"/>
            </a:pPr>
            <a:endParaRPr lang="en-GB" sz="800" dirty="0">
              <a:latin typeface="Arial" panose="020B0604020202020204" pitchFamily="34" charset="0"/>
              <a:ea typeface="Tahoma" panose="020B0604030504040204" pitchFamily="34" charset="0"/>
              <a:cs typeface="Arial" panose="020B0604020202020204" pitchFamily="34" charset="0"/>
            </a:endParaRPr>
          </a:p>
          <a:p>
            <a:pPr marL="342900" indent="-342900">
              <a:buFont typeface="Arial" panose="020B0604020202020204" pitchFamily="34" charset="0"/>
              <a:buChar char="•"/>
            </a:pPr>
            <a:r>
              <a:rPr lang="en-GB" sz="1400" dirty="0">
                <a:latin typeface="Arial" panose="020B0604020202020204" pitchFamily="34" charset="0"/>
                <a:ea typeface="Tahoma" panose="020B0604030504040204" pitchFamily="34" charset="0"/>
                <a:cs typeface="Arial" panose="020B0604020202020204" pitchFamily="34" charset="0"/>
              </a:rPr>
              <a:t>The age distribution of all isolates remains relatively unchanged; the median age has increased slightly from 29 yrs in 2023 to 31 yrs in 2024 </a:t>
            </a:r>
          </a:p>
          <a:p>
            <a:pPr marL="342900" indent="-342900">
              <a:buFont typeface="Arial" panose="020B0604020202020204" pitchFamily="34" charset="0"/>
              <a:buChar char="•"/>
            </a:pPr>
            <a:endParaRPr lang="en-GB" sz="800" dirty="0">
              <a:latin typeface="Arial" panose="020B0604020202020204" pitchFamily="34" charset="0"/>
              <a:ea typeface="Tahoma" panose="020B0604030504040204" pitchFamily="34" charset="0"/>
              <a:cs typeface="Arial" panose="020B0604020202020204" pitchFamily="34" charset="0"/>
            </a:endParaRPr>
          </a:p>
          <a:p>
            <a:pPr marL="285750" indent="-285750">
              <a:buFont typeface="Arial" panose="020B0604020202020204" pitchFamily="34" charset="0"/>
              <a:buChar char="•"/>
            </a:pPr>
            <a:r>
              <a:rPr lang="en-GB" sz="1400" dirty="0">
                <a:latin typeface="Arial" panose="020B0604020202020204" pitchFamily="34" charset="0"/>
                <a:ea typeface="Tahoma" panose="020B0604030504040204" pitchFamily="34" charset="0"/>
                <a:cs typeface="Arial" panose="020B0604020202020204" pitchFamily="34" charset="0"/>
              </a:rPr>
              <a:t>The proportion of isolates from people living in Dublin has increased from </a:t>
            </a:r>
            <a:r>
              <a:rPr lang="en-GB" sz="1400" b="1" dirty="0">
                <a:latin typeface="Arial" panose="020B0604020202020204" pitchFamily="34" charset="0"/>
                <a:ea typeface="Tahoma" panose="020B0604030504040204" pitchFamily="34" charset="0"/>
                <a:cs typeface="Arial" panose="020B0604020202020204" pitchFamily="34" charset="0"/>
              </a:rPr>
              <a:t>79%</a:t>
            </a:r>
            <a:r>
              <a:rPr lang="en-GB" sz="1400" dirty="0">
                <a:latin typeface="Arial" panose="020B0604020202020204" pitchFamily="34" charset="0"/>
                <a:ea typeface="Tahoma" panose="020B0604030504040204" pitchFamily="34" charset="0"/>
                <a:cs typeface="Arial" panose="020B0604020202020204" pitchFamily="34" charset="0"/>
              </a:rPr>
              <a:t> in 2023 to </a:t>
            </a:r>
            <a:r>
              <a:rPr lang="en-GB" sz="1400" b="1" dirty="0">
                <a:latin typeface="Arial" panose="020B0604020202020204" pitchFamily="34" charset="0"/>
                <a:ea typeface="Tahoma" panose="020B0604030504040204" pitchFamily="34" charset="0"/>
                <a:cs typeface="Arial" panose="020B0604020202020204" pitchFamily="34" charset="0"/>
              </a:rPr>
              <a:t>81% </a:t>
            </a:r>
            <a:r>
              <a:rPr lang="en-GB" sz="1400" dirty="0">
                <a:latin typeface="Arial" panose="020B0604020202020204" pitchFamily="34" charset="0"/>
                <a:ea typeface="Tahoma" panose="020B0604030504040204" pitchFamily="34" charset="0"/>
                <a:cs typeface="Arial" panose="020B0604020202020204" pitchFamily="34" charset="0"/>
              </a:rPr>
              <a:t>in 2024</a:t>
            </a:r>
          </a:p>
          <a:p>
            <a:pPr marL="742950" lvl="1" indent="-285750">
              <a:buFont typeface="Arial" panose="020B0604020202020204" pitchFamily="34" charset="0"/>
              <a:buChar char="•"/>
            </a:pPr>
            <a:r>
              <a:rPr lang="en-GB" sz="1400" dirty="0">
                <a:latin typeface="Arial" panose="020B0604020202020204" pitchFamily="34" charset="0"/>
                <a:ea typeface="Tahoma" panose="020B0604030504040204" pitchFamily="34" charset="0"/>
                <a:cs typeface="Arial" panose="020B0604020202020204" pitchFamily="34" charset="0"/>
              </a:rPr>
              <a:t>The large proportion of isolates from the Dublin area is not unexpected. The NGRL test samples predominantly from STI clinics in Dublin</a:t>
            </a:r>
            <a:endParaRPr lang="en-IE" sz="1600" dirty="0">
              <a:latin typeface="Arial" panose="020B0604020202020204" pitchFamily="34" charset="0"/>
              <a:ea typeface="Tahoma" panose="020B0604030504040204" pitchFamily="34" charset="0"/>
              <a:cs typeface="Arial" panose="020B0604020202020204" pitchFamily="34" charset="0"/>
            </a:endParaRPr>
          </a:p>
        </p:txBody>
      </p:sp>
      <p:sp>
        <p:nvSpPr>
          <p:cNvPr id="15" name="TextBox 14">
            <a:extLst>
              <a:ext uri="{FF2B5EF4-FFF2-40B4-BE49-F238E27FC236}">
                <a16:creationId xmlns:a16="http://schemas.microsoft.com/office/drawing/2014/main" id="{18DDFB13-A95D-88C8-912A-B774C850B9FC}"/>
              </a:ext>
            </a:extLst>
          </p:cNvPr>
          <p:cNvSpPr txBox="1"/>
          <p:nvPr/>
        </p:nvSpPr>
        <p:spPr>
          <a:xfrm>
            <a:off x="1343747" y="6131225"/>
            <a:ext cx="5602485" cy="276999"/>
          </a:xfrm>
          <a:prstGeom prst="rect">
            <a:avLst/>
          </a:prstGeom>
          <a:noFill/>
        </p:spPr>
        <p:txBody>
          <a:bodyPr wrap="square">
            <a:spAutoFit/>
          </a:bodyPr>
          <a:lstStyle/>
          <a:p>
            <a:pPr>
              <a:tabLst>
                <a:tab pos="457200" algn="l"/>
              </a:tabLst>
            </a:pPr>
            <a:r>
              <a:rPr lang="en-US" sz="1200" dirty="0">
                <a:latin typeface="Arial" panose="020B0604020202020204" pitchFamily="34" charset="0"/>
                <a:ea typeface="Tahoma" panose="020B0604030504040204" pitchFamily="34" charset="0"/>
                <a:cs typeface="Arial" panose="020B0604020202020204" pitchFamily="34" charset="0"/>
              </a:rPr>
              <a:t>~ </a:t>
            </a:r>
            <a:r>
              <a:rPr lang="en-US" sz="1200" dirty="0" err="1">
                <a:latin typeface="Arial" panose="020B0604020202020204" pitchFamily="34" charset="0"/>
                <a:ea typeface="Tahoma" panose="020B0604030504040204" pitchFamily="34" charset="0"/>
                <a:cs typeface="Arial" panose="020B0604020202020204" pitchFamily="34" charset="0"/>
              </a:rPr>
              <a:t>gbMSM</a:t>
            </a:r>
            <a:r>
              <a:rPr lang="en-US" sz="1200" dirty="0">
                <a:latin typeface="Arial" panose="020B0604020202020204" pitchFamily="34" charset="0"/>
                <a:ea typeface="Tahoma" panose="020B0604030504040204" pitchFamily="34" charset="0"/>
                <a:cs typeface="Arial" panose="020B0604020202020204" pitchFamily="34" charset="0"/>
              </a:rPr>
              <a:t>: gay, bisexual and other men who have sex with men</a:t>
            </a:r>
          </a:p>
        </p:txBody>
      </p:sp>
      <p:sp>
        <p:nvSpPr>
          <p:cNvPr id="3" name="TextBox 2">
            <a:extLst>
              <a:ext uri="{FF2B5EF4-FFF2-40B4-BE49-F238E27FC236}">
                <a16:creationId xmlns:a16="http://schemas.microsoft.com/office/drawing/2014/main" id="{8D101D2A-EDE8-C499-C385-063587B608BF}"/>
              </a:ext>
            </a:extLst>
          </p:cNvPr>
          <p:cNvSpPr txBox="1"/>
          <p:nvPr/>
        </p:nvSpPr>
        <p:spPr>
          <a:xfrm>
            <a:off x="1343747" y="6392025"/>
            <a:ext cx="7614353" cy="276999"/>
          </a:xfrm>
          <a:prstGeom prst="rect">
            <a:avLst/>
          </a:prstGeom>
          <a:noFill/>
        </p:spPr>
        <p:txBody>
          <a:bodyPr wrap="square">
            <a:spAutoFit/>
          </a:bodyPr>
          <a:lstStyle/>
          <a:p>
            <a:r>
              <a:rPr lang="it-IT" sz="1200" dirty="0">
                <a:latin typeface="Arial" panose="020B0604020202020204" pitchFamily="34" charset="0"/>
                <a:cs typeface="Arial" panose="020B0604020202020204" pitchFamily="34" charset="0"/>
                <a:hlinkClick r:id="rId3"/>
              </a:rPr>
              <a:t>*</a:t>
            </a:r>
            <a:r>
              <a:rPr lang="it-IT" sz="1200" dirty="0">
                <a:latin typeface="Arial" panose="020B0604020202020204" pitchFamily="34" charset="0"/>
                <a:cs typeface="Arial" panose="020B0604020202020204" pitchFamily="34" charset="0"/>
                <a:hlinkClick r:id="rId4"/>
              </a:rPr>
              <a:t>Antimicrobial resistance in Neisseria gonorrhoeae, Ireland 2010-2023</a:t>
            </a:r>
            <a:endParaRPr lang="it-IT" sz="120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56DF97B0-6C38-8622-A5D5-02932806DD40}"/>
              </a:ext>
            </a:extLst>
          </p:cNvPr>
          <p:cNvPicPr>
            <a:picLocks noChangeAspect="1"/>
          </p:cNvPicPr>
          <p:nvPr/>
        </p:nvPicPr>
        <p:blipFill>
          <a:blip r:embed="rId5"/>
          <a:stretch>
            <a:fillRect/>
          </a:stretch>
        </p:blipFill>
        <p:spPr>
          <a:xfrm>
            <a:off x="552141" y="1491468"/>
            <a:ext cx="6864772" cy="4062100"/>
          </a:xfrm>
          <a:prstGeom prst="rect">
            <a:avLst/>
          </a:prstGeom>
        </p:spPr>
      </p:pic>
    </p:spTree>
    <p:extLst>
      <p:ext uri="{BB962C8B-B14F-4D97-AF65-F5344CB8AC3E}">
        <p14:creationId xmlns:p14="http://schemas.microsoft.com/office/powerpoint/2010/main" val="11862183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B757F748-4CDB-984D-AEC0-1A81EE56393F}"/>
              </a:ext>
            </a:extLst>
          </p:cNvPr>
          <p:cNvSpPr/>
          <p:nvPr/>
        </p:nvSpPr>
        <p:spPr>
          <a:xfrm>
            <a:off x="8345902" y="0"/>
            <a:ext cx="3840480" cy="6669024"/>
          </a:xfrm>
          <a:prstGeom prst="rect">
            <a:avLst/>
          </a:prstGeom>
          <a:solidFill>
            <a:srgbClr val="006152">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Picture 8">
            <a:extLst>
              <a:ext uri="{FF2B5EF4-FFF2-40B4-BE49-F238E27FC236}">
                <a16:creationId xmlns:a16="http://schemas.microsoft.com/office/drawing/2014/main" id="{5BED9EDD-9C0F-4F01-9D63-5D3C05712A1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6575" y="5746120"/>
            <a:ext cx="1017172" cy="842110"/>
          </a:xfrm>
          <a:prstGeom prst="rect">
            <a:avLst/>
          </a:prstGeom>
        </p:spPr>
      </p:pic>
      <p:sp>
        <p:nvSpPr>
          <p:cNvPr id="11" name="Title 1">
            <a:extLst>
              <a:ext uri="{FF2B5EF4-FFF2-40B4-BE49-F238E27FC236}">
                <a16:creationId xmlns:a16="http://schemas.microsoft.com/office/drawing/2014/main" id="{7274B05A-6C09-DB93-B55C-866BC7DC1371}"/>
              </a:ext>
            </a:extLst>
          </p:cNvPr>
          <p:cNvSpPr txBox="1">
            <a:spLocks/>
          </p:cNvSpPr>
          <p:nvPr/>
        </p:nvSpPr>
        <p:spPr>
          <a:xfrm>
            <a:off x="1440000" y="261479"/>
            <a:ext cx="6556989" cy="104595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IE" sz="2000" b="1" dirty="0">
                <a:solidFill>
                  <a:srgbClr val="006152"/>
                </a:solidFill>
                <a:latin typeface="Arial" panose="020B0604020202020204" pitchFamily="34" charset="0"/>
                <a:cs typeface="Arial" panose="020B0604020202020204" pitchFamily="34" charset="0"/>
              </a:rPr>
              <a:t>Epidemiological </a:t>
            </a:r>
            <a:r>
              <a:rPr lang="en-GB" sz="2000" b="1" dirty="0">
                <a:solidFill>
                  <a:srgbClr val="006152"/>
                </a:solidFill>
                <a:latin typeface="Arial" panose="020B0604020202020204" pitchFamily="34" charset="0"/>
                <a:cs typeface="Arial" panose="020B0604020202020204" pitchFamily="34" charset="0"/>
              </a:rPr>
              <a:t>characteristics of individuals with isolates submitted to Euro-GASP by gender and mode of transmission, 2024</a:t>
            </a:r>
            <a:endParaRPr lang="en-IE" sz="2000" b="1" dirty="0">
              <a:solidFill>
                <a:srgbClr val="006152"/>
              </a:solidFill>
              <a:latin typeface="Arial" panose="020B060402020202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7C7FF39A-D795-C62C-08C6-1932FCF4DBC7}"/>
              </a:ext>
            </a:extLst>
          </p:cNvPr>
          <p:cNvPicPr>
            <a:picLocks noChangeAspect="1"/>
          </p:cNvPicPr>
          <p:nvPr/>
        </p:nvPicPr>
        <p:blipFill>
          <a:blip r:embed="rId3"/>
          <a:stretch>
            <a:fillRect/>
          </a:stretch>
        </p:blipFill>
        <p:spPr>
          <a:xfrm>
            <a:off x="8211779" y="838994"/>
            <a:ext cx="268247" cy="323116"/>
          </a:xfrm>
          <a:prstGeom prst="rect">
            <a:avLst/>
          </a:prstGeom>
        </p:spPr>
      </p:pic>
      <p:sp>
        <p:nvSpPr>
          <p:cNvPr id="12" name="TextBox 11">
            <a:extLst>
              <a:ext uri="{FF2B5EF4-FFF2-40B4-BE49-F238E27FC236}">
                <a16:creationId xmlns:a16="http://schemas.microsoft.com/office/drawing/2014/main" id="{CBE62414-6562-F4AB-087D-4DACFD39552B}"/>
              </a:ext>
            </a:extLst>
          </p:cNvPr>
          <p:cNvSpPr txBox="1"/>
          <p:nvPr/>
        </p:nvSpPr>
        <p:spPr>
          <a:xfrm>
            <a:off x="8427240" y="5186684"/>
            <a:ext cx="3683585" cy="600164"/>
          </a:xfrm>
          <a:prstGeom prst="rect">
            <a:avLst/>
          </a:prstGeom>
          <a:noFill/>
        </p:spPr>
        <p:txBody>
          <a:bodyPr wrap="square" rtlCol="0">
            <a:spAutoFit/>
          </a:bodyPr>
          <a:lstStyle/>
          <a:p>
            <a:r>
              <a:rPr lang="ka-GE" sz="1100" b="0" i="0" u="none" strike="noStrike" baseline="0" dirty="0">
                <a:solidFill>
                  <a:srgbClr val="000000"/>
                </a:solidFill>
                <a:latin typeface="Arial" panose="020B0604020202020204" pitchFamily="34" charset="0"/>
              </a:rPr>
              <a:t>ⴕ</a:t>
            </a:r>
            <a:r>
              <a:rPr lang="en-GB" sz="1100" b="0" i="0" u="none" strike="noStrike" baseline="0" dirty="0">
                <a:solidFill>
                  <a:srgbClr val="000000"/>
                </a:solidFill>
                <a:latin typeface="Arial" panose="020B0604020202020204" pitchFamily="34" charset="0"/>
              </a:rPr>
              <a:t> Not all individuals are tested for gonorrhoea at each site, and individuals can be infected at more than one site</a:t>
            </a:r>
            <a:endParaRPr lang="en-IE" sz="1100" dirty="0"/>
          </a:p>
        </p:txBody>
      </p:sp>
      <p:sp>
        <p:nvSpPr>
          <p:cNvPr id="13" name="TextBox 12">
            <a:extLst>
              <a:ext uri="{FF2B5EF4-FFF2-40B4-BE49-F238E27FC236}">
                <a16:creationId xmlns:a16="http://schemas.microsoft.com/office/drawing/2014/main" id="{C5ECB65B-6967-4F4C-7192-24C477652655}"/>
              </a:ext>
            </a:extLst>
          </p:cNvPr>
          <p:cNvSpPr txBox="1"/>
          <p:nvPr/>
        </p:nvSpPr>
        <p:spPr>
          <a:xfrm>
            <a:off x="8396616" y="5786848"/>
            <a:ext cx="3683585" cy="430887"/>
          </a:xfrm>
          <a:prstGeom prst="rect">
            <a:avLst/>
          </a:prstGeom>
          <a:noFill/>
        </p:spPr>
        <p:txBody>
          <a:bodyPr wrap="square" rtlCol="0">
            <a:spAutoFit/>
          </a:bodyPr>
          <a:lstStyle/>
          <a:p>
            <a:r>
              <a:rPr lang="en-GB" sz="1100" dirty="0">
                <a:latin typeface="Arial" panose="020B0604020202020204" pitchFamily="34" charset="0"/>
                <a:ea typeface="Tahoma" panose="020B0604030504040204" pitchFamily="34" charset="0"/>
                <a:cs typeface="Arial" panose="020B0604020202020204" pitchFamily="34" charset="0"/>
              </a:rPr>
              <a:t>^</a:t>
            </a:r>
            <a:r>
              <a:rPr lang="en-IE" sz="1100" dirty="0">
                <a:latin typeface="Arial" panose="020B0604020202020204" pitchFamily="34" charset="0"/>
                <a:ea typeface="Tahoma" panose="020B0604030504040204" pitchFamily="34" charset="0"/>
                <a:cs typeface="Arial" panose="020B0604020202020204" pitchFamily="34" charset="0"/>
              </a:rPr>
              <a:t> Concurrent STI: another STI diagnosed </a:t>
            </a:r>
            <a:r>
              <a:rPr lang="en-US" sz="1100" dirty="0">
                <a:effectLst/>
                <a:latin typeface="Arial" panose="020B0604020202020204" pitchFamily="34" charset="0"/>
                <a:ea typeface="Tahoma" panose="020B0604030504040204" pitchFamily="34" charset="0"/>
                <a:cs typeface="Arial" panose="020B0604020202020204" pitchFamily="34" charset="0"/>
              </a:rPr>
              <a:t>within 4 weeks of the positive </a:t>
            </a:r>
            <a:r>
              <a:rPr lang="en-US" sz="1100" dirty="0" err="1">
                <a:effectLst/>
                <a:latin typeface="Arial" panose="020B0604020202020204" pitchFamily="34" charset="0"/>
                <a:ea typeface="Tahoma" panose="020B0604030504040204" pitchFamily="34" charset="0"/>
                <a:cs typeface="Arial" panose="020B0604020202020204" pitchFamily="34" charset="0"/>
              </a:rPr>
              <a:t>gonorrhoea</a:t>
            </a:r>
            <a:r>
              <a:rPr lang="en-US" sz="1100" dirty="0">
                <a:effectLst/>
                <a:latin typeface="Arial" panose="020B0604020202020204" pitchFamily="34" charset="0"/>
                <a:ea typeface="Tahoma" panose="020B0604030504040204" pitchFamily="34" charset="0"/>
                <a:cs typeface="Arial" panose="020B0604020202020204" pitchFamily="34" charset="0"/>
              </a:rPr>
              <a:t> notification</a:t>
            </a:r>
            <a:endParaRPr lang="en-IE" sz="1100" dirty="0">
              <a:latin typeface="Arial" panose="020B0604020202020204" pitchFamily="34" charset="0"/>
              <a:ea typeface="Tahoma" panose="020B0604030504040204" pitchFamily="34" charset="0"/>
              <a:cs typeface="Arial" panose="020B0604020202020204" pitchFamily="34" charset="0"/>
            </a:endParaRPr>
          </a:p>
        </p:txBody>
      </p:sp>
      <p:sp>
        <p:nvSpPr>
          <p:cNvPr id="17" name="TextBox 16">
            <a:extLst>
              <a:ext uri="{FF2B5EF4-FFF2-40B4-BE49-F238E27FC236}">
                <a16:creationId xmlns:a16="http://schemas.microsoft.com/office/drawing/2014/main" id="{D53A5401-1819-C5F7-B7D0-F0C168CD7387}"/>
              </a:ext>
            </a:extLst>
          </p:cNvPr>
          <p:cNvSpPr txBox="1"/>
          <p:nvPr/>
        </p:nvSpPr>
        <p:spPr>
          <a:xfrm>
            <a:off x="8396616" y="6207359"/>
            <a:ext cx="3622339" cy="430887"/>
          </a:xfrm>
          <a:prstGeom prst="rect">
            <a:avLst/>
          </a:prstGeom>
          <a:noFill/>
        </p:spPr>
        <p:txBody>
          <a:bodyPr wrap="square">
            <a:spAutoFit/>
          </a:bodyPr>
          <a:lstStyle/>
          <a:p>
            <a:pPr>
              <a:tabLst>
                <a:tab pos="457200" algn="l"/>
              </a:tabLst>
            </a:pPr>
            <a:r>
              <a:rPr lang="en-US" sz="1100" dirty="0">
                <a:latin typeface="Arial" panose="020B0604020202020204" pitchFamily="34" charset="0"/>
                <a:cs typeface="Arial" panose="020B0604020202020204" pitchFamily="34" charset="0"/>
              </a:rPr>
              <a:t>~ </a:t>
            </a:r>
            <a:r>
              <a:rPr lang="en-US" sz="1100" dirty="0" err="1">
                <a:latin typeface="Arial" panose="020B0604020202020204" pitchFamily="34" charset="0"/>
                <a:cs typeface="Arial" panose="020B0604020202020204" pitchFamily="34" charset="0"/>
              </a:rPr>
              <a:t>gbMSM</a:t>
            </a:r>
            <a:r>
              <a:rPr lang="en-US" sz="1100" dirty="0">
                <a:latin typeface="Arial" panose="020B0604020202020204" pitchFamily="34" charset="0"/>
                <a:cs typeface="Arial" panose="020B0604020202020204" pitchFamily="34" charset="0"/>
              </a:rPr>
              <a:t>: gay, bisexual and other men who have sex with men</a:t>
            </a:r>
            <a:endParaRPr lang="en-US" sz="1600" dirty="0">
              <a:latin typeface="Arial" panose="020B0604020202020204" pitchFamily="34" charset="0"/>
              <a:cs typeface="Arial" panose="020B0604020202020204" pitchFamily="34" charset="0"/>
            </a:endParaRPr>
          </a:p>
        </p:txBody>
      </p:sp>
      <p:sp>
        <p:nvSpPr>
          <p:cNvPr id="18" name="TextBox 17">
            <a:extLst>
              <a:ext uri="{FF2B5EF4-FFF2-40B4-BE49-F238E27FC236}">
                <a16:creationId xmlns:a16="http://schemas.microsoft.com/office/drawing/2014/main" id="{71E822BE-A235-A8D6-501C-6C4AA65C9E9A}"/>
              </a:ext>
            </a:extLst>
          </p:cNvPr>
          <p:cNvSpPr txBox="1"/>
          <p:nvPr/>
        </p:nvSpPr>
        <p:spPr>
          <a:xfrm>
            <a:off x="8589798" y="128963"/>
            <a:ext cx="3297224" cy="1477328"/>
          </a:xfrm>
          <a:prstGeom prst="rect">
            <a:avLst/>
          </a:prstGeom>
          <a:noFill/>
        </p:spPr>
        <p:txBody>
          <a:bodyPr wrap="square" rtlCol="0">
            <a:spAutoFit/>
          </a:bodyPr>
          <a:lstStyle/>
          <a:p>
            <a:pPr algn="ctr"/>
            <a:r>
              <a:rPr lang="en-US" b="1" dirty="0">
                <a:solidFill>
                  <a:schemeClr val="bg1"/>
                </a:solidFill>
              </a:rPr>
              <a:t>Note: </a:t>
            </a:r>
            <a:r>
              <a:rPr lang="en-US" dirty="0">
                <a:solidFill>
                  <a:schemeClr val="bg1"/>
                </a:solidFill>
              </a:rPr>
              <a:t>Direct comparison with previous years is not advised due to lack of completeness in enhanced data</a:t>
            </a:r>
          </a:p>
          <a:p>
            <a:endParaRPr lang="en-IE" dirty="0"/>
          </a:p>
        </p:txBody>
      </p:sp>
      <p:sp>
        <p:nvSpPr>
          <p:cNvPr id="2" name="TextBox 1">
            <a:extLst>
              <a:ext uri="{FF2B5EF4-FFF2-40B4-BE49-F238E27FC236}">
                <a16:creationId xmlns:a16="http://schemas.microsoft.com/office/drawing/2014/main" id="{AA1D4AE5-FAE5-0F0C-0EE3-EDD300BBBE0D}"/>
              </a:ext>
            </a:extLst>
          </p:cNvPr>
          <p:cNvSpPr txBox="1"/>
          <p:nvPr/>
        </p:nvSpPr>
        <p:spPr>
          <a:xfrm>
            <a:off x="8427240" y="1628876"/>
            <a:ext cx="3569552" cy="3077766"/>
          </a:xfrm>
          <a:prstGeom prst="rect">
            <a:avLst/>
          </a:prstGeom>
          <a:noFill/>
        </p:spPr>
        <p:txBody>
          <a:bodyPr wrap="square" rtlCol="0">
            <a:spAutoFit/>
          </a:bodyPr>
          <a:lstStyle/>
          <a:p>
            <a:r>
              <a:rPr lang="en-US" dirty="0"/>
              <a:t>From the available enhanced data:</a:t>
            </a:r>
          </a:p>
          <a:p>
            <a:endParaRPr lang="en-US" sz="1200" dirty="0"/>
          </a:p>
          <a:p>
            <a:pPr marL="285750" indent="-285750">
              <a:buFont typeface="Arial" panose="020B0604020202020204" pitchFamily="34" charset="0"/>
              <a:buChar char="•"/>
            </a:pPr>
            <a:r>
              <a:rPr lang="en-US" sz="1600" dirty="0"/>
              <a:t>12% of isolates are from individuals who are living with HIV</a:t>
            </a:r>
          </a:p>
          <a:p>
            <a:pPr marL="285750" indent="-285750">
              <a:buFont typeface="Arial" panose="020B0604020202020204" pitchFamily="34" charset="0"/>
              <a:buChar char="•"/>
            </a:pPr>
            <a:endParaRPr lang="en-US" sz="1200" dirty="0"/>
          </a:p>
          <a:p>
            <a:pPr marL="285750" indent="-285750">
              <a:buFont typeface="Arial" panose="020B0604020202020204" pitchFamily="34" charset="0"/>
              <a:buChar char="•"/>
            </a:pPr>
            <a:r>
              <a:rPr lang="en-US" sz="1600" dirty="0"/>
              <a:t>47% of isolates were obtained from genital swabs</a:t>
            </a:r>
          </a:p>
          <a:p>
            <a:pPr marL="285750" indent="-285750">
              <a:buFont typeface="Arial" panose="020B0604020202020204" pitchFamily="34" charset="0"/>
              <a:buChar char="•"/>
            </a:pPr>
            <a:endParaRPr lang="en-US" sz="1200" dirty="0"/>
          </a:p>
          <a:p>
            <a:pPr marL="285750" indent="-285750">
              <a:buFont typeface="Arial" panose="020B0604020202020204" pitchFamily="34" charset="0"/>
              <a:buChar char="•"/>
            </a:pPr>
            <a:r>
              <a:rPr lang="en-US" sz="1600" dirty="0"/>
              <a:t>12% of individuals were co infected with chlamydia</a:t>
            </a:r>
          </a:p>
          <a:p>
            <a:pPr marL="285750" indent="-285750">
              <a:buFont typeface="Arial" panose="020B0604020202020204" pitchFamily="34" charset="0"/>
              <a:buChar char="•"/>
            </a:pPr>
            <a:endParaRPr lang="en-US" sz="1200" dirty="0"/>
          </a:p>
          <a:p>
            <a:pPr marL="285750" indent="-285750">
              <a:buFont typeface="Arial" panose="020B0604020202020204" pitchFamily="34" charset="0"/>
              <a:buChar char="•"/>
            </a:pPr>
            <a:r>
              <a:rPr lang="en-US" sz="1600" dirty="0"/>
              <a:t>27% of individuals had a previous </a:t>
            </a:r>
            <a:r>
              <a:rPr lang="en-US" sz="1600" dirty="0" err="1"/>
              <a:t>gonorrhoea</a:t>
            </a:r>
            <a:r>
              <a:rPr lang="en-US" sz="1600" dirty="0"/>
              <a:t> infection</a:t>
            </a:r>
            <a:endParaRPr lang="en-IE" dirty="0"/>
          </a:p>
        </p:txBody>
      </p:sp>
      <p:pic>
        <p:nvPicPr>
          <p:cNvPr id="6" name="Picture 5">
            <a:extLst>
              <a:ext uri="{FF2B5EF4-FFF2-40B4-BE49-F238E27FC236}">
                <a16:creationId xmlns:a16="http://schemas.microsoft.com/office/drawing/2014/main" id="{5FF51229-014C-040D-96BD-F67A63AE50D7}"/>
              </a:ext>
            </a:extLst>
          </p:cNvPr>
          <p:cNvPicPr>
            <a:picLocks noChangeAspect="1"/>
          </p:cNvPicPr>
          <p:nvPr/>
        </p:nvPicPr>
        <p:blipFill>
          <a:blip r:embed="rId4"/>
          <a:stretch>
            <a:fillRect/>
          </a:stretch>
        </p:blipFill>
        <p:spPr>
          <a:xfrm>
            <a:off x="1409375" y="1307431"/>
            <a:ext cx="6273377" cy="5073817"/>
          </a:xfrm>
          <a:prstGeom prst="rect">
            <a:avLst/>
          </a:prstGeom>
        </p:spPr>
      </p:pic>
    </p:spTree>
    <p:extLst>
      <p:ext uri="{BB962C8B-B14F-4D97-AF65-F5344CB8AC3E}">
        <p14:creationId xmlns:p14="http://schemas.microsoft.com/office/powerpoint/2010/main" val="42770377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2">
            <a:extLst>
              <a:ext uri="{FF2B5EF4-FFF2-40B4-BE49-F238E27FC236}">
                <a16:creationId xmlns:a16="http://schemas.microsoft.com/office/drawing/2014/main" id="{819D0966-D97E-0F44-A83F-DD68030F1AD7}"/>
              </a:ext>
            </a:extLst>
          </p:cNvPr>
          <p:cNvSpPr txBox="1">
            <a:spLocks/>
          </p:cNvSpPr>
          <p:nvPr/>
        </p:nvSpPr>
        <p:spPr>
          <a:xfrm>
            <a:off x="8392735" y="2600130"/>
            <a:ext cx="4320000" cy="2729999"/>
          </a:xfrm>
          <a:prstGeom prst="rect">
            <a:avLst/>
          </a:prstGeom>
        </p:spPr>
        <p:txBody>
          <a:bodyPr vert="horz" lIns="0" tIns="0" rIns="0" bIns="0" rtlCol="0">
            <a:noAutofit/>
          </a:bodyPr>
          <a:lstStyle>
            <a:lvl1pPr marL="0" indent="0" algn="l" defTabSz="685800" rtl="0" eaLnBrk="1" latinLnBrk="0" hangingPunct="1">
              <a:lnSpc>
                <a:spcPct val="120000"/>
              </a:lnSpc>
              <a:spcBef>
                <a:spcPts val="750"/>
              </a:spcBef>
              <a:buFont typeface="Arial" panose="020B0604020202020204" pitchFamily="34" charset="0"/>
              <a:buNone/>
              <a:defRPr sz="1200" b="0" kern="1200">
                <a:solidFill>
                  <a:schemeClr val="tx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2400" b="1" kern="1200">
                <a:solidFill>
                  <a:schemeClr val="bg1"/>
                </a:solidFill>
                <a:latin typeface="Arial" panose="020B0604020202020204" pitchFamily="34" charset="0"/>
                <a:ea typeface="+mn-ea"/>
                <a:cs typeface="Arial" panose="020B0604020202020204" pitchFamily="34" charset="0"/>
              </a:defRPr>
            </a:lvl2pPr>
            <a:lvl3pPr marL="685800" indent="0" algn="l" defTabSz="685800" rtl="0" eaLnBrk="1" latinLnBrk="0" hangingPunct="1">
              <a:lnSpc>
                <a:spcPct val="90000"/>
              </a:lnSpc>
              <a:spcBef>
                <a:spcPts val="375"/>
              </a:spcBef>
              <a:buFont typeface="Arial" panose="020B0604020202020204" pitchFamily="34" charset="0"/>
              <a:buNone/>
              <a:defRPr sz="2400" b="1" kern="1200">
                <a:solidFill>
                  <a:schemeClr val="bg1"/>
                </a:solidFill>
                <a:latin typeface="Arial" panose="020B0604020202020204" pitchFamily="34" charset="0"/>
                <a:ea typeface="+mn-ea"/>
                <a:cs typeface="Arial" panose="020B0604020202020204" pitchFamily="34" charset="0"/>
              </a:defRPr>
            </a:lvl3pPr>
            <a:lvl4pPr marL="1028700" indent="0" algn="l" defTabSz="685800" rtl="0" eaLnBrk="1" latinLnBrk="0" hangingPunct="1">
              <a:lnSpc>
                <a:spcPct val="90000"/>
              </a:lnSpc>
              <a:spcBef>
                <a:spcPts val="375"/>
              </a:spcBef>
              <a:buFont typeface="Arial" panose="020B0604020202020204" pitchFamily="34" charset="0"/>
              <a:buNone/>
              <a:defRPr sz="2400" b="1" kern="1200">
                <a:solidFill>
                  <a:schemeClr val="bg1"/>
                </a:solidFill>
                <a:latin typeface="Arial" panose="020B0604020202020204" pitchFamily="34" charset="0"/>
                <a:ea typeface="+mn-ea"/>
                <a:cs typeface="Arial" panose="020B0604020202020204" pitchFamily="34" charset="0"/>
              </a:defRPr>
            </a:lvl4pPr>
            <a:lvl5pPr marL="1371600" indent="0" algn="l" defTabSz="685800" rtl="0" eaLnBrk="1" latinLnBrk="0" hangingPunct="1">
              <a:lnSpc>
                <a:spcPct val="90000"/>
              </a:lnSpc>
              <a:spcBef>
                <a:spcPts val="375"/>
              </a:spcBef>
              <a:buFont typeface="Arial" panose="020B0604020202020204" pitchFamily="34" charset="0"/>
              <a:buNone/>
              <a:defRPr sz="2400" b="1" kern="1200">
                <a:solidFill>
                  <a:schemeClr val="bg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endParaRPr lang="en-US" sz="1600" dirty="0"/>
          </a:p>
        </p:txBody>
      </p:sp>
      <p:pic>
        <p:nvPicPr>
          <p:cNvPr id="7" name="Picture 6">
            <a:extLst>
              <a:ext uri="{FF2B5EF4-FFF2-40B4-BE49-F238E27FC236}">
                <a16:creationId xmlns:a16="http://schemas.microsoft.com/office/drawing/2014/main" id="{B114E3F2-43E4-4F97-9775-8032F277748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79901" y="88705"/>
            <a:ext cx="1017172" cy="842110"/>
          </a:xfrm>
          <a:prstGeom prst="rect">
            <a:avLst/>
          </a:prstGeom>
        </p:spPr>
      </p:pic>
      <p:sp>
        <p:nvSpPr>
          <p:cNvPr id="2" name="Rectangle 1">
            <a:extLst>
              <a:ext uri="{FF2B5EF4-FFF2-40B4-BE49-F238E27FC236}">
                <a16:creationId xmlns:a16="http://schemas.microsoft.com/office/drawing/2014/main" id="{79CE11EC-C403-2D42-65D2-A5CBF3ABC3CC}"/>
              </a:ext>
            </a:extLst>
          </p:cNvPr>
          <p:cNvSpPr/>
          <p:nvPr/>
        </p:nvSpPr>
        <p:spPr>
          <a:xfrm>
            <a:off x="1456576" y="407595"/>
            <a:ext cx="9071714" cy="523220"/>
          </a:xfrm>
          <a:prstGeom prst="rect">
            <a:avLst/>
          </a:prstGeom>
        </p:spPr>
        <p:txBody>
          <a:bodyPr wrap="none">
            <a:spAutoFit/>
          </a:bodyPr>
          <a:lstStyle/>
          <a:p>
            <a:r>
              <a:rPr lang="en-IE" sz="2800" b="1" dirty="0">
                <a:solidFill>
                  <a:srgbClr val="006152"/>
                </a:solidFill>
                <a:latin typeface="Arial" panose="020B0604020202020204" pitchFamily="34" charset="0"/>
                <a:ea typeface="Tahoma" panose="020B0604030504040204" pitchFamily="34" charset="0"/>
                <a:cs typeface="Arial" panose="020B0604020202020204" pitchFamily="34" charset="0"/>
              </a:rPr>
              <a:t>Epidemiological antimicrobial resistance definitions</a:t>
            </a:r>
          </a:p>
        </p:txBody>
      </p:sp>
      <p:sp>
        <p:nvSpPr>
          <p:cNvPr id="3" name="Rectangle 2">
            <a:extLst>
              <a:ext uri="{FF2B5EF4-FFF2-40B4-BE49-F238E27FC236}">
                <a16:creationId xmlns:a16="http://schemas.microsoft.com/office/drawing/2014/main" id="{3B7B4300-1513-0778-F593-5AE5038C0FE5}"/>
              </a:ext>
            </a:extLst>
          </p:cNvPr>
          <p:cNvSpPr/>
          <p:nvPr/>
        </p:nvSpPr>
        <p:spPr>
          <a:xfrm>
            <a:off x="22036" y="5642351"/>
            <a:ext cx="11940794" cy="523220"/>
          </a:xfrm>
          <a:prstGeom prst="rect">
            <a:avLst/>
          </a:prstGeom>
        </p:spPr>
        <p:txBody>
          <a:bodyPr wrap="square">
            <a:spAutoFit/>
          </a:bodyPr>
          <a:lstStyle/>
          <a:p>
            <a:r>
              <a:rPr lang="en-GB" sz="1400" dirty="0">
                <a:latin typeface="Arial" panose="020B0604020202020204" pitchFamily="34" charset="0"/>
                <a:ea typeface="Tahoma" panose="020B0604030504040204" pitchFamily="34" charset="0"/>
                <a:cs typeface="Arial" panose="020B0604020202020204" pitchFamily="34" charset="0"/>
              </a:rPr>
              <a:t>^Until 2018, EUCAST set a breakpoint of MIC 0.5 mg/L for </a:t>
            </a:r>
            <a:r>
              <a:rPr lang="en-GB" sz="1400" i="1" dirty="0">
                <a:latin typeface="Arial" panose="020B0604020202020204" pitchFamily="34" charset="0"/>
                <a:ea typeface="Tahoma" panose="020B0604030504040204" pitchFamily="34" charset="0"/>
                <a:cs typeface="Arial" panose="020B0604020202020204" pitchFamily="34" charset="0"/>
              </a:rPr>
              <a:t>N. gonorrhoeae </a:t>
            </a:r>
            <a:r>
              <a:rPr lang="en-GB" sz="1400" dirty="0">
                <a:latin typeface="Arial" panose="020B0604020202020204" pitchFamily="34" charset="0"/>
                <a:ea typeface="Tahoma" panose="020B0604030504040204" pitchFamily="34" charset="0"/>
                <a:cs typeface="Arial" panose="020B0604020202020204" pitchFamily="34" charset="0"/>
              </a:rPr>
              <a:t>azithromycin resistance. This has since been replaced with an 'epidemiological cut-off’ (ECOFF) of &gt;1.0 mg/L </a:t>
            </a:r>
            <a:endParaRPr lang="en-IE" sz="1400" dirty="0">
              <a:latin typeface="Arial" panose="020B0604020202020204" pitchFamily="34" charset="0"/>
              <a:ea typeface="Tahoma" panose="020B0604030504040204" pitchFamily="34" charset="0"/>
              <a:cs typeface="Arial" panose="020B0604020202020204" pitchFamily="34" charset="0"/>
            </a:endParaRPr>
          </a:p>
        </p:txBody>
      </p:sp>
      <p:sp>
        <p:nvSpPr>
          <p:cNvPr id="4" name="Rectangle 3">
            <a:extLst>
              <a:ext uri="{FF2B5EF4-FFF2-40B4-BE49-F238E27FC236}">
                <a16:creationId xmlns:a16="http://schemas.microsoft.com/office/drawing/2014/main" id="{E08403F3-9F7A-884F-672F-92CF41CF9391}"/>
              </a:ext>
            </a:extLst>
          </p:cNvPr>
          <p:cNvSpPr/>
          <p:nvPr/>
        </p:nvSpPr>
        <p:spPr>
          <a:xfrm>
            <a:off x="47636" y="6156294"/>
            <a:ext cx="11711400" cy="523220"/>
          </a:xfrm>
          <a:prstGeom prst="rect">
            <a:avLst/>
          </a:prstGeom>
        </p:spPr>
        <p:txBody>
          <a:bodyPr wrap="square">
            <a:spAutoFit/>
          </a:bodyPr>
          <a:lstStyle/>
          <a:p>
            <a:r>
              <a:rPr lang="en-GB" sz="1400" dirty="0">
                <a:latin typeface="Arial" panose="020B0604020202020204" pitchFamily="34" charset="0"/>
                <a:ea typeface="Tahoma" panose="020B0604030504040204" pitchFamily="34" charset="0"/>
                <a:cs typeface="Arial" panose="020B0604020202020204" pitchFamily="34" charset="0"/>
              </a:rPr>
              <a:t>European Committee on Antimicrobial Susceptibility Testing (EUCAST). ‘Breakpoint tables for interpretation of MICs and zone diameters, version </a:t>
            </a:r>
            <a:r>
              <a:rPr lang="en-GB" sz="1400" dirty="0">
                <a:latin typeface="Tahoma" panose="020B0604030504040204" pitchFamily="34" charset="0"/>
                <a:ea typeface="Tahoma" panose="020B0604030504040204" pitchFamily="34" charset="0"/>
                <a:cs typeface="Tahoma" panose="020B0604030504040204" pitchFamily="34" charset="0"/>
              </a:rPr>
              <a:t>14’ </a:t>
            </a:r>
            <a:r>
              <a:rPr lang="en-GB" sz="1400" dirty="0">
                <a:latin typeface="Tahoma" panose="020B0604030504040204" pitchFamily="34" charset="0"/>
                <a:ea typeface="Tahoma" panose="020B0604030504040204" pitchFamily="34" charset="0"/>
                <a:cs typeface="Tahoma" panose="020B0604030504040204" pitchFamily="34" charset="0"/>
                <a:hlinkClick r:id="rId4"/>
              </a:rPr>
              <a:t>EUCAST </a:t>
            </a:r>
            <a:endParaRPr lang="en-IE" sz="1400" dirty="0">
              <a:latin typeface="Arial" panose="020B0604020202020204" pitchFamily="34" charset="0"/>
              <a:ea typeface="Tahoma" panose="020B0604030504040204" pitchFamily="34" charset="0"/>
              <a:cs typeface="Arial" panose="020B0604020202020204" pitchFamily="34" charset="0"/>
            </a:endParaRPr>
          </a:p>
        </p:txBody>
      </p:sp>
      <p:sp>
        <p:nvSpPr>
          <p:cNvPr id="10" name="TextBox 9">
            <a:extLst>
              <a:ext uri="{FF2B5EF4-FFF2-40B4-BE49-F238E27FC236}">
                <a16:creationId xmlns:a16="http://schemas.microsoft.com/office/drawing/2014/main" id="{03F8B344-05BE-12C3-2AE7-5AC47AE7EA39}"/>
              </a:ext>
            </a:extLst>
          </p:cNvPr>
          <p:cNvSpPr txBox="1"/>
          <p:nvPr/>
        </p:nvSpPr>
        <p:spPr>
          <a:xfrm>
            <a:off x="373547" y="1243037"/>
            <a:ext cx="11444905" cy="4093428"/>
          </a:xfrm>
          <a:prstGeom prst="rect">
            <a:avLst/>
          </a:prstGeom>
          <a:noFill/>
        </p:spPr>
        <p:txBody>
          <a:bodyPr wrap="square">
            <a:spAutoFit/>
          </a:bodyPr>
          <a:lstStyle/>
          <a:p>
            <a:r>
              <a:rPr lang="en-IE" sz="2000" dirty="0">
                <a:latin typeface="Arial" panose="020B0604020202020204" pitchFamily="34" charset="0"/>
                <a:cs typeface="Arial" panose="020B0604020202020204" pitchFamily="34" charset="0"/>
              </a:rPr>
              <a:t>To allow for European comparison, results from antimicrobial susceptibility testing were interpreted in line with Euro-GASP analysis, using breakpoints from the European Committee on Antimicrobial Susceptibility Testing (EUCAST): </a:t>
            </a:r>
          </a:p>
          <a:p>
            <a:endParaRPr lang="en-IE" sz="2000" dirty="0">
              <a:latin typeface="Arial" panose="020B0604020202020204" pitchFamily="34" charset="0"/>
              <a:cs typeface="Arial" panose="020B0604020202020204" pitchFamily="34" charset="0"/>
            </a:endParaRPr>
          </a:p>
          <a:p>
            <a:endParaRPr lang="en-IE" sz="20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IE" sz="2000" dirty="0">
                <a:latin typeface="Arial" panose="020B0604020202020204" pitchFamily="34" charset="0"/>
                <a:cs typeface="Arial" panose="020B0604020202020204" pitchFamily="34" charset="0"/>
              </a:rPr>
              <a:t>cefixime resistance, MIC* &gt;0.125 mg/L</a:t>
            </a:r>
          </a:p>
          <a:p>
            <a:pPr marL="285750" indent="-285750">
              <a:buFont typeface="Arial" panose="020B0604020202020204" pitchFamily="34" charset="0"/>
              <a:buChar char="•"/>
            </a:pPr>
            <a:r>
              <a:rPr lang="en-IE" sz="2000" dirty="0">
                <a:latin typeface="Arial" panose="020B0604020202020204" pitchFamily="34" charset="0"/>
                <a:cs typeface="Arial" panose="020B0604020202020204" pitchFamily="34" charset="0"/>
              </a:rPr>
              <a:t>ceftriaxone resistance, MIC &gt;0.125 mg/L</a:t>
            </a:r>
          </a:p>
          <a:p>
            <a:pPr marL="285750" indent="-285750">
              <a:buFont typeface="Arial" panose="020B0604020202020204" pitchFamily="34" charset="0"/>
              <a:buChar char="•"/>
            </a:pPr>
            <a:r>
              <a:rPr lang="en-IE" sz="2000" dirty="0">
                <a:latin typeface="Arial" panose="020B0604020202020204" pitchFamily="34" charset="0"/>
                <a:cs typeface="Arial" panose="020B0604020202020204" pitchFamily="34" charset="0"/>
              </a:rPr>
              <a:t>tetracycline resistance, MIC&gt; 0.5mg/L </a:t>
            </a:r>
          </a:p>
          <a:p>
            <a:pPr marL="285750" indent="-285750">
              <a:buFont typeface="Arial" panose="020B0604020202020204" pitchFamily="34" charset="0"/>
              <a:buChar char="•"/>
            </a:pPr>
            <a:r>
              <a:rPr lang="en-IE" sz="2000" dirty="0">
                <a:latin typeface="Arial" panose="020B0604020202020204" pitchFamily="34" charset="0"/>
                <a:cs typeface="Arial" panose="020B0604020202020204" pitchFamily="34" charset="0"/>
              </a:rPr>
              <a:t>ciprofloxacin resistance, MIC &gt;0.06 mg/L </a:t>
            </a:r>
          </a:p>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β-lactamase production for detection of high-level penicillin resistance, penicillinase screen positive</a:t>
            </a:r>
            <a:endParaRPr lang="en-IE" sz="20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IE" sz="2000" dirty="0">
                <a:latin typeface="Arial" panose="020B0604020202020204" pitchFamily="34" charset="0"/>
                <a:cs typeface="Arial" panose="020B0604020202020204" pitchFamily="34" charset="0"/>
              </a:rPr>
              <a:t>azithromycin epidemiological cut-off value (ECOFF), MIC &gt;1 mg/L^</a:t>
            </a:r>
          </a:p>
          <a:p>
            <a:endParaRPr lang="en-IE" sz="2000" dirty="0"/>
          </a:p>
        </p:txBody>
      </p:sp>
      <p:sp>
        <p:nvSpPr>
          <p:cNvPr id="12" name="TextBox 11">
            <a:extLst>
              <a:ext uri="{FF2B5EF4-FFF2-40B4-BE49-F238E27FC236}">
                <a16:creationId xmlns:a16="http://schemas.microsoft.com/office/drawing/2014/main" id="{90F319E7-1500-BBBE-6F6C-780C63240721}"/>
              </a:ext>
            </a:extLst>
          </p:cNvPr>
          <p:cNvSpPr txBox="1"/>
          <p:nvPr/>
        </p:nvSpPr>
        <p:spPr>
          <a:xfrm>
            <a:off x="22036" y="5320838"/>
            <a:ext cx="6355896" cy="307777"/>
          </a:xfrm>
          <a:prstGeom prst="rect">
            <a:avLst/>
          </a:prstGeom>
          <a:noFill/>
        </p:spPr>
        <p:txBody>
          <a:bodyPr wrap="square">
            <a:spAutoFit/>
          </a:bodyPr>
          <a:lstStyle/>
          <a:p>
            <a:r>
              <a:rPr lang="en-GB" sz="1400" dirty="0">
                <a:latin typeface="Arial" panose="020B0604020202020204" pitchFamily="34" charset="0"/>
                <a:cs typeface="Arial" panose="020B0604020202020204" pitchFamily="34" charset="0"/>
              </a:rPr>
              <a:t>*MIC: Minimum Inhibitory Concentration </a:t>
            </a:r>
            <a:endParaRPr lang="en-IE" sz="1400" dirty="0"/>
          </a:p>
        </p:txBody>
      </p:sp>
    </p:spTree>
    <p:extLst>
      <p:ext uri="{BB962C8B-B14F-4D97-AF65-F5344CB8AC3E}">
        <p14:creationId xmlns:p14="http://schemas.microsoft.com/office/powerpoint/2010/main" val="8237890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154F700-1E64-689F-A064-A968CA703645}"/>
              </a:ext>
            </a:extLst>
          </p:cNvPr>
          <p:cNvPicPr>
            <a:picLocks noChangeAspect="1"/>
          </p:cNvPicPr>
          <p:nvPr/>
        </p:nvPicPr>
        <p:blipFill>
          <a:blip r:embed="rId3"/>
          <a:stretch>
            <a:fillRect/>
          </a:stretch>
        </p:blipFill>
        <p:spPr>
          <a:xfrm>
            <a:off x="146315" y="1431236"/>
            <a:ext cx="11883757" cy="4472572"/>
          </a:xfrm>
          <a:prstGeom prst="rect">
            <a:avLst/>
          </a:prstGeom>
        </p:spPr>
      </p:pic>
      <p:sp>
        <p:nvSpPr>
          <p:cNvPr id="9" name="Text Placeholder 2">
            <a:extLst>
              <a:ext uri="{FF2B5EF4-FFF2-40B4-BE49-F238E27FC236}">
                <a16:creationId xmlns:a16="http://schemas.microsoft.com/office/drawing/2014/main" id="{819D0966-D97E-0F44-A83F-DD68030F1AD7}"/>
              </a:ext>
            </a:extLst>
          </p:cNvPr>
          <p:cNvSpPr txBox="1">
            <a:spLocks/>
          </p:cNvSpPr>
          <p:nvPr/>
        </p:nvSpPr>
        <p:spPr>
          <a:xfrm>
            <a:off x="8392735" y="2600130"/>
            <a:ext cx="4320000" cy="2729999"/>
          </a:xfrm>
          <a:prstGeom prst="rect">
            <a:avLst/>
          </a:prstGeom>
        </p:spPr>
        <p:txBody>
          <a:bodyPr vert="horz" lIns="0" tIns="0" rIns="0" bIns="0" rtlCol="0">
            <a:noAutofit/>
          </a:bodyPr>
          <a:lstStyle>
            <a:lvl1pPr marL="0" indent="0" algn="l" defTabSz="685800" rtl="0" eaLnBrk="1" latinLnBrk="0" hangingPunct="1">
              <a:lnSpc>
                <a:spcPct val="120000"/>
              </a:lnSpc>
              <a:spcBef>
                <a:spcPts val="750"/>
              </a:spcBef>
              <a:buFont typeface="Arial" panose="020B0604020202020204" pitchFamily="34" charset="0"/>
              <a:buNone/>
              <a:defRPr sz="1200" b="0" kern="1200">
                <a:solidFill>
                  <a:schemeClr val="tx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2400" b="1" kern="1200">
                <a:solidFill>
                  <a:schemeClr val="bg1"/>
                </a:solidFill>
                <a:latin typeface="Arial" panose="020B0604020202020204" pitchFamily="34" charset="0"/>
                <a:ea typeface="+mn-ea"/>
                <a:cs typeface="Arial" panose="020B0604020202020204" pitchFamily="34" charset="0"/>
              </a:defRPr>
            </a:lvl2pPr>
            <a:lvl3pPr marL="685800" indent="0" algn="l" defTabSz="685800" rtl="0" eaLnBrk="1" latinLnBrk="0" hangingPunct="1">
              <a:lnSpc>
                <a:spcPct val="90000"/>
              </a:lnSpc>
              <a:spcBef>
                <a:spcPts val="375"/>
              </a:spcBef>
              <a:buFont typeface="Arial" panose="020B0604020202020204" pitchFamily="34" charset="0"/>
              <a:buNone/>
              <a:defRPr sz="2400" b="1" kern="1200">
                <a:solidFill>
                  <a:schemeClr val="bg1"/>
                </a:solidFill>
                <a:latin typeface="Arial" panose="020B0604020202020204" pitchFamily="34" charset="0"/>
                <a:ea typeface="+mn-ea"/>
                <a:cs typeface="Arial" panose="020B0604020202020204" pitchFamily="34" charset="0"/>
              </a:defRPr>
            </a:lvl3pPr>
            <a:lvl4pPr marL="1028700" indent="0" algn="l" defTabSz="685800" rtl="0" eaLnBrk="1" latinLnBrk="0" hangingPunct="1">
              <a:lnSpc>
                <a:spcPct val="90000"/>
              </a:lnSpc>
              <a:spcBef>
                <a:spcPts val="375"/>
              </a:spcBef>
              <a:buFont typeface="Arial" panose="020B0604020202020204" pitchFamily="34" charset="0"/>
              <a:buNone/>
              <a:defRPr sz="2400" b="1" kern="1200">
                <a:solidFill>
                  <a:schemeClr val="bg1"/>
                </a:solidFill>
                <a:latin typeface="Arial" panose="020B0604020202020204" pitchFamily="34" charset="0"/>
                <a:ea typeface="+mn-ea"/>
                <a:cs typeface="Arial" panose="020B0604020202020204" pitchFamily="34" charset="0"/>
              </a:defRPr>
            </a:lvl4pPr>
            <a:lvl5pPr marL="1371600" indent="0" algn="l" defTabSz="685800" rtl="0" eaLnBrk="1" latinLnBrk="0" hangingPunct="1">
              <a:lnSpc>
                <a:spcPct val="90000"/>
              </a:lnSpc>
              <a:spcBef>
                <a:spcPts val="375"/>
              </a:spcBef>
              <a:buFont typeface="Arial" panose="020B0604020202020204" pitchFamily="34" charset="0"/>
              <a:buNone/>
              <a:defRPr sz="2400" b="1" kern="1200">
                <a:solidFill>
                  <a:schemeClr val="bg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endParaRPr lang="en-US" sz="1600" dirty="0"/>
          </a:p>
        </p:txBody>
      </p:sp>
      <p:pic>
        <p:nvPicPr>
          <p:cNvPr id="7" name="Picture 6">
            <a:extLst>
              <a:ext uri="{FF2B5EF4-FFF2-40B4-BE49-F238E27FC236}">
                <a16:creationId xmlns:a16="http://schemas.microsoft.com/office/drawing/2014/main" id="{B114E3F2-43E4-4F97-9775-8032F277748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107563" y="158455"/>
            <a:ext cx="1017172" cy="842110"/>
          </a:xfrm>
          <a:prstGeom prst="rect">
            <a:avLst/>
          </a:prstGeom>
        </p:spPr>
      </p:pic>
      <p:sp>
        <p:nvSpPr>
          <p:cNvPr id="6" name="Title 1">
            <a:extLst>
              <a:ext uri="{FF2B5EF4-FFF2-40B4-BE49-F238E27FC236}">
                <a16:creationId xmlns:a16="http://schemas.microsoft.com/office/drawing/2014/main" id="{C12B1203-B797-23AF-3E2A-EBACEE3B94A2}"/>
              </a:ext>
            </a:extLst>
          </p:cNvPr>
          <p:cNvSpPr txBox="1">
            <a:spLocks/>
          </p:cNvSpPr>
          <p:nvPr/>
        </p:nvSpPr>
        <p:spPr>
          <a:xfrm>
            <a:off x="1281169" y="266001"/>
            <a:ext cx="9981485" cy="712228"/>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IE" sz="2800" b="1" dirty="0">
                <a:solidFill>
                  <a:srgbClr val="006152"/>
                </a:solidFill>
                <a:latin typeface="Arial" panose="020B0604020202020204" pitchFamily="34" charset="0"/>
                <a:cs typeface="Arial" panose="020B0604020202020204" pitchFamily="34" charset="0"/>
              </a:rPr>
              <a:t>Trends in gonorrhoea antimicrobial resistance in Ireland* (Euro-GASP, 2010-2024)</a:t>
            </a:r>
          </a:p>
        </p:txBody>
      </p:sp>
      <p:sp>
        <p:nvSpPr>
          <p:cNvPr id="10" name="TextBox 9">
            <a:extLst>
              <a:ext uri="{FF2B5EF4-FFF2-40B4-BE49-F238E27FC236}">
                <a16:creationId xmlns:a16="http://schemas.microsoft.com/office/drawing/2014/main" id="{06ECF4C3-2D98-33E1-5BB1-4BAA8B809819}"/>
              </a:ext>
            </a:extLst>
          </p:cNvPr>
          <p:cNvSpPr txBox="1"/>
          <p:nvPr/>
        </p:nvSpPr>
        <p:spPr>
          <a:xfrm>
            <a:off x="9209304" y="4596104"/>
            <a:ext cx="381001" cy="338554"/>
          </a:xfrm>
          <a:prstGeom prst="rect">
            <a:avLst/>
          </a:prstGeom>
          <a:noFill/>
        </p:spPr>
        <p:txBody>
          <a:bodyPr wrap="square" rtlCol="0">
            <a:spAutoFit/>
          </a:bodyPr>
          <a:lstStyle/>
          <a:p>
            <a:r>
              <a:rPr lang="en-GB" sz="1600" dirty="0"/>
              <a:t>^</a:t>
            </a:r>
            <a:endParaRPr lang="en-IE" sz="1600" dirty="0"/>
          </a:p>
        </p:txBody>
      </p:sp>
      <p:sp>
        <p:nvSpPr>
          <p:cNvPr id="12" name="TextBox 11">
            <a:extLst>
              <a:ext uri="{FF2B5EF4-FFF2-40B4-BE49-F238E27FC236}">
                <a16:creationId xmlns:a16="http://schemas.microsoft.com/office/drawing/2014/main" id="{3F5C13A5-4C15-C232-B38A-3CAEA6951844}"/>
              </a:ext>
            </a:extLst>
          </p:cNvPr>
          <p:cNvSpPr txBox="1"/>
          <p:nvPr/>
        </p:nvSpPr>
        <p:spPr>
          <a:xfrm>
            <a:off x="8478126" y="6334362"/>
            <a:ext cx="3138022" cy="338554"/>
          </a:xfrm>
          <a:prstGeom prst="rect">
            <a:avLst/>
          </a:prstGeom>
          <a:noFill/>
        </p:spPr>
        <p:txBody>
          <a:bodyPr wrap="square" rtlCol="0">
            <a:spAutoFit/>
          </a:bodyPr>
          <a:lstStyle/>
          <a:p>
            <a:r>
              <a:rPr lang="en-GB" sz="1600" dirty="0"/>
              <a:t>^1 cefixime resistant isolate in 2022 </a:t>
            </a:r>
            <a:endParaRPr lang="en-IE" sz="1600" dirty="0"/>
          </a:p>
        </p:txBody>
      </p:sp>
      <p:sp>
        <p:nvSpPr>
          <p:cNvPr id="13" name="TextBox 12">
            <a:extLst>
              <a:ext uri="{FF2B5EF4-FFF2-40B4-BE49-F238E27FC236}">
                <a16:creationId xmlns:a16="http://schemas.microsoft.com/office/drawing/2014/main" id="{55168B33-7E39-B358-3916-080E21F44AA9}"/>
              </a:ext>
            </a:extLst>
          </p:cNvPr>
          <p:cNvSpPr txBox="1"/>
          <p:nvPr/>
        </p:nvSpPr>
        <p:spPr>
          <a:xfrm>
            <a:off x="4236845" y="6318973"/>
            <a:ext cx="3886200" cy="338554"/>
          </a:xfrm>
          <a:prstGeom prst="rect">
            <a:avLst/>
          </a:prstGeom>
          <a:noFill/>
        </p:spPr>
        <p:txBody>
          <a:bodyPr wrap="square">
            <a:spAutoFit/>
          </a:bodyPr>
          <a:lstStyle/>
          <a:p>
            <a:r>
              <a:rPr lang="en-GB" sz="1600" dirty="0"/>
              <a:t>**Azithromycin MIC above ECOFF (&gt;1 mg/L)</a:t>
            </a:r>
            <a:endParaRPr lang="en-IE" sz="1600" dirty="0"/>
          </a:p>
        </p:txBody>
      </p:sp>
      <p:sp>
        <p:nvSpPr>
          <p:cNvPr id="14" name="Rectangle 13">
            <a:extLst>
              <a:ext uri="{FF2B5EF4-FFF2-40B4-BE49-F238E27FC236}">
                <a16:creationId xmlns:a16="http://schemas.microsoft.com/office/drawing/2014/main" id="{73F9E3F0-9A06-F50B-FE0F-3EEDD837079B}"/>
              </a:ext>
            </a:extLst>
          </p:cNvPr>
          <p:cNvSpPr/>
          <p:nvPr/>
        </p:nvSpPr>
        <p:spPr>
          <a:xfrm>
            <a:off x="146315" y="6334362"/>
            <a:ext cx="3735449" cy="307777"/>
          </a:xfrm>
          <a:prstGeom prst="rect">
            <a:avLst/>
          </a:prstGeom>
        </p:spPr>
        <p:txBody>
          <a:bodyPr wrap="square">
            <a:spAutoFit/>
          </a:bodyPr>
          <a:lstStyle/>
          <a:p>
            <a:r>
              <a:rPr lang="en-GB" sz="1400" dirty="0">
                <a:latin typeface="Tahoma" panose="020B0604030504040204" pitchFamily="34" charset="0"/>
                <a:ea typeface="Tahoma" panose="020B0604030504040204" pitchFamily="34" charset="0"/>
                <a:cs typeface="Tahoma" panose="020B0604030504040204" pitchFamily="34" charset="0"/>
              </a:rPr>
              <a:t>*EUCAST guidelines, version 14’ </a:t>
            </a:r>
            <a:r>
              <a:rPr lang="en-GB" sz="1400" dirty="0">
                <a:latin typeface="Tahoma" panose="020B0604030504040204" pitchFamily="34" charset="0"/>
                <a:ea typeface="Tahoma" panose="020B0604030504040204" pitchFamily="34" charset="0"/>
                <a:cs typeface="Tahoma" panose="020B0604030504040204" pitchFamily="34" charset="0"/>
                <a:hlinkClick r:id="rId5"/>
              </a:rPr>
              <a:t>EUCAST </a:t>
            </a:r>
            <a:endParaRPr lang="en-IE" sz="1400" dirty="0">
              <a:latin typeface="Tahoma" panose="020B0604030504040204" pitchFamily="34" charset="0"/>
              <a:ea typeface="Tahoma" panose="020B0604030504040204" pitchFamily="34" charset="0"/>
              <a:cs typeface="Tahoma" panose="020B0604030504040204" pitchFamily="34" charset="0"/>
            </a:endParaRPr>
          </a:p>
        </p:txBody>
      </p:sp>
      <p:sp>
        <p:nvSpPr>
          <p:cNvPr id="11" name="TextBox 10">
            <a:extLst>
              <a:ext uri="{FF2B5EF4-FFF2-40B4-BE49-F238E27FC236}">
                <a16:creationId xmlns:a16="http://schemas.microsoft.com/office/drawing/2014/main" id="{193175FB-5F3D-0A06-C346-2357D90A7C99}"/>
              </a:ext>
            </a:extLst>
          </p:cNvPr>
          <p:cNvSpPr txBox="1"/>
          <p:nvPr/>
        </p:nvSpPr>
        <p:spPr>
          <a:xfrm>
            <a:off x="750544" y="5364689"/>
            <a:ext cx="389850" cy="338554"/>
          </a:xfrm>
          <a:prstGeom prst="rect">
            <a:avLst/>
          </a:prstGeom>
          <a:noFill/>
        </p:spPr>
        <p:txBody>
          <a:bodyPr wrap="none" rtlCol="0">
            <a:spAutoFit/>
          </a:bodyPr>
          <a:lstStyle/>
          <a:p>
            <a:r>
              <a:rPr lang="en-GB" sz="1600" dirty="0"/>
              <a:t>**</a:t>
            </a:r>
            <a:endParaRPr lang="en-IE" sz="1600" dirty="0"/>
          </a:p>
        </p:txBody>
      </p:sp>
    </p:spTree>
    <p:extLst>
      <p:ext uri="{BB962C8B-B14F-4D97-AF65-F5344CB8AC3E}">
        <p14:creationId xmlns:p14="http://schemas.microsoft.com/office/powerpoint/2010/main" val="24784809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2">
            <a:extLst>
              <a:ext uri="{FF2B5EF4-FFF2-40B4-BE49-F238E27FC236}">
                <a16:creationId xmlns:a16="http://schemas.microsoft.com/office/drawing/2014/main" id="{819D0966-D97E-0F44-A83F-DD68030F1AD7}"/>
              </a:ext>
            </a:extLst>
          </p:cNvPr>
          <p:cNvSpPr txBox="1">
            <a:spLocks/>
          </p:cNvSpPr>
          <p:nvPr/>
        </p:nvSpPr>
        <p:spPr>
          <a:xfrm>
            <a:off x="8392735" y="2600130"/>
            <a:ext cx="4320000" cy="2729999"/>
          </a:xfrm>
          <a:prstGeom prst="rect">
            <a:avLst/>
          </a:prstGeom>
        </p:spPr>
        <p:txBody>
          <a:bodyPr vert="horz" lIns="0" tIns="0" rIns="0" bIns="0" rtlCol="0">
            <a:noAutofit/>
          </a:bodyPr>
          <a:lstStyle>
            <a:lvl1pPr marL="0" indent="0" algn="l" defTabSz="685800" rtl="0" eaLnBrk="1" latinLnBrk="0" hangingPunct="1">
              <a:lnSpc>
                <a:spcPct val="120000"/>
              </a:lnSpc>
              <a:spcBef>
                <a:spcPts val="750"/>
              </a:spcBef>
              <a:buFont typeface="Arial" panose="020B0604020202020204" pitchFamily="34" charset="0"/>
              <a:buNone/>
              <a:defRPr sz="1200" b="0" kern="1200">
                <a:solidFill>
                  <a:schemeClr val="tx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2400" b="1" kern="1200">
                <a:solidFill>
                  <a:schemeClr val="bg1"/>
                </a:solidFill>
                <a:latin typeface="Arial" panose="020B0604020202020204" pitchFamily="34" charset="0"/>
                <a:ea typeface="+mn-ea"/>
                <a:cs typeface="Arial" panose="020B0604020202020204" pitchFamily="34" charset="0"/>
              </a:defRPr>
            </a:lvl2pPr>
            <a:lvl3pPr marL="685800" indent="0" algn="l" defTabSz="685800" rtl="0" eaLnBrk="1" latinLnBrk="0" hangingPunct="1">
              <a:lnSpc>
                <a:spcPct val="90000"/>
              </a:lnSpc>
              <a:spcBef>
                <a:spcPts val="375"/>
              </a:spcBef>
              <a:buFont typeface="Arial" panose="020B0604020202020204" pitchFamily="34" charset="0"/>
              <a:buNone/>
              <a:defRPr sz="2400" b="1" kern="1200">
                <a:solidFill>
                  <a:schemeClr val="bg1"/>
                </a:solidFill>
                <a:latin typeface="Arial" panose="020B0604020202020204" pitchFamily="34" charset="0"/>
                <a:ea typeface="+mn-ea"/>
                <a:cs typeface="Arial" panose="020B0604020202020204" pitchFamily="34" charset="0"/>
              </a:defRPr>
            </a:lvl3pPr>
            <a:lvl4pPr marL="1028700" indent="0" algn="l" defTabSz="685800" rtl="0" eaLnBrk="1" latinLnBrk="0" hangingPunct="1">
              <a:lnSpc>
                <a:spcPct val="90000"/>
              </a:lnSpc>
              <a:spcBef>
                <a:spcPts val="375"/>
              </a:spcBef>
              <a:buFont typeface="Arial" panose="020B0604020202020204" pitchFamily="34" charset="0"/>
              <a:buNone/>
              <a:defRPr sz="2400" b="1" kern="1200">
                <a:solidFill>
                  <a:schemeClr val="bg1"/>
                </a:solidFill>
                <a:latin typeface="Arial" panose="020B0604020202020204" pitchFamily="34" charset="0"/>
                <a:ea typeface="+mn-ea"/>
                <a:cs typeface="Arial" panose="020B0604020202020204" pitchFamily="34" charset="0"/>
              </a:defRPr>
            </a:lvl4pPr>
            <a:lvl5pPr marL="1371600" indent="0" algn="l" defTabSz="685800" rtl="0" eaLnBrk="1" latinLnBrk="0" hangingPunct="1">
              <a:lnSpc>
                <a:spcPct val="90000"/>
              </a:lnSpc>
              <a:spcBef>
                <a:spcPts val="375"/>
              </a:spcBef>
              <a:buFont typeface="Arial" panose="020B0604020202020204" pitchFamily="34" charset="0"/>
              <a:buNone/>
              <a:defRPr sz="2400" b="1" kern="1200">
                <a:solidFill>
                  <a:schemeClr val="bg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endParaRPr lang="en-US" sz="1600" dirty="0"/>
          </a:p>
        </p:txBody>
      </p:sp>
      <p:pic>
        <p:nvPicPr>
          <p:cNvPr id="7" name="Picture 6">
            <a:extLst>
              <a:ext uri="{FF2B5EF4-FFF2-40B4-BE49-F238E27FC236}">
                <a16:creationId xmlns:a16="http://schemas.microsoft.com/office/drawing/2014/main" id="{B114E3F2-43E4-4F97-9775-8032F277748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36399" y="131382"/>
            <a:ext cx="1017172" cy="842110"/>
          </a:xfrm>
          <a:prstGeom prst="rect">
            <a:avLst/>
          </a:prstGeom>
        </p:spPr>
      </p:pic>
      <p:sp>
        <p:nvSpPr>
          <p:cNvPr id="3" name="Rectangle 2">
            <a:extLst>
              <a:ext uri="{FF2B5EF4-FFF2-40B4-BE49-F238E27FC236}">
                <a16:creationId xmlns:a16="http://schemas.microsoft.com/office/drawing/2014/main" id="{D485B367-45B7-ED30-588F-5EED7345D77B}"/>
              </a:ext>
            </a:extLst>
          </p:cNvPr>
          <p:cNvSpPr/>
          <p:nvPr/>
        </p:nvSpPr>
        <p:spPr>
          <a:xfrm>
            <a:off x="242355" y="5330129"/>
            <a:ext cx="11302630" cy="738664"/>
          </a:xfrm>
          <a:prstGeom prst="rect">
            <a:avLst/>
          </a:prstGeom>
        </p:spPr>
        <p:txBody>
          <a:bodyPr wrap="square">
            <a:spAutoFit/>
          </a:bodyPr>
          <a:lstStyle/>
          <a:p>
            <a:r>
              <a:rPr lang="en-IE" sz="1400" dirty="0">
                <a:latin typeface="Arial" panose="020B0604020202020204" pitchFamily="34" charset="0"/>
                <a:cs typeface="Arial" panose="020B0604020202020204" pitchFamily="34" charset="0"/>
              </a:rPr>
              <a:t>AZM- MIC&gt;1.0mg/L – above ECOFF; CFM-R, cefixime- resistant; CIP-R, ciprofloxacin-resistant; PPNG, </a:t>
            </a:r>
            <a:r>
              <a:rPr lang="en-GB" sz="1400" dirty="0">
                <a:latin typeface="Arial" panose="020B0604020202020204" pitchFamily="34" charset="0"/>
                <a:cs typeface="Arial" panose="020B0604020202020204" pitchFamily="34" charset="0"/>
              </a:rPr>
              <a:t>penicillinase positive</a:t>
            </a:r>
            <a:r>
              <a:rPr lang="en-IE" sz="1400" dirty="0">
                <a:latin typeface="Arial" panose="020B0604020202020204" pitchFamily="34" charset="0"/>
                <a:cs typeface="Arial" panose="020B0604020202020204" pitchFamily="34" charset="0"/>
              </a:rPr>
              <a:t>, TET-R, </a:t>
            </a:r>
            <a:r>
              <a:rPr lang="en-IE" sz="1400" dirty="0">
                <a:solidFill>
                  <a:sysClr val="windowText" lastClr="000000"/>
                </a:solidFill>
                <a:latin typeface="Arial" panose="020B0604020202020204" pitchFamily="34" charset="0"/>
                <a:cs typeface="Arial" panose="020B0604020202020204" pitchFamily="34" charset="0"/>
              </a:rPr>
              <a:t>t</a:t>
            </a:r>
            <a:r>
              <a:rPr lang="en-IE" sz="1400" b="0" i="0" baseline="0" dirty="0">
                <a:solidFill>
                  <a:sysClr val="windowText" lastClr="000000"/>
                </a:solidFill>
                <a:effectLst/>
                <a:latin typeface="Arial" panose="020B0604020202020204" pitchFamily="34" charset="0"/>
                <a:cs typeface="Arial" panose="020B0604020202020204" pitchFamily="34" charset="0"/>
              </a:rPr>
              <a:t>etracycline resistance</a:t>
            </a:r>
          </a:p>
          <a:p>
            <a:endParaRPr lang="en-IE" sz="1400" dirty="0">
              <a:latin typeface="Arial" panose="020B0604020202020204" pitchFamily="34" charset="0"/>
              <a:cs typeface="Arial" panose="020B0604020202020204" pitchFamily="34" charset="0"/>
            </a:endParaRPr>
          </a:p>
        </p:txBody>
      </p:sp>
      <p:sp>
        <p:nvSpPr>
          <p:cNvPr id="12" name="Title 1">
            <a:extLst>
              <a:ext uri="{FF2B5EF4-FFF2-40B4-BE49-F238E27FC236}">
                <a16:creationId xmlns:a16="http://schemas.microsoft.com/office/drawing/2014/main" id="{3559E123-2D4A-2AA7-C6AD-7466BC6A7D0B}"/>
              </a:ext>
            </a:extLst>
          </p:cNvPr>
          <p:cNvSpPr txBox="1">
            <a:spLocks/>
          </p:cNvSpPr>
          <p:nvPr/>
        </p:nvSpPr>
        <p:spPr>
          <a:xfrm>
            <a:off x="1197350" y="202819"/>
            <a:ext cx="9981485" cy="712228"/>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IE" sz="2800" b="1" dirty="0">
                <a:solidFill>
                  <a:srgbClr val="006152"/>
                </a:solidFill>
                <a:latin typeface="Arial" panose="020B0604020202020204" pitchFamily="34" charset="0"/>
                <a:cs typeface="Arial" panose="020B0604020202020204" pitchFamily="34" charset="0"/>
              </a:rPr>
              <a:t>Trends in gonorrhoea antimicrobial resistance in Ireland* (Euro-GASP, 2010-2024)</a:t>
            </a:r>
          </a:p>
        </p:txBody>
      </p:sp>
      <p:sp>
        <p:nvSpPr>
          <p:cNvPr id="13" name="Rectangle 12">
            <a:extLst>
              <a:ext uri="{FF2B5EF4-FFF2-40B4-BE49-F238E27FC236}">
                <a16:creationId xmlns:a16="http://schemas.microsoft.com/office/drawing/2014/main" id="{CAC7BF1F-FA40-FACA-11B6-2A23DBF95EB1}"/>
              </a:ext>
            </a:extLst>
          </p:cNvPr>
          <p:cNvSpPr/>
          <p:nvPr/>
        </p:nvSpPr>
        <p:spPr>
          <a:xfrm>
            <a:off x="146315" y="6334362"/>
            <a:ext cx="3735449" cy="307777"/>
          </a:xfrm>
          <a:prstGeom prst="rect">
            <a:avLst/>
          </a:prstGeom>
        </p:spPr>
        <p:txBody>
          <a:bodyPr wrap="square">
            <a:spAutoFit/>
          </a:bodyPr>
          <a:lstStyle/>
          <a:p>
            <a:r>
              <a:rPr lang="en-GB" sz="1400" dirty="0">
                <a:latin typeface="Tahoma" panose="020B0604030504040204" pitchFamily="34" charset="0"/>
                <a:ea typeface="Tahoma" panose="020B0604030504040204" pitchFamily="34" charset="0"/>
                <a:cs typeface="Tahoma" panose="020B0604030504040204" pitchFamily="34" charset="0"/>
              </a:rPr>
              <a:t>*EUCAST guidelines, version 14’ </a:t>
            </a:r>
            <a:r>
              <a:rPr lang="en-GB" sz="1400" dirty="0">
                <a:latin typeface="Tahoma" panose="020B0604030504040204" pitchFamily="34" charset="0"/>
                <a:ea typeface="Tahoma" panose="020B0604030504040204" pitchFamily="34" charset="0"/>
                <a:cs typeface="Tahoma" panose="020B0604030504040204" pitchFamily="34" charset="0"/>
                <a:hlinkClick r:id="rId4"/>
              </a:rPr>
              <a:t>EUCAST </a:t>
            </a:r>
            <a:endParaRPr lang="en-IE" sz="1400" dirty="0">
              <a:latin typeface="Tahoma" panose="020B0604030504040204" pitchFamily="34" charset="0"/>
              <a:ea typeface="Tahoma" panose="020B0604030504040204" pitchFamily="34" charset="0"/>
              <a:cs typeface="Tahoma" panose="020B0604030504040204" pitchFamily="34" charset="0"/>
            </a:endParaRPr>
          </a:p>
        </p:txBody>
      </p:sp>
      <p:pic>
        <p:nvPicPr>
          <p:cNvPr id="2" name="Picture 1">
            <a:extLst>
              <a:ext uri="{FF2B5EF4-FFF2-40B4-BE49-F238E27FC236}">
                <a16:creationId xmlns:a16="http://schemas.microsoft.com/office/drawing/2014/main" id="{2D8C4899-CE5F-FBE0-BA32-7F31C52DBCFE}"/>
              </a:ext>
            </a:extLst>
          </p:cNvPr>
          <p:cNvPicPr>
            <a:picLocks noChangeAspect="1"/>
          </p:cNvPicPr>
          <p:nvPr/>
        </p:nvPicPr>
        <p:blipFill>
          <a:blip r:embed="rId5"/>
          <a:stretch>
            <a:fillRect/>
          </a:stretch>
        </p:blipFill>
        <p:spPr>
          <a:xfrm>
            <a:off x="1197350" y="1339642"/>
            <a:ext cx="9368214" cy="3901924"/>
          </a:xfrm>
          <a:prstGeom prst="rect">
            <a:avLst/>
          </a:prstGeom>
        </p:spPr>
      </p:pic>
    </p:spTree>
    <p:extLst>
      <p:ext uri="{BB962C8B-B14F-4D97-AF65-F5344CB8AC3E}">
        <p14:creationId xmlns:p14="http://schemas.microsoft.com/office/powerpoint/2010/main" val="16246141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B114E3F2-43E4-4F97-9775-8032F277748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36399" y="131382"/>
            <a:ext cx="1017172" cy="842110"/>
          </a:xfrm>
          <a:prstGeom prst="rect">
            <a:avLst/>
          </a:prstGeom>
        </p:spPr>
      </p:pic>
      <p:sp>
        <p:nvSpPr>
          <p:cNvPr id="3" name="Content Placeholder 2">
            <a:extLst>
              <a:ext uri="{FF2B5EF4-FFF2-40B4-BE49-F238E27FC236}">
                <a16:creationId xmlns:a16="http://schemas.microsoft.com/office/drawing/2014/main" id="{CEAE7E4B-4CF7-2A83-2295-D97BCCFB5157}"/>
              </a:ext>
            </a:extLst>
          </p:cNvPr>
          <p:cNvSpPr txBox="1">
            <a:spLocks/>
          </p:cNvSpPr>
          <p:nvPr/>
        </p:nvSpPr>
        <p:spPr>
          <a:xfrm>
            <a:off x="470838" y="2840173"/>
            <a:ext cx="11355400" cy="97097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IE" sz="2000" dirty="0">
                <a:latin typeface="Arial" panose="020B0604020202020204" pitchFamily="34" charset="0"/>
                <a:cs typeface="Arial" panose="020B0604020202020204" pitchFamily="34" charset="0"/>
              </a:rPr>
              <a:t>Ceftriaxone is the only recommended empirical monotherapy for treatment of gonorrhoea at present (for treatment guidelines, see  </a:t>
            </a:r>
            <a:r>
              <a:rPr lang="en-IE" sz="2000" dirty="0">
                <a:latin typeface="Arial" panose="020B0604020202020204" pitchFamily="34" charset="0"/>
                <a:cs typeface="Arial" panose="020B0604020202020204" pitchFamily="34" charset="0"/>
                <a:hlinkClick r:id="rId4"/>
              </a:rPr>
              <a:t>Gonorrhoea - HSE.ie</a:t>
            </a:r>
            <a:r>
              <a:rPr lang="en-IE" sz="2000" dirty="0">
                <a:latin typeface="Arial" panose="020B0604020202020204" pitchFamily="34" charset="0"/>
                <a:cs typeface="Arial" panose="020B0604020202020204" pitchFamily="34" charset="0"/>
              </a:rPr>
              <a:t>)</a:t>
            </a:r>
          </a:p>
          <a:p>
            <a:pPr marL="0" indent="0">
              <a:buFont typeface="Arial" panose="020B0604020202020204" pitchFamily="34" charset="0"/>
              <a:buNone/>
            </a:pPr>
            <a:endParaRPr lang="en-IE" sz="1400" dirty="0">
              <a:latin typeface="Arial" panose="020B0604020202020204" pitchFamily="34" charset="0"/>
              <a:cs typeface="Arial" panose="020B0604020202020204" pitchFamily="34" charset="0"/>
            </a:endParaRPr>
          </a:p>
        </p:txBody>
      </p:sp>
      <p:sp>
        <p:nvSpPr>
          <p:cNvPr id="4" name="Rectangle 3">
            <a:extLst>
              <a:ext uri="{FF2B5EF4-FFF2-40B4-BE49-F238E27FC236}">
                <a16:creationId xmlns:a16="http://schemas.microsoft.com/office/drawing/2014/main" id="{4823A27D-D0B9-D104-45CE-C4B6E7A159B2}"/>
              </a:ext>
            </a:extLst>
          </p:cNvPr>
          <p:cNvSpPr/>
          <p:nvPr/>
        </p:nvSpPr>
        <p:spPr>
          <a:xfrm>
            <a:off x="470838" y="5422842"/>
            <a:ext cx="11506200" cy="400110"/>
          </a:xfrm>
          <a:prstGeom prst="rect">
            <a:avLst/>
          </a:prstGeom>
        </p:spPr>
        <p:txBody>
          <a:bodyPr wrap="square">
            <a:spAutoFit/>
          </a:bodyPr>
          <a:lstStyle/>
          <a:p>
            <a:pPr marL="342900" indent="-342900">
              <a:buFont typeface="Arial" panose="020B0604020202020204" pitchFamily="34" charset="0"/>
              <a:buChar char="•"/>
            </a:pPr>
            <a:r>
              <a:rPr lang="en-IE" sz="2000" dirty="0">
                <a:latin typeface="Arial" panose="020B0604020202020204" pitchFamily="34" charset="0"/>
                <a:ea typeface="Tahoma" panose="020B0604030504040204" pitchFamily="34" charset="0"/>
                <a:cs typeface="Arial" panose="020B0604020202020204" pitchFamily="34" charset="0"/>
              </a:rPr>
              <a:t>Ireland has not yet reported a ceftriaxone resistant isolate to the Euro-GASP programme</a:t>
            </a:r>
          </a:p>
        </p:txBody>
      </p:sp>
      <p:sp>
        <p:nvSpPr>
          <p:cNvPr id="8" name="TextBox 7">
            <a:extLst>
              <a:ext uri="{FF2B5EF4-FFF2-40B4-BE49-F238E27FC236}">
                <a16:creationId xmlns:a16="http://schemas.microsoft.com/office/drawing/2014/main" id="{24D39F24-8DF6-838D-EED1-0F922F9D8314}"/>
              </a:ext>
            </a:extLst>
          </p:cNvPr>
          <p:cNvSpPr txBox="1"/>
          <p:nvPr/>
        </p:nvSpPr>
        <p:spPr>
          <a:xfrm>
            <a:off x="451579" y="3924495"/>
            <a:ext cx="11525459" cy="1384995"/>
          </a:xfrm>
          <a:prstGeom prst="rect">
            <a:avLst/>
          </a:prstGeom>
          <a:noFill/>
        </p:spPr>
        <p:txBody>
          <a:bodyPr wrap="square" rtlCol="0">
            <a:spAutoFit/>
          </a:bodyPr>
          <a:lstStyle/>
          <a:p>
            <a:pPr marL="342900" indent="-342900">
              <a:buFont typeface="Arial" panose="020B0604020202020204" pitchFamily="34" charset="0"/>
              <a:buChar char="•"/>
            </a:pPr>
            <a:r>
              <a:rPr lang="en-IE" sz="2000" dirty="0">
                <a:latin typeface="Arial" panose="020B0604020202020204" pitchFamily="34" charset="0"/>
                <a:ea typeface="Tahoma" panose="020B0604030504040204" pitchFamily="34" charset="0"/>
                <a:cs typeface="Arial" panose="020B0604020202020204" pitchFamily="34" charset="0"/>
              </a:rPr>
              <a:t>One ceftriaxone resistant isolate was reported in Ireland in 2018 (outside Euro-GASP survey period): </a:t>
            </a:r>
            <a:r>
              <a:rPr lang="en-IE" sz="2000" dirty="0">
                <a:latin typeface="Arial" panose="020B0604020202020204" pitchFamily="34" charset="0"/>
                <a:ea typeface="Tahoma" panose="020B0604030504040204" pitchFamily="34" charset="0"/>
                <a:cs typeface="Arial" panose="020B0604020202020204" pitchFamily="34" charset="0"/>
                <a:hlinkClick r:id="rId5"/>
              </a:rPr>
              <a:t>http://ndsc.newsweaver.ie/epiinsight/bv8rkspoij310gkzp9yxn5?a=1&amp;p=53827183&amp;t=17517774</a:t>
            </a:r>
            <a:endParaRPr lang="en-IE" sz="2000" dirty="0">
              <a:latin typeface="Arial" panose="020B0604020202020204" pitchFamily="34" charset="0"/>
              <a:ea typeface="Tahoma" panose="020B0604030504040204" pitchFamily="34" charset="0"/>
              <a:cs typeface="Arial" panose="020B0604020202020204" pitchFamily="34" charset="0"/>
            </a:endParaRPr>
          </a:p>
          <a:p>
            <a:endParaRPr lang="en-IE" sz="2400" dirty="0">
              <a:latin typeface="Tahoma" panose="020B0604030504040204" pitchFamily="34" charset="0"/>
              <a:ea typeface="Tahoma" panose="020B0604030504040204" pitchFamily="34" charset="0"/>
              <a:cs typeface="Tahoma" panose="020B0604030504040204" pitchFamily="34" charset="0"/>
            </a:endParaRPr>
          </a:p>
        </p:txBody>
      </p:sp>
      <p:sp>
        <p:nvSpPr>
          <p:cNvPr id="9" name="Title 1">
            <a:extLst>
              <a:ext uri="{FF2B5EF4-FFF2-40B4-BE49-F238E27FC236}">
                <a16:creationId xmlns:a16="http://schemas.microsoft.com/office/drawing/2014/main" id="{0DCCE5FA-265A-1626-25AA-E00CC1DEFB6F}"/>
              </a:ext>
            </a:extLst>
          </p:cNvPr>
          <p:cNvSpPr txBox="1">
            <a:spLocks/>
          </p:cNvSpPr>
          <p:nvPr/>
        </p:nvSpPr>
        <p:spPr>
          <a:xfrm>
            <a:off x="1520023" y="427081"/>
            <a:ext cx="5381709" cy="537605"/>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IE" sz="2800" b="1" dirty="0">
                <a:solidFill>
                  <a:srgbClr val="006152"/>
                </a:solidFill>
                <a:latin typeface="Arial" panose="020B0604020202020204" pitchFamily="34" charset="0"/>
                <a:cs typeface="Arial" panose="020B0604020202020204" pitchFamily="34" charset="0"/>
              </a:rPr>
              <a:t>Cefixime and Ceftriaxone</a:t>
            </a:r>
          </a:p>
        </p:txBody>
      </p:sp>
      <p:sp>
        <p:nvSpPr>
          <p:cNvPr id="12" name="TextBox 11">
            <a:extLst>
              <a:ext uri="{FF2B5EF4-FFF2-40B4-BE49-F238E27FC236}">
                <a16:creationId xmlns:a16="http://schemas.microsoft.com/office/drawing/2014/main" id="{A9FE1E93-487D-8234-FAC5-077B22C2984D}"/>
              </a:ext>
            </a:extLst>
          </p:cNvPr>
          <p:cNvSpPr txBox="1"/>
          <p:nvPr/>
        </p:nvSpPr>
        <p:spPr>
          <a:xfrm>
            <a:off x="470838" y="1410249"/>
            <a:ext cx="10446025" cy="1015663"/>
          </a:xfrm>
          <a:prstGeom prst="rect">
            <a:avLst/>
          </a:prstGeom>
          <a:noFill/>
        </p:spPr>
        <p:txBody>
          <a:bodyPr wrap="square">
            <a:spAutoFit/>
          </a:bodyPr>
          <a:lstStyle/>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In 2024, one extended cephalosporin resistant isolate was reported in Ireland outside the study period (Sept-Nov 2024). This isolate exhibited resistance to both cefixime and ceftriaxone. </a:t>
            </a:r>
          </a:p>
        </p:txBody>
      </p:sp>
    </p:spTree>
    <p:extLst>
      <p:ext uri="{BB962C8B-B14F-4D97-AF65-F5344CB8AC3E}">
        <p14:creationId xmlns:p14="http://schemas.microsoft.com/office/powerpoint/2010/main" val="4183688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7134ADBA-97CB-F548-4BBA-AFAAD34C8235}"/>
              </a:ext>
            </a:extLst>
          </p:cNvPr>
          <p:cNvPicPr>
            <a:picLocks noChangeAspect="1"/>
          </p:cNvPicPr>
          <p:nvPr/>
        </p:nvPicPr>
        <p:blipFill>
          <a:blip r:embed="rId3"/>
          <a:stretch>
            <a:fillRect/>
          </a:stretch>
        </p:blipFill>
        <p:spPr>
          <a:xfrm>
            <a:off x="1183045" y="1972905"/>
            <a:ext cx="9672860" cy="4205879"/>
          </a:xfrm>
          <a:prstGeom prst="rect">
            <a:avLst/>
          </a:prstGeom>
        </p:spPr>
      </p:pic>
      <p:sp>
        <p:nvSpPr>
          <p:cNvPr id="9" name="Text Placeholder 2">
            <a:extLst>
              <a:ext uri="{FF2B5EF4-FFF2-40B4-BE49-F238E27FC236}">
                <a16:creationId xmlns:a16="http://schemas.microsoft.com/office/drawing/2014/main" id="{819D0966-D97E-0F44-A83F-DD68030F1AD7}"/>
              </a:ext>
            </a:extLst>
          </p:cNvPr>
          <p:cNvSpPr txBox="1">
            <a:spLocks/>
          </p:cNvSpPr>
          <p:nvPr/>
        </p:nvSpPr>
        <p:spPr>
          <a:xfrm>
            <a:off x="8392735" y="2600130"/>
            <a:ext cx="4320000" cy="2729999"/>
          </a:xfrm>
          <a:prstGeom prst="rect">
            <a:avLst/>
          </a:prstGeom>
        </p:spPr>
        <p:txBody>
          <a:bodyPr vert="horz" lIns="0" tIns="0" rIns="0" bIns="0" rtlCol="0">
            <a:noAutofit/>
          </a:bodyPr>
          <a:lstStyle>
            <a:lvl1pPr marL="0" indent="0" algn="l" defTabSz="685800" rtl="0" eaLnBrk="1" latinLnBrk="0" hangingPunct="1">
              <a:lnSpc>
                <a:spcPct val="120000"/>
              </a:lnSpc>
              <a:spcBef>
                <a:spcPts val="750"/>
              </a:spcBef>
              <a:buFont typeface="Arial" panose="020B0604020202020204" pitchFamily="34" charset="0"/>
              <a:buNone/>
              <a:defRPr sz="1200" b="0" kern="1200">
                <a:solidFill>
                  <a:schemeClr val="tx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2400" b="1" kern="1200">
                <a:solidFill>
                  <a:schemeClr val="bg1"/>
                </a:solidFill>
                <a:latin typeface="Arial" panose="020B0604020202020204" pitchFamily="34" charset="0"/>
                <a:ea typeface="+mn-ea"/>
                <a:cs typeface="Arial" panose="020B0604020202020204" pitchFamily="34" charset="0"/>
              </a:defRPr>
            </a:lvl2pPr>
            <a:lvl3pPr marL="685800" indent="0" algn="l" defTabSz="685800" rtl="0" eaLnBrk="1" latinLnBrk="0" hangingPunct="1">
              <a:lnSpc>
                <a:spcPct val="90000"/>
              </a:lnSpc>
              <a:spcBef>
                <a:spcPts val="375"/>
              </a:spcBef>
              <a:buFont typeface="Arial" panose="020B0604020202020204" pitchFamily="34" charset="0"/>
              <a:buNone/>
              <a:defRPr sz="2400" b="1" kern="1200">
                <a:solidFill>
                  <a:schemeClr val="bg1"/>
                </a:solidFill>
                <a:latin typeface="Arial" panose="020B0604020202020204" pitchFamily="34" charset="0"/>
                <a:ea typeface="+mn-ea"/>
                <a:cs typeface="Arial" panose="020B0604020202020204" pitchFamily="34" charset="0"/>
              </a:defRPr>
            </a:lvl3pPr>
            <a:lvl4pPr marL="1028700" indent="0" algn="l" defTabSz="685800" rtl="0" eaLnBrk="1" latinLnBrk="0" hangingPunct="1">
              <a:lnSpc>
                <a:spcPct val="90000"/>
              </a:lnSpc>
              <a:spcBef>
                <a:spcPts val="375"/>
              </a:spcBef>
              <a:buFont typeface="Arial" panose="020B0604020202020204" pitchFamily="34" charset="0"/>
              <a:buNone/>
              <a:defRPr sz="2400" b="1" kern="1200">
                <a:solidFill>
                  <a:schemeClr val="bg1"/>
                </a:solidFill>
                <a:latin typeface="Arial" panose="020B0604020202020204" pitchFamily="34" charset="0"/>
                <a:ea typeface="+mn-ea"/>
                <a:cs typeface="Arial" panose="020B0604020202020204" pitchFamily="34" charset="0"/>
              </a:defRPr>
            </a:lvl4pPr>
            <a:lvl5pPr marL="1371600" indent="0" algn="l" defTabSz="685800" rtl="0" eaLnBrk="1" latinLnBrk="0" hangingPunct="1">
              <a:lnSpc>
                <a:spcPct val="90000"/>
              </a:lnSpc>
              <a:spcBef>
                <a:spcPts val="375"/>
              </a:spcBef>
              <a:buFont typeface="Arial" panose="020B0604020202020204" pitchFamily="34" charset="0"/>
              <a:buNone/>
              <a:defRPr sz="2400" b="1" kern="1200">
                <a:solidFill>
                  <a:schemeClr val="bg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endParaRPr lang="en-US" sz="1600" dirty="0"/>
          </a:p>
        </p:txBody>
      </p:sp>
      <p:pic>
        <p:nvPicPr>
          <p:cNvPr id="7" name="Picture 6">
            <a:extLst>
              <a:ext uri="{FF2B5EF4-FFF2-40B4-BE49-F238E27FC236}">
                <a16:creationId xmlns:a16="http://schemas.microsoft.com/office/drawing/2014/main" id="{B114E3F2-43E4-4F97-9775-8032F277748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036399" y="131382"/>
            <a:ext cx="1017172" cy="842110"/>
          </a:xfrm>
          <a:prstGeom prst="rect">
            <a:avLst/>
          </a:prstGeom>
        </p:spPr>
      </p:pic>
      <p:sp>
        <p:nvSpPr>
          <p:cNvPr id="3" name="Title 1">
            <a:extLst>
              <a:ext uri="{FF2B5EF4-FFF2-40B4-BE49-F238E27FC236}">
                <a16:creationId xmlns:a16="http://schemas.microsoft.com/office/drawing/2014/main" id="{2FA45F24-D03B-52C9-ADD4-716B29BCFD37}"/>
              </a:ext>
            </a:extLst>
          </p:cNvPr>
          <p:cNvSpPr txBox="1">
            <a:spLocks/>
          </p:cNvSpPr>
          <p:nvPr/>
        </p:nvSpPr>
        <p:spPr>
          <a:xfrm>
            <a:off x="1374435" y="99477"/>
            <a:ext cx="9973922" cy="1125165"/>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IE" sz="2800" b="1" dirty="0">
                <a:solidFill>
                  <a:srgbClr val="006152"/>
                </a:solidFill>
                <a:latin typeface="Arial" panose="020B0604020202020204" pitchFamily="34" charset="0"/>
                <a:cs typeface="Arial" panose="020B0604020202020204" pitchFamily="34" charset="0"/>
              </a:rPr>
              <a:t>Ceftriaxone </a:t>
            </a:r>
            <a:r>
              <a:rPr lang="en-GB" sz="2800" b="1" dirty="0">
                <a:solidFill>
                  <a:srgbClr val="006152"/>
                </a:solidFill>
                <a:latin typeface="Arial" panose="020B0604020202020204" pitchFamily="34" charset="0"/>
                <a:cs typeface="Arial" panose="020B0604020202020204" pitchFamily="34" charset="0"/>
              </a:rPr>
              <a:t>MIC (mg/L)</a:t>
            </a:r>
            <a:r>
              <a:rPr lang="en-IE" sz="2800" b="1" dirty="0">
                <a:solidFill>
                  <a:srgbClr val="006152"/>
                </a:solidFill>
                <a:latin typeface="Arial" panose="020B0604020202020204" pitchFamily="34" charset="0"/>
                <a:cs typeface="Arial" panose="020B0604020202020204" pitchFamily="34" charset="0"/>
              </a:rPr>
              <a:t> among gonococcal isolates in Ireland, (Euro-GASP, 2019-2024)</a:t>
            </a:r>
          </a:p>
        </p:txBody>
      </p:sp>
      <p:cxnSp>
        <p:nvCxnSpPr>
          <p:cNvPr id="5" name="Straight Connector 4">
            <a:extLst>
              <a:ext uri="{FF2B5EF4-FFF2-40B4-BE49-F238E27FC236}">
                <a16:creationId xmlns:a16="http://schemas.microsoft.com/office/drawing/2014/main" id="{0B65D77C-4C7C-94D7-ABEA-1A4E78FDBC3D}"/>
              </a:ext>
            </a:extLst>
          </p:cNvPr>
          <p:cNvCxnSpPr/>
          <p:nvPr/>
        </p:nvCxnSpPr>
        <p:spPr>
          <a:xfrm>
            <a:off x="8517277" y="1512728"/>
            <a:ext cx="0" cy="3853180"/>
          </a:xfrm>
          <a:prstGeom prst="line">
            <a:avLst/>
          </a:prstGeom>
          <a:ln w="19050">
            <a:solidFill>
              <a:schemeClr val="tx1"/>
            </a:solidFill>
            <a:prstDash val="sysDot"/>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608C2F17-FC1F-3DF6-CEA0-EA2CC9F118ED}"/>
              </a:ext>
            </a:extLst>
          </p:cNvPr>
          <p:cNvSpPr txBox="1"/>
          <p:nvPr/>
        </p:nvSpPr>
        <p:spPr>
          <a:xfrm>
            <a:off x="9161832" y="1665128"/>
            <a:ext cx="1127760" cy="307777"/>
          </a:xfrm>
          <a:prstGeom prst="rect">
            <a:avLst/>
          </a:prstGeom>
          <a:noFill/>
        </p:spPr>
        <p:txBody>
          <a:bodyPr wrap="square" rtlCol="0">
            <a:spAutoFit/>
          </a:bodyPr>
          <a:lstStyle/>
          <a:p>
            <a:pPr algn="ctr"/>
            <a:r>
              <a:rPr lang="en-IE" sz="1400" b="1" dirty="0"/>
              <a:t>Resistant</a:t>
            </a:r>
          </a:p>
        </p:txBody>
      </p:sp>
      <p:sp>
        <p:nvSpPr>
          <p:cNvPr id="8" name="TextBox 7">
            <a:extLst>
              <a:ext uri="{FF2B5EF4-FFF2-40B4-BE49-F238E27FC236}">
                <a16:creationId xmlns:a16="http://schemas.microsoft.com/office/drawing/2014/main" id="{E8BB6F4F-AFF4-BA5B-8F36-688A172E2565}"/>
              </a:ext>
            </a:extLst>
          </p:cNvPr>
          <p:cNvSpPr txBox="1"/>
          <p:nvPr/>
        </p:nvSpPr>
        <p:spPr>
          <a:xfrm>
            <a:off x="0" y="6346437"/>
            <a:ext cx="7545592" cy="307777"/>
          </a:xfrm>
          <a:prstGeom prst="rect">
            <a:avLst/>
          </a:prstGeom>
          <a:noFill/>
        </p:spPr>
        <p:txBody>
          <a:bodyPr wrap="none" rtlCol="0">
            <a:spAutoFit/>
          </a:bodyPr>
          <a:lstStyle/>
          <a:p>
            <a:r>
              <a:rPr lang="en-GB" sz="1400" dirty="0">
                <a:latin typeface="Arial" panose="020B0604020202020204" pitchFamily="34" charset="0"/>
                <a:cs typeface="Arial" panose="020B0604020202020204" pitchFamily="34" charset="0"/>
              </a:rPr>
              <a:t>The line indicates the threshold for antimicrobial resistance according to EUCAST guidelines.</a:t>
            </a:r>
            <a:endParaRPr lang="en-IE"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802219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2">
            <a:extLst>
              <a:ext uri="{FF2B5EF4-FFF2-40B4-BE49-F238E27FC236}">
                <a16:creationId xmlns:a16="http://schemas.microsoft.com/office/drawing/2014/main" id="{819D0966-D97E-0F44-A83F-DD68030F1AD7}"/>
              </a:ext>
            </a:extLst>
          </p:cNvPr>
          <p:cNvSpPr txBox="1">
            <a:spLocks/>
          </p:cNvSpPr>
          <p:nvPr/>
        </p:nvSpPr>
        <p:spPr>
          <a:xfrm>
            <a:off x="8392735" y="2600130"/>
            <a:ext cx="4320000" cy="2729999"/>
          </a:xfrm>
          <a:prstGeom prst="rect">
            <a:avLst/>
          </a:prstGeom>
        </p:spPr>
        <p:txBody>
          <a:bodyPr vert="horz" lIns="0" tIns="0" rIns="0" bIns="0" rtlCol="0">
            <a:noAutofit/>
          </a:bodyPr>
          <a:lstStyle>
            <a:lvl1pPr marL="0" indent="0" algn="l" defTabSz="685800" rtl="0" eaLnBrk="1" latinLnBrk="0" hangingPunct="1">
              <a:lnSpc>
                <a:spcPct val="120000"/>
              </a:lnSpc>
              <a:spcBef>
                <a:spcPts val="750"/>
              </a:spcBef>
              <a:buFont typeface="Arial" panose="020B0604020202020204" pitchFamily="34" charset="0"/>
              <a:buNone/>
              <a:defRPr sz="1200" b="0" kern="1200">
                <a:solidFill>
                  <a:schemeClr val="tx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2400" b="1" kern="1200">
                <a:solidFill>
                  <a:schemeClr val="bg1"/>
                </a:solidFill>
                <a:latin typeface="Arial" panose="020B0604020202020204" pitchFamily="34" charset="0"/>
                <a:ea typeface="+mn-ea"/>
                <a:cs typeface="Arial" panose="020B0604020202020204" pitchFamily="34" charset="0"/>
              </a:defRPr>
            </a:lvl2pPr>
            <a:lvl3pPr marL="685800" indent="0" algn="l" defTabSz="685800" rtl="0" eaLnBrk="1" latinLnBrk="0" hangingPunct="1">
              <a:lnSpc>
                <a:spcPct val="90000"/>
              </a:lnSpc>
              <a:spcBef>
                <a:spcPts val="375"/>
              </a:spcBef>
              <a:buFont typeface="Arial" panose="020B0604020202020204" pitchFamily="34" charset="0"/>
              <a:buNone/>
              <a:defRPr sz="2400" b="1" kern="1200">
                <a:solidFill>
                  <a:schemeClr val="bg1"/>
                </a:solidFill>
                <a:latin typeface="Arial" panose="020B0604020202020204" pitchFamily="34" charset="0"/>
                <a:ea typeface="+mn-ea"/>
                <a:cs typeface="Arial" panose="020B0604020202020204" pitchFamily="34" charset="0"/>
              </a:defRPr>
            </a:lvl3pPr>
            <a:lvl4pPr marL="1028700" indent="0" algn="l" defTabSz="685800" rtl="0" eaLnBrk="1" latinLnBrk="0" hangingPunct="1">
              <a:lnSpc>
                <a:spcPct val="90000"/>
              </a:lnSpc>
              <a:spcBef>
                <a:spcPts val="375"/>
              </a:spcBef>
              <a:buFont typeface="Arial" panose="020B0604020202020204" pitchFamily="34" charset="0"/>
              <a:buNone/>
              <a:defRPr sz="2400" b="1" kern="1200">
                <a:solidFill>
                  <a:schemeClr val="bg1"/>
                </a:solidFill>
                <a:latin typeface="Arial" panose="020B0604020202020204" pitchFamily="34" charset="0"/>
                <a:ea typeface="+mn-ea"/>
                <a:cs typeface="Arial" panose="020B0604020202020204" pitchFamily="34" charset="0"/>
              </a:defRPr>
            </a:lvl4pPr>
            <a:lvl5pPr marL="1371600" indent="0" algn="l" defTabSz="685800" rtl="0" eaLnBrk="1" latinLnBrk="0" hangingPunct="1">
              <a:lnSpc>
                <a:spcPct val="90000"/>
              </a:lnSpc>
              <a:spcBef>
                <a:spcPts val="375"/>
              </a:spcBef>
              <a:buFont typeface="Arial" panose="020B0604020202020204" pitchFamily="34" charset="0"/>
              <a:buNone/>
              <a:defRPr sz="2400" b="1" kern="1200">
                <a:solidFill>
                  <a:schemeClr val="bg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endParaRPr lang="en-US" sz="1600" dirty="0"/>
          </a:p>
        </p:txBody>
      </p:sp>
      <p:pic>
        <p:nvPicPr>
          <p:cNvPr id="7" name="Picture 6">
            <a:extLst>
              <a:ext uri="{FF2B5EF4-FFF2-40B4-BE49-F238E27FC236}">
                <a16:creationId xmlns:a16="http://schemas.microsoft.com/office/drawing/2014/main" id="{B114E3F2-43E4-4F97-9775-8032F277748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03742" y="172203"/>
            <a:ext cx="1017172" cy="842110"/>
          </a:xfrm>
          <a:prstGeom prst="rect">
            <a:avLst/>
          </a:prstGeom>
        </p:spPr>
      </p:pic>
      <p:sp>
        <p:nvSpPr>
          <p:cNvPr id="2" name="Title 1">
            <a:extLst>
              <a:ext uri="{FF2B5EF4-FFF2-40B4-BE49-F238E27FC236}">
                <a16:creationId xmlns:a16="http://schemas.microsoft.com/office/drawing/2014/main" id="{5A70361C-9880-703D-CC39-151FA05E08AB}"/>
              </a:ext>
            </a:extLst>
          </p:cNvPr>
          <p:cNvSpPr txBox="1">
            <a:spLocks/>
          </p:cNvSpPr>
          <p:nvPr/>
        </p:nvSpPr>
        <p:spPr>
          <a:xfrm>
            <a:off x="1424608" y="476708"/>
            <a:ext cx="3188213" cy="537605"/>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IE" sz="2800" b="1" dirty="0">
                <a:solidFill>
                  <a:srgbClr val="006152"/>
                </a:solidFill>
                <a:latin typeface="Arial" panose="020B0604020202020204" pitchFamily="34" charset="0"/>
                <a:cs typeface="Arial" panose="020B0604020202020204" pitchFamily="34" charset="0"/>
              </a:rPr>
              <a:t>Azithromycin</a:t>
            </a:r>
          </a:p>
        </p:txBody>
      </p:sp>
      <p:sp>
        <p:nvSpPr>
          <p:cNvPr id="3" name="Content Placeholder 2">
            <a:extLst>
              <a:ext uri="{FF2B5EF4-FFF2-40B4-BE49-F238E27FC236}">
                <a16:creationId xmlns:a16="http://schemas.microsoft.com/office/drawing/2014/main" id="{88CB9987-044E-34AE-DCEA-6601694577AD}"/>
              </a:ext>
            </a:extLst>
          </p:cNvPr>
          <p:cNvSpPr txBox="1">
            <a:spLocks/>
          </p:cNvSpPr>
          <p:nvPr/>
        </p:nvSpPr>
        <p:spPr>
          <a:xfrm>
            <a:off x="266129" y="762567"/>
            <a:ext cx="11754785" cy="592323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IE" sz="1600" dirty="0">
              <a:latin typeface="Arial" panose="020B0604020202020204" pitchFamily="34" charset="0"/>
              <a:cs typeface="Arial" panose="020B0604020202020204" pitchFamily="34" charset="0"/>
            </a:endParaRPr>
          </a:p>
          <a:p>
            <a:r>
              <a:rPr lang="en-IE" sz="1600" dirty="0">
                <a:latin typeface="Arial" panose="020B0604020202020204" pitchFamily="34" charset="0"/>
                <a:cs typeface="Arial" panose="020B0604020202020204" pitchFamily="34" charset="0"/>
              </a:rPr>
              <a:t>Dual therapy including azithromycin is</a:t>
            </a:r>
            <a:r>
              <a:rPr lang="en-IE" sz="1600" u="sng" dirty="0">
                <a:latin typeface="Arial" panose="020B0604020202020204" pitchFamily="34" charset="0"/>
                <a:cs typeface="Arial" panose="020B0604020202020204" pitchFamily="34" charset="0"/>
              </a:rPr>
              <a:t> no longer </a:t>
            </a:r>
            <a:r>
              <a:rPr lang="en-IE" sz="1600" dirty="0">
                <a:latin typeface="Arial" panose="020B0604020202020204" pitchFamily="34" charset="0"/>
                <a:cs typeface="Arial" panose="020B0604020202020204" pitchFamily="34" charset="0"/>
              </a:rPr>
              <a:t>recommended as first-line treatment for gonorrhoea</a:t>
            </a:r>
          </a:p>
          <a:p>
            <a:pPr marL="0" indent="0">
              <a:buFont typeface="Arial" panose="020B0604020202020204" pitchFamily="34" charset="0"/>
              <a:buNone/>
            </a:pPr>
            <a:r>
              <a:rPr lang="en-IE" sz="1600" dirty="0">
                <a:latin typeface="Arial" panose="020B0604020202020204" pitchFamily="34" charset="0"/>
                <a:cs typeface="Arial" panose="020B0604020202020204" pitchFamily="34" charset="0"/>
              </a:rPr>
              <a:t> -for treatment guidelines, see  </a:t>
            </a:r>
            <a:r>
              <a:rPr lang="en-IE" sz="1600" dirty="0">
                <a:latin typeface="Arial" panose="020B0604020202020204" pitchFamily="34" charset="0"/>
                <a:cs typeface="Arial" panose="020B0604020202020204" pitchFamily="34" charset="0"/>
                <a:hlinkClick r:id="rId4"/>
              </a:rPr>
              <a:t>Gonorrhoea - HSE.ie</a:t>
            </a:r>
            <a:endParaRPr lang="en-IE" sz="1600" dirty="0">
              <a:latin typeface="Arial" panose="020B0604020202020204" pitchFamily="34" charset="0"/>
              <a:cs typeface="Arial" panose="020B0604020202020204" pitchFamily="34" charset="0"/>
            </a:endParaRPr>
          </a:p>
          <a:p>
            <a:r>
              <a:rPr lang="en-IE" sz="1600" dirty="0">
                <a:latin typeface="Arial" panose="020B0604020202020204" pitchFamily="34" charset="0"/>
                <a:cs typeface="Arial" panose="020B0604020202020204" pitchFamily="34" charset="0"/>
              </a:rPr>
              <a:t>The European Committee on Antimicrobial Susceptibility Testing (EUCAST) removed the clinical resistance breakpoint of &gt;0.5mg/L for azithromycin treatment of gonorrhoea</a:t>
            </a:r>
          </a:p>
          <a:p>
            <a:pPr lvl="1"/>
            <a:r>
              <a:rPr lang="en-IE" sz="1600" dirty="0">
                <a:latin typeface="Arial" panose="020B0604020202020204" pitchFamily="34" charset="0"/>
                <a:cs typeface="Arial" panose="020B0604020202020204" pitchFamily="34" charset="0"/>
              </a:rPr>
              <a:t>Use of the Epidemiological Cut-Off Value (ECOFF) of &gt;1.0mg/L is now recommended.</a:t>
            </a:r>
          </a:p>
          <a:p>
            <a:r>
              <a:rPr lang="en-IE" sz="1600" dirty="0">
                <a:latin typeface="Arial" panose="020B0604020202020204" pitchFamily="34" charset="0"/>
                <a:cs typeface="Arial" panose="020B0604020202020204" pitchFamily="34" charset="0"/>
              </a:rPr>
              <a:t>Interpretation using the ECOFF was retrospectively applied for analysis of trends in azithromycin susceptibility</a:t>
            </a:r>
          </a:p>
          <a:p>
            <a:r>
              <a:rPr lang="en-IE" sz="1600" dirty="0">
                <a:latin typeface="Arial" panose="020B0604020202020204" pitchFamily="34" charset="0"/>
                <a:cs typeface="Arial" panose="020B0604020202020204" pitchFamily="34" charset="0"/>
              </a:rPr>
              <a:t>The proportion of isolates exhibiting MICs above the ECOFF </a:t>
            </a:r>
            <a:r>
              <a:rPr lang="en-IE" sz="1600" u="sng" dirty="0">
                <a:latin typeface="Arial" panose="020B0604020202020204" pitchFamily="34" charset="0"/>
                <a:cs typeface="Arial" panose="020B0604020202020204" pitchFamily="34" charset="0"/>
              </a:rPr>
              <a:t>decreased</a:t>
            </a:r>
            <a:r>
              <a:rPr lang="en-IE" sz="1600" dirty="0">
                <a:latin typeface="Arial" panose="020B0604020202020204" pitchFamily="34" charset="0"/>
                <a:cs typeface="Arial" panose="020B0604020202020204" pitchFamily="34" charset="0"/>
              </a:rPr>
              <a:t> to </a:t>
            </a:r>
            <a:r>
              <a:rPr lang="en-IE" sz="1600" b="1" dirty="0">
                <a:latin typeface="Arial" panose="020B0604020202020204" pitchFamily="34" charset="0"/>
                <a:cs typeface="Arial" panose="020B0604020202020204" pitchFamily="34" charset="0"/>
              </a:rPr>
              <a:t>28%</a:t>
            </a:r>
            <a:r>
              <a:rPr lang="en-IE" sz="1600" dirty="0">
                <a:latin typeface="Arial" panose="020B0604020202020204" pitchFamily="34" charset="0"/>
                <a:cs typeface="Arial" panose="020B0604020202020204" pitchFamily="34" charset="0"/>
              </a:rPr>
              <a:t> in 2024</a:t>
            </a:r>
          </a:p>
          <a:p>
            <a:pPr lvl="1"/>
            <a:r>
              <a:rPr lang="en-IE" sz="1600" dirty="0">
                <a:latin typeface="Arial" panose="020B0604020202020204" pitchFamily="34" charset="0"/>
                <a:cs typeface="Arial" panose="020B0604020202020204" pitchFamily="34" charset="0"/>
              </a:rPr>
              <a:t>Compared with 42% in 2023, 47% in 2022, 11% in 2021, 2% in 2020 and 4% in 2019</a:t>
            </a:r>
          </a:p>
          <a:p>
            <a:pPr lvl="1"/>
            <a:r>
              <a:rPr lang="en-IE" sz="1600" dirty="0">
                <a:latin typeface="Arial" panose="020B0604020202020204" pitchFamily="34" charset="0"/>
                <a:cs typeface="Arial" panose="020B0604020202020204" pitchFamily="34" charset="0"/>
              </a:rPr>
              <a:t>Although there has been a decrease in proportion of isolates exhibiting MICs above the ECOFF in 2024, the increase above 2020 levels may </a:t>
            </a:r>
            <a:r>
              <a:rPr lang="en-GB" sz="1600" dirty="0">
                <a:latin typeface="Arial" panose="020B0604020202020204" pitchFamily="34" charset="0"/>
                <a:cs typeface="Arial" panose="020B0604020202020204" pitchFamily="34" charset="0"/>
              </a:rPr>
              <a:t>reflect use of azithromycin for non-genital infections</a:t>
            </a:r>
            <a:endParaRPr lang="en-IE" sz="1600" dirty="0">
              <a:latin typeface="Arial" panose="020B0604020202020204" pitchFamily="34" charset="0"/>
              <a:cs typeface="Arial" panose="020B0604020202020204" pitchFamily="34" charset="0"/>
            </a:endParaRPr>
          </a:p>
          <a:p>
            <a:pPr marL="198639" indent="-285664">
              <a:lnSpc>
                <a:spcPct val="115000"/>
              </a:lnSpc>
            </a:pPr>
            <a:r>
              <a:rPr lang="en-GB" sz="1600" dirty="0">
                <a:latin typeface="Arial" panose="020B0604020202020204" pitchFamily="34" charset="0"/>
                <a:cs typeface="Arial" panose="020B0604020202020204" pitchFamily="34" charset="0"/>
              </a:rPr>
              <a:t>Isolates with MICs above the ECOFF by sex and mode of transmission in 2024</a:t>
            </a:r>
          </a:p>
        </p:txBody>
      </p:sp>
      <p:pic>
        <p:nvPicPr>
          <p:cNvPr id="6" name="Picture 5">
            <a:extLst>
              <a:ext uri="{FF2B5EF4-FFF2-40B4-BE49-F238E27FC236}">
                <a16:creationId xmlns:a16="http://schemas.microsoft.com/office/drawing/2014/main" id="{0E7F9C57-E67F-9726-2BAE-84A12CAE3DC0}"/>
              </a:ext>
            </a:extLst>
          </p:cNvPr>
          <p:cNvPicPr>
            <a:picLocks noChangeAspect="1"/>
          </p:cNvPicPr>
          <p:nvPr/>
        </p:nvPicPr>
        <p:blipFill>
          <a:blip r:embed="rId5"/>
          <a:stretch>
            <a:fillRect/>
          </a:stretch>
        </p:blipFill>
        <p:spPr>
          <a:xfrm>
            <a:off x="1015446" y="4570345"/>
            <a:ext cx="5302601" cy="1870212"/>
          </a:xfrm>
          <a:prstGeom prst="rect">
            <a:avLst/>
          </a:prstGeom>
        </p:spPr>
      </p:pic>
    </p:spTree>
    <p:extLst>
      <p:ext uri="{BB962C8B-B14F-4D97-AF65-F5344CB8AC3E}">
        <p14:creationId xmlns:p14="http://schemas.microsoft.com/office/powerpoint/2010/main" val="27433976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4FB6DE1F-1DAD-0B90-11B0-053E0421F452}"/>
              </a:ext>
            </a:extLst>
          </p:cNvPr>
          <p:cNvPicPr>
            <a:picLocks noChangeAspect="1"/>
          </p:cNvPicPr>
          <p:nvPr/>
        </p:nvPicPr>
        <p:blipFill>
          <a:blip r:embed="rId3"/>
          <a:stretch>
            <a:fillRect/>
          </a:stretch>
        </p:blipFill>
        <p:spPr>
          <a:xfrm>
            <a:off x="811033" y="1113305"/>
            <a:ext cx="9450074" cy="5327849"/>
          </a:xfrm>
          <a:prstGeom prst="rect">
            <a:avLst/>
          </a:prstGeom>
        </p:spPr>
      </p:pic>
      <p:sp>
        <p:nvSpPr>
          <p:cNvPr id="9" name="Text Placeholder 2">
            <a:extLst>
              <a:ext uri="{FF2B5EF4-FFF2-40B4-BE49-F238E27FC236}">
                <a16:creationId xmlns:a16="http://schemas.microsoft.com/office/drawing/2014/main" id="{819D0966-D97E-0F44-A83F-DD68030F1AD7}"/>
              </a:ext>
            </a:extLst>
          </p:cNvPr>
          <p:cNvSpPr txBox="1">
            <a:spLocks/>
          </p:cNvSpPr>
          <p:nvPr/>
        </p:nvSpPr>
        <p:spPr>
          <a:xfrm>
            <a:off x="8392735" y="2600130"/>
            <a:ext cx="4320000" cy="2729999"/>
          </a:xfrm>
          <a:prstGeom prst="rect">
            <a:avLst/>
          </a:prstGeom>
        </p:spPr>
        <p:txBody>
          <a:bodyPr vert="horz" lIns="0" tIns="0" rIns="0" bIns="0" rtlCol="0">
            <a:noAutofit/>
          </a:bodyPr>
          <a:lstStyle>
            <a:lvl1pPr marL="0" indent="0" algn="l" defTabSz="685800" rtl="0" eaLnBrk="1" latinLnBrk="0" hangingPunct="1">
              <a:lnSpc>
                <a:spcPct val="120000"/>
              </a:lnSpc>
              <a:spcBef>
                <a:spcPts val="750"/>
              </a:spcBef>
              <a:buFont typeface="Arial" panose="020B0604020202020204" pitchFamily="34" charset="0"/>
              <a:buNone/>
              <a:defRPr sz="1200" b="0" kern="1200">
                <a:solidFill>
                  <a:schemeClr val="tx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2400" b="1" kern="1200">
                <a:solidFill>
                  <a:schemeClr val="bg1"/>
                </a:solidFill>
                <a:latin typeface="Arial" panose="020B0604020202020204" pitchFamily="34" charset="0"/>
                <a:ea typeface="+mn-ea"/>
                <a:cs typeface="Arial" panose="020B0604020202020204" pitchFamily="34" charset="0"/>
              </a:defRPr>
            </a:lvl2pPr>
            <a:lvl3pPr marL="685800" indent="0" algn="l" defTabSz="685800" rtl="0" eaLnBrk="1" latinLnBrk="0" hangingPunct="1">
              <a:lnSpc>
                <a:spcPct val="90000"/>
              </a:lnSpc>
              <a:spcBef>
                <a:spcPts val="375"/>
              </a:spcBef>
              <a:buFont typeface="Arial" panose="020B0604020202020204" pitchFamily="34" charset="0"/>
              <a:buNone/>
              <a:defRPr sz="2400" b="1" kern="1200">
                <a:solidFill>
                  <a:schemeClr val="bg1"/>
                </a:solidFill>
                <a:latin typeface="Arial" panose="020B0604020202020204" pitchFamily="34" charset="0"/>
                <a:ea typeface="+mn-ea"/>
                <a:cs typeface="Arial" panose="020B0604020202020204" pitchFamily="34" charset="0"/>
              </a:defRPr>
            </a:lvl3pPr>
            <a:lvl4pPr marL="1028700" indent="0" algn="l" defTabSz="685800" rtl="0" eaLnBrk="1" latinLnBrk="0" hangingPunct="1">
              <a:lnSpc>
                <a:spcPct val="90000"/>
              </a:lnSpc>
              <a:spcBef>
                <a:spcPts val="375"/>
              </a:spcBef>
              <a:buFont typeface="Arial" panose="020B0604020202020204" pitchFamily="34" charset="0"/>
              <a:buNone/>
              <a:defRPr sz="2400" b="1" kern="1200">
                <a:solidFill>
                  <a:schemeClr val="bg1"/>
                </a:solidFill>
                <a:latin typeface="Arial" panose="020B0604020202020204" pitchFamily="34" charset="0"/>
                <a:ea typeface="+mn-ea"/>
                <a:cs typeface="Arial" panose="020B0604020202020204" pitchFamily="34" charset="0"/>
              </a:defRPr>
            </a:lvl4pPr>
            <a:lvl5pPr marL="1371600" indent="0" algn="l" defTabSz="685800" rtl="0" eaLnBrk="1" latinLnBrk="0" hangingPunct="1">
              <a:lnSpc>
                <a:spcPct val="90000"/>
              </a:lnSpc>
              <a:spcBef>
                <a:spcPts val="375"/>
              </a:spcBef>
              <a:buFont typeface="Arial" panose="020B0604020202020204" pitchFamily="34" charset="0"/>
              <a:buNone/>
              <a:defRPr sz="2400" b="1" kern="1200">
                <a:solidFill>
                  <a:schemeClr val="bg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endParaRPr lang="en-US" sz="1600" dirty="0"/>
          </a:p>
        </p:txBody>
      </p:sp>
      <p:pic>
        <p:nvPicPr>
          <p:cNvPr id="7" name="Picture 6">
            <a:extLst>
              <a:ext uri="{FF2B5EF4-FFF2-40B4-BE49-F238E27FC236}">
                <a16:creationId xmlns:a16="http://schemas.microsoft.com/office/drawing/2014/main" id="{B114E3F2-43E4-4F97-9775-8032F277748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003742" y="172203"/>
            <a:ext cx="1017172" cy="842110"/>
          </a:xfrm>
          <a:prstGeom prst="rect">
            <a:avLst/>
          </a:prstGeom>
        </p:spPr>
      </p:pic>
      <p:sp>
        <p:nvSpPr>
          <p:cNvPr id="3" name="Title 1">
            <a:extLst>
              <a:ext uri="{FF2B5EF4-FFF2-40B4-BE49-F238E27FC236}">
                <a16:creationId xmlns:a16="http://schemas.microsoft.com/office/drawing/2014/main" id="{60519824-37E5-2AF5-CF86-A9F147905C95}"/>
              </a:ext>
            </a:extLst>
          </p:cNvPr>
          <p:cNvSpPr txBox="1">
            <a:spLocks/>
          </p:cNvSpPr>
          <p:nvPr/>
        </p:nvSpPr>
        <p:spPr>
          <a:xfrm>
            <a:off x="1287866" y="313683"/>
            <a:ext cx="9938028" cy="718483"/>
          </a:xfrm>
          <a:prstGeom prst="rect">
            <a:avLst/>
          </a:prstGeom>
        </p:spPr>
        <p:txBody>
          <a:bodyPr vert="horz" lIns="108850" tIns="54425" rIns="108850" bIns="54425" rtlCol="0" anchor="ctr">
            <a:noAutofit/>
          </a:bodyPr>
          <a:lstStyle>
            <a:lvl1pPr algn="l" defTabSz="1088502" rtl="0" eaLnBrk="1" latinLnBrk="0" hangingPunct="1">
              <a:spcBef>
                <a:spcPct val="0"/>
              </a:spcBef>
              <a:buNone/>
              <a:defRPr sz="2800" b="1" kern="1200">
                <a:solidFill>
                  <a:schemeClr val="tx1"/>
                </a:solidFill>
                <a:latin typeface="Tahoma" panose="020B0604030504040204" pitchFamily="34" charset="0"/>
                <a:ea typeface="Tahoma" panose="020B0604030504040204" pitchFamily="34" charset="0"/>
                <a:cs typeface="Tahoma" panose="020B0604030504040204" pitchFamily="34" charset="0"/>
              </a:defRPr>
            </a:lvl1pPr>
          </a:lstStyle>
          <a:p>
            <a:r>
              <a:rPr lang="en-IE" dirty="0">
                <a:solidFill>
                  <a:srgbClr val="006152"/>
                </a:solidFill>
                <a:latin typeface="Arial" panose="020B0604020202020204" pitchFamily="34" charset="0"/>
                <a:cs typeface="Arial" panose="020B0604020202020204" pitchFamily="34" charset="0"/>
              </a:rPr>
              <a:t>Azithromycin </a:t>
            </a:r>
            <a:r>
              <a:rPr lang="en-GB" dirty="0">
                <a:solidFill>
                  <a:srgbClr val="006152"/>
                </a:solidFill>
                <a:latin typeface="Arial" panose="020B0604020202020204" pitchFamily="34" charset="0"/>
                <a:cs typeface="Arial" panose="020B0604020202020204" pitchFamily="34" charset="0"/>
              </a:rPr>
              <a:t>MIC (mg/L)</a:t>
            </a:r>
            <a:r>
              <a:rPr lang="en-IE" dirty="0">
                <a:solidFill>
                  <a:srgbClr val="006152"/>
                </a:solidFill>
                <a:latin typeface="Arial" panose="020B0604020202020204" pitchFamily="34" charset="0"/>
                <a:cs typeface="Arial" panose="020B0604020202020204" pitchFamily="34" charset="0"/>
              </a:rPr>
              <a:t> among gonococcal isolates in Ireland (Euro-GASP, 2019-2024)</a:t>
            </a:r>
          </a:p>
        </p:txBody>
      </p:sp>
      <p:cxnSp>
        <p:nvCxnSpPr>
          <p:cNvPr id="4" name="Straight Connector 3">
            <a:extLst>
              <a:ext uri="{FF2B5EF4-FFF2-40B4-BE49-F238E27FC236}">
                <a16:creationId xmlns:a16="http://schemas.microsoft.com/office/drawing/2014/main" id="{3DA969DE-980C-59A4-DA32-D10F7B361F9B}"/>
              </a:ext>
            </a:extLst>
          </p:cNvPr>
          <p:cNvCxnSpPr/>
          <p:nvPr/>
        </p:nvCxnSpPr>
        <p:spPr>
          <a:xfrm>
            <a:off x="5796835" y="2047444"/>
            <a:ext cx="0" cy="3474001"/>
          </a:xfrm>
          <a:prstGeom prst="line">
            <a:avLst/>
          </a:prstGeom>
          <a:ln w="19050">
            <a:solidFill>
              <a:schemeClr val="tx1"/>
            </a:solidFill>
            <a:prstDash val="sysDot"/>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A42E19A8-34EA-F3E7-2C94-A47C1F3D1966}"/>
              </a:ext>
            </a:extLst>
          </p:cNvPr>
          <p:cNvSpPr txBox="1"/>
          <p:nvPr/>
        </p:nvSpPr>
        <p:spPr>
          <a:xfrm>
            <a:off x="4956490" y="1739667"/>
            <a:ext cx="1907146" cy="307777"/>
          </a:xfrm>
          <a:prstGeom prst="rect">
            <a:avLst/>
          </a:prstGeom>
          <a:noFill/>
        </p:spPr>
        <p:txBody>
          <a:bodyPr wrap="square" rtlCol="0">
            <a:spAutoFit/>
          </a:bodyPr>
          <a:lstStyle/>
          <a:p>
            <a:pPr algn="ctr"/>
            <a:r>
              <a:rPr lang="en-IE" sz="1200" b="1" dirty="0"/>
              <a:t>ECOFF </a:t>
            </a:r>
            <a:r>
              <a:rPr lang="en-IE" sz="1400" b="1" dirty="0"/>
              <a:t>value &gt;1mg/L</a:t>
            </a:r>
            <a:endParaRPr lang="en-IE" sz="1200" b="1" dirty="0"/>
          </a:p>
        </p:txBody>
      </p:sp>
    </p:spTree>
    <p:extLst>
      <p:ext uri="{BB962C8B-B14F-4D97-AF65-F5344CB8AC3E}">
        <p14:creationId xmlns:p14="http://schemas.microsoft.com/office/powerpoint/2010/main" val="24646346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8BE96B9-2DD2-9F10-D8BF-9A10EAE62F41}"/>
              </a:ext>
            </a:extLst>
          </p:cNvPr>
          <p:cNvPicPr>
            <a:picLocks noChangeAspect="1"/>
          </p:cNvPicPr>
          <p:nvPr/>
        </p:nvPicPr>
        <p:blipFill>
          <a:blip r:embed="rId3"/>
          <a:stretch>
            <a:fillRect/>
          </a:stretch>
        </p:blipFill>
        <p:spPr>
          <a:xfrm>
            <a:off x="765716" y="2344038"/>
            <a:ext cx="9948616" cy="3382073"/>
          </a:xfrm>
          <a:prstGeom prst="rect">
            <a:avLst/>
          </a:prstGeom>
        </p:spPr>
      </p:pic>
      <p:sp>
        <p:nvSpPr>
          <p:cNvPr id="9" name="Text Placeholder 2">
            <a:extLst>
              <a:ext uri="{FF2B5EF4-FFF2-40B4-BE49-F238E27FC236}">
                <a16:creationId xmlns:a16="http://schemas.microsoft.com/office/drawing/2014/main" id="{819D0966-D97E-0F44-A83F-DD68030F1AD7}"/>
              </a:ext>
            </a:extLst>
          </p:cNvPr>
          <p:cNvSpPr txBox="1">
            <a:spLocks/>
          </p:cNvSpPr>
          <p:nvPr/>
        </p:nvSpPr>
        <p:spPr>
          <a:xfrm>
            <a:off x="8392735" y="2600130"/>
            <a:ext cx="4320000" cy="2729999"/>
          </a:xfrm>
          <a:prstGeom prst="rect">
            <a:avLst/>
          </a:prstGeom>
        </p:spPr>
        <p:txBody>
          <a:bodyPr vert="horz" lIns="0" tIns="0" rIns="0" bIns="0" rtlCol="0">
            <a:noAutofit/>
          </a:bodyPr>
          <a:lstStyle>
            <a:lvl1pPr marL="0" indent="0" algn="l" defTabSz="685800" rtl="0" eaLnBrk="1" latinLnBrk="0" hangingPunct="1">
              <a:lnSpc>
                <a:spcPct val="120000"/>
              </a:lnSpc>
              <a:spcBef>
                <a:spcPts val="750"/>
              </a:spcBef>
              <a:buFont typeface="Arial" panose="020B0604020202020204" pitchFamily="34" charset="0"/>
              <a:buNone/>
              <a:defRPr sz="1200" b="0" kern="1200">
                <a:solidFill>
                  <a:schemeClr val="tx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2400" b="1" kern="1200">
                <a:solidFill>
                  <a:schemeClr val="bg1"/>
                </a:solidFill>
                <a:latin typeface="Arial" panose="020B0604020202020204" pitchFamily="34" charset="0"/>
                <a:ea typeface="+mn-ea"/>
                <a:cs typeface="Arial" panose="020B0604020202020204" pitchFamily="34" charset="0"/>
              </a:defRPr>
            </a:lvl2pPr>
            <a:lvl3pPr marL="685800" indent="0" algn="l" defTabSz="685800" rtl="0" eaLnBrk="1" latinLnBrk="0" hangingPunct="1">
              <a:lnSpc>
                <a:spcPct val="90000"/>
              </a:lnSpc>
              <a:spcBef>
                <a:spcPts val="375"/>
              </a:spcBef>
              <a:buFont typeface="Arial" panose="020B0604020202020204" pitchFamily="34" charset="0"/>
              <a:buNone/>
              <a:defRPr sz="2400" b="1" kern="1200">
                <a:solidFill>
                  <a:schemeClr val="bg1"/>
                </a:solidFill>
                <a:latin typeface="Arial" panose="020B0604020202020204" pitchFamily="34" charset="0"/>
                <a:ea typeface="+mn-ea"/>
                <a:cs typeface="Arial" panose="020B0604020202020204" pitchFamily="34" charset="0"/>
              </a:defRPr>
            </a:lvl3pPr>
            <a:lvl4pPr marL="1028700" indent="0" algn="l" defTabSz="685800" rtl="0" eaLnBrk="1" latinLnBrk="0" hangingPunct="1">
              <a:lnSpc>
                <a:spcPct val="90000"/>
              </a:lnSpc>
              <a:spcBef>
                <a:spcPts val="375"/>
              </a:spcBef>
              <a:buFont typeface="Arial" panose="020B0604020202020204" pitchFamily="34" charset="0"/>
              <a:buNone/>
              <a:defRPr sz="2400" b="1" kern="1200">
                <a:solidFill>
                  <a:schemeClr val="bg1"/>
                </a:solidFill>
                <a:latin typeface="Arial" panose="020B0604020202020204" pitchFamily="34" charset="0"/>
                <a:ea typeface="+mn-ea"/>
                <a:cs typeface="Arial" panose="020B0604020202020204" pitchFamily="34" charset="0"/>
              </a:defRPr>
            </a:lvl4pPr>
            <a:lvl5pPr marL="1371600" indent="0" algn="l" defTabSz="685800" rtl="0" eaLnBrk="1" latinLnBrk="0" hangingPunct="1">
              <a:lnSpc>
                <a:spcPct val="90000"/>
              </a:lnSpc>
              <a:spcBef>
                <a:spcPts val="375"/>
              </a:spcBef>
              <a:buFont typeface="Arial" panose="020B0604020202020204" pitchFamily="34" charset="0"/>
              <a:buNone/>
              <a:defRPr sz="2400" b="1" kern="1200">
                <a:solidFill>
                  <a:schemeClr val="bg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endParaRPr lang="en-US" sz="1600" dirty="0"/>
          </a:p>
        </p:txBody>
      </p:sp>
      <p:pic>
        <p:nvPicPr>
          <p:cNvPr id="7" name="Picture 6">
            <a:extLst>
              <a:ext uri="{FF2B5EF4-FFF2-40B4-BE49-F238E27FC236}">
                <a16:creationId xmlns:a16="http://schemas.microsoft.com/office/drawing/2014/main" id="{B114E3F2-43E4-4F97-9775-8032F277748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003742" y="172203"/>
            <a:ext cx="1017172" cy="842110"/>
          </a:xfrm>
          <a:prstGeom prst="rect">
            <a:avLst/>
          </a:prstGeom>
        </p:spPr>
      </p:pic>
      <p:sp>
        <p:nvSpPr>
          <p:cNvPr id="4" name="Title 1">
            <a:extLst>
              <a:ext uri="{FF2B5EF4-FFF2-40B4-BE49-F238E27FC236}">
                <a16:creationId xmlns:a16="http://schemas.microsoft.com/office/drawing/2014/main" id="{B042DFE1-CDCB-B595-0FF3-801C2C98CB30}"/>
              </a:ext>
            </a:extLst>
          </p:cNvPr>
          <p:cNvSpPr txBox="1">
            <a:spLocks/>
          </p:cNvSpPr>
          <p:nvPr/>
        </p:nvSpPr>
        <p:spPr>
          <a:xfrm>
            <a:off x="1250857" y="247113"/>
            <a:ext cx="9752885" cy="716693"/>
          </a:xfrm>
          <a:prstGeom prst="rect">
            <a:avLst/>
          </a:prstGeom>
        </p:spPr>
        <p:txBody>
          <a:bodyPr vert="horz" lIns="108850" tIns="54425" rIns="108850" bIns="54425" rtlCol="0" anchor="ctr">
            <a:noAutofit/>
          </a:bodyPr>
          <a:lstStyle>
            <a:lvl1pPr algn="l" defTabSz="1088502" rtl="0" eaLnBrk="1" latinLnBrk="0" hangingPunct="1">
              <a:spcBef>
                <a:spcPct val="0"/>
              </a:spcBef>
              <a:buNone/>
              <a:defRPr sz="2800" b="1" kern="1200">
                <a:solidFill>
                  <a:schemeClr val="tx1"/>
                </a:solidFill>
                <a:latin typeface="Tahoma" panose="020B0604030504040204" pitchFamily="34" charset="0"/>
                <a:ea typeface="Tahoma" panose="020B0604030504040204" pitchFamily="34" charset="0"/>
                <a:cs typeface="Tahoma" panose="020B0604030504040204" pitchFamily="34" charset="0"/>
              </a:defRPr>
            </a:lvl1pPr>
          </a:lstStyle>
          <a:p>
            <a:r>
              <a:rPr lang="en-IE" i="0" baseline="0" dirty="0">
                <a:solidFill>
                  <a:srgbClr val="006152"/>
                </a:solidFill>
                <a:effectLst/>
                <a:latin typeface="Arial" panose="020B0604020202020204" pitchFamily="34" charset="0"/>
                <a:cs typeface="Arial" panose="020B0604020202020204" pitchFamily="34" charset="0"/>
              </a:rPr>
              <a:t>Tetracycline resistance</a:t>
            </a:r>
            <a:r>
              <a:rPr lang="en-IE" dirty="0">
                <a:solidFill>
                  <a:srgbClr val="006152"/>
                </a:solidFill>
                <a:latin typeface="Arial" panose="020B0604020202020204" pitchFamily="34" charset="0"/>
                <a:cs typeface="Arial" panose="020B0604020202020204" pitchFamily="34" charset="0"/>
              </a:rPr>
              <a:t> MICs among gonococcal isolates in Ireland, 2019-2024</a:t>
            </a:r>
          </a:p>
        </p:txBody>
      </p:sp>
      <p:sp>
        <p:nvSpPr>
          <p:cNvPr id="5" name="TextBox 4">
            <a:extLst>
              <a:ext uri="{FF2B5EF4-FFF2-40B4-BE49-F238E27FC236}">
                <a16:creationId xmlns:a16="http://schemas.microsoft.com/office/drawing/2014/main" id="{D0EE8981-AEC8-C808-92F1-47A428DCC108}"/>
              </a:ext>
            </a:extLst>
          </p:cNvPr>
          <p:cNvSpPr txBox="1"/>
          <p:nvPr/>
        </p:nvSpPr>
        <p:spPr>
          <a:xfrm>
            <a:off x="489684" y="1139992"/>
            <a:ext cx="11531230" cy="923330"/>
          </a:xfrm>
          <a:prstGeom prst="rect">
            <a:avLst/>
          </a:prstGeom>
          <a:noFill/>
        </p:spPr>
        <p:txBody>
          <a:bodyPr wrap="square">
            <a:spAutoFit/>
          </a:bodyPr>
          <a:lstStyle/>
          <a:p>
            <a:r>
              <a:rPr lang="en-IE" dirty="0">
                <a:latin typeface="Arial" panose="020B0604020202020204" pitchFamily="34" charset="0"/>
                <a:cs typeface="Arial" panose="020B0604020202020204" pitchFamily="34" charset="0"/>
              </a:rPr>
              <a:t>The European Committee on Antimicrobial Susceptibility Testing (EUCAST) updated the resistance breakpoint to &gt; 0.5mg/L for tetracycline treatment of gonorrhoea in 2023. Interpretation using the new breakpoint was retrospectively applied for analysis of trends in tetracycline resistance</a:t>
            </a:r>
          </a:p>
        </p:txBody>
      </p:sp>
      <p:cxnSp>
        <p:nvCxnSpPr>
          <p:cNvPr id="6" name="Straight Connector 5">
            <a:extLst>
              <a:ext uri="{FF2B5EF4-FFF2-40B4-BE49-F238E27FC236}">
                <a16:creationId xmlns:a16="http://schemas.microsoft.com/office/drawing/2014/main" id="{A12ED836-FBAD-F454-BAFF-95F36D8550BB}"/>
              </a:ext>
            </a:extLst>
          </p:cNvPr>
          <p:cNvCxnSpPr>
            <a:cxnSpLocks/>
          </p:cNvCxnSpPr>
          <p:nvPr/>
        </p:nvCxnSpPr>
        <p:spPr>
          <a:xfrm>
            <a:off x="5063784" y="2344038"/>
            <a:ext cx="0" cy="2825245"/>
          </a:xfrm>
          <a:prstGeom prst="line">
            <a:avLst/>
          </a:prstGeom>
          <a:ln w="19050">
            <a:solidFill>
              <a:schemeClr val="tx1"/>
            </a:solidFill>
            <a:prstDash val="sysDot"/>
          </a:ln>
        </p:spPr>
        <p:style>
          <a:lnRef idx="1">
            <a:schemeClr val="accent1"/>
          </a:lnRef>
          <a:fillRef idx="0">
            <a:schemeClr val="accent1"/>
          </a:fillRef>
          <a:effectRef idx="0">
            <a:schemeClr val="accent1"/>
          </a:effectRef>
          <a:fontRef idx="minor">
            <a:schemeClr val="tx1"/>
          </a:fontRef>
        </p:style>
      </p:cxnSp>
      <p:pic>
        <p:nvPicPr>
          <p:cNvPr id="8" name="Picture 7">
            <a:extLst>
              <a:ext uri="{FF2B5EF4-FFF2-40B4-BE49-F238E27FC236}">
                <a16:creationId xmlns:a16="http://schemas.microsoft.com/office/drawing/2014/main" id="{F2722C3C-53FA-53D4-243E-511E0AE996A3}"/>
              </a:ext>
            </a:extLst>
          </p:cNvPr>
          <p:cNvPicPr>
            <a:picLocks noChangeAspect="1"/>
          </p:cNvPicPr>
          <p:nvPr/>
        </p:nvPicPr>
        <p:blipFill>
          <a:blip r:embed="rId5"/>
          <a:stretch>
            <a:fillRect/>
          </a:stretch>
        </p:blipFill>
        <p:spPr>
          <a:xfrm>
            <a:off x="5673384" y="2244122"/>
            <a:ext cx="1127858" cy="377985"/>
          </a:xfrm>
          <a:prstGeom prst="rect">
            <a:avLst/>
          </a:prstGeom>
        </p:spPr>
      </p:pic>
      <p:pic>
        <p:nvPicPr>
          <p:cNvPr id="2" name="Picture 1">
            <a:extLst>
              <a:ext uri="{FF2B5EF4-FFF2-40B4-BE49-F238E27FC236}">
                <a16:creationId xmlns:a16="http://schemas.microsoft.com/office/drawing/2014/main" id="{4ABEDF74-AA3B-A73E-EE8B-8203AC78E3E6}"/>
              </a:ext>
            </a:extLst>
          </p:cNvPr>
          <p:cNvPicPr>
            <a:picLocks noChangeAspect="1"/>
          </p:cNvPicPr>
          <p:nvPr/>
        </p:nvPicPr>
        <p:blipFill>
          <a:blip r:embed="rId6"/>
          <a:stretch>
            <a:fillRect/>
          </a:stretch>
        </p:blipFill>
        <p:spPr>
          <a:xfrm>
            <a:off x="2796540" y="5726111"/>
            <a:ext cx="5501640" cy="838200"/>
          </a:xfrm>
          <a:prstGeom prst="rect">
            <a:avLst/>
          </a:prstGeom>
        </p:spPr>
      </p:pic>
    </p:spTree>
    <p:extLst>
      <p:ext uri="{BB962C8B-B14F-4D97-AF65-F5344CB8AC3E}">
        <p14:creationId xmlns:p14="http://schemas.microsoft.com/office/powerpoint/2010/main" val="21506903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2">
            <a:extLst>
              <a:ext uri="{FF2B5EF4-FFF2-40B4-BE49-F238E27FC236}">
                <a16:creationId xmlns:a16="http://schemas.microsoft.com/office/drawing/2014/main" id="{819D0966-D97E-0F44-A83F-DD68030F1AD7}"/>
              </a:ext>
            </a:extLst>
          </p:cNvPr>
          <p:cNvSpPr txBox="1">
            <a:spLocks/>
          </p:cNvSpPr>
          <p:nvPr/>
        </p:nvSpPr>
        <p:spPr>
          <a:xfrm>
            <a:off x="8392735" y="2600130"/>
            <a:ext cx="4320000" cy="2729999"/>
          </a:xfrm>
          <a:prstGeom prst="rect">
            <a:avLst/>
          </a:prstGeom>
        </p:spPr>
        <p:txBody>
          <a:bodyPr vert="horz" lIns="0" tIns="0" rIns="0" bIns="0" rtlCol="0">
            <a:noAutofit/>
          </a:bodyPr>
          <a:lstStyle>
            <a:lvl1pPr marL="0" indent="0" algn="l" defTabSz="685800" rtl="0" eaLnBrk="1" latinLnBrk="0" hangingPunct="1">
              <a:lnSpc>
                <a:spcPct val="120000"/>
              </a:lnSpc>
              <a:spcBef>
                <a:spcPts val="750"/>
              </a:spcBef>
              <a:buFont typeface="Arial" panose="020B0604020202020204" pitchFamily="34" charset="0"/>
              <a:buNone/>
              <a:defRPr sz="1200" b="0" kern="1200">
                <a:solidFill>
                  <a:schemeClr val="tx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2400" b="1" kern="1200">
                <a:solidFill>
                  <a:schemeClr val="bg1"/>
                </a:solidFill>
                <a:latin typeface="Arial" panose="020B0604020202020204" pitchFamily="34" charset="0"/>
                <a:ea typeface="+mn-ea"/>
                <a:cs typeface="Arial" panose="020B0604020202020204" pitchFamily="34" charset="0"/>
              </a:defRPr>
            </a:lvl2pPr>
            <a:lvl3pPr marL="685800" indent="0" algn="l" defTabSz="685800" rtl="0" eaLnBrk="1" latinLnBrk="0" hangingPunct="1">
              <a:lnSpc>
                <a:spcPct val="90000"/>
              </a:lnSpc>
              <a:spcBef>
                <a:spcPts val="375"/>
              </a:spcBef>
              <a:buFont typeface="Arial" panose="020B0604020202020204" pitchFamily="34" charset="0"/>
              <a:buNone/>
              <a:defRPr sz="2400" b="1" kern="1200">
                <a:solidFill>
                  <a:schemeClr val="bg1"/>
                </a:solidFill>
                <a:latin typeface="Arial" panose="020B0604020202020204" pitchFamily="34" charset="0"/>
                <a:ea typeface="+mn-ea"/>
                <a:cs typeface="Arial" panose="020B0604020202020204" pitchFamily="34" charset="0"/>
              </a:defRPr>
            </a:lvl3pPr>
            <a:lvl4pPr marL="1028700" indent="0" algn="l" defTabSz="685800" rtl="0" eaLnBrk="1" latinLnBrk="0" hangingPunct="1">
              <a:lnSpc>
                <a:spcPct val="90000"/>
              </a:lnSpc>
              <a:spcBef>
                <a:spcPts val="375"/>
              </a:spcBef>
              <a:buFont typeface="Arial" panose="020B0604020202020204" pitchFamily="34" charset="0"/>
              <a:buNone/>
              <a:defRPr sz="2400" b="1" kern="1200">
                <a:solidFill>
                  <a:schemeClr val="bg1"/>
                </a:solidFill>
                <a:latin typeface="Arial" panose="020B0604020202020204" pitchFamily="34" charset="0"/>
                <a:ea typeface="+mn-ea"/>
                <a:cs typeface="Arial" panose="020B0604020202020204" pitchFamily="34" charset="0"/>
              </a:defRPr>
            </a:lvl4pPr>
            <a:lvl5pPr marL="1371600" indent="0" algn="l" defTabSz="685800" rtl="0" eaLnBrk="1" latinLnBrk="0" hangingPunct="1">
              <a:lnSpc>
                <a:spcPct val="90000"/>
              </a:lnSpc>
              <a:spcBef>
                <a:spcPts val="375"/>
              </a:spcBef>
              <a:buFont typeface="Arial" panose="020B0604020202020204" pitchFamily="34" charset="0"/>
              <a:buNone/>
              <a:defRPr sz="2400" b="1" kern="1200">
                <a:solidFill>
                  <a:schemeClr val="bg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endParaRPr lang="en-US" sz="1600" dirty="0"/>
          </a:p>
        </p:txBody>
      </p:sp>
      <p:pic>
        <p:nvPicPr>
          <p:cNvPr id="7" name="Picture 6">
            <a:extLst>
              <a:ext uri="{FF2B5EF4-FFF2-40B4-BE49-F238E27FC236}">
                <a16:creationId xmlns:a16="http://schemas.microsoft.com/office/drawing/2014/main" id="{B114E3F2-43E4-4F97-9775-8032F277748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03742" y="172203"/>
            <a:ext cx="1017172" cy="842110"/>
          </a:xfrm>
          <a:prstGeom prst="rect">
            <a:avLst/>
          </a:prstGeom>
        </p:spPr>
      </p:pic>
      <p:sp>
        <p:nvSpPr>
          <p:cNvPr id="2" name="Title 1">
            <a:extLst>
              <a:ext uri="{FF2B5EF4-FFF2-40B4-BE49-F238E27FC236}">
                <a16:creationId xmlns:a16="http://schemas.microsoft.com/office/drawing/2014/main" id="{612BABC0-B043-DA51-708B-20EDC829AFE6}"/>
              </a:ext>
            </a:extLst>
          </p:cNvPr>
          <p:cNvSpPr txBox="1">
            <a:spLocks/>
          </p:cNvSpPr>
          <p:nvPr/>
        </p:nvSpPr>
        <p:spPr>
          <a:xfrm>
            <a:off x="1454489" y="450224"/>
            <a:ext cx="3942104" cy="564089"/>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IE" sz="2800" b="1" dirty="0">
                <a:solidFill>
                  <a:srgbClr val="006152"/>
                </a:solidFill>
                <a:latin typeface="Arial" panose="020B0604020202020204" pitchFamily="34" charset="0"/>
                <a:cs typeface="Arial" panose="020B0604020202020204" pitchFamily="34" charset="0"/>
              </a:rPr>
              <a:t>Other antimicrobials</a:t>
            </a:r>
          </a:p>
        </p:txBody>
      </p:sp>
      <p:sp>
        <p:nvSpPr>
          <p:cNvPr id="3" name="Content Placeholder 2">
            <a:extLst>
              <a:ext uri="{FF2B5EF4-FFF2-40B4-BE49-F238E27FC236}">
                <a16:creationId xmlns:a16="http://schemas.microsoft.com/office/drawing/2014/main" id="{A5E5AB9C-A604-76D6-C8D2-E7E1A58E93CC}"/>
              </a:ext>
            </a:extLst>
          </p:cNvPr>
          <p:cNvSpPr txBox="1">
            <a:spLocks/>
          </p:cNvSpPr>
          <p:nvPr/>
        </p:nvSpPr>
        <p:spPr>
          <a:xfrm>
            <a:off x="306785" y="1098473"/>
            <a:ext cx="11205543" cy="617051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IE" sz="2000" dirty="0">
                <a:latin typeface="Arial" panose="020B0604020202020204" pitchFamily="34" charset="0"/>
                <a:cs typeface="Arial" panose="020B0604020202020204" pitchFamily="34" charset="0"/>
              </a:rPr>
              <a:t>Ciprofloxacin may be recommended for treatment of gonorrhoea in cases of cephalosporin allergy if the isolate is known to be quinolone sensitive</a:t>
            </a:r>
          </a:p>
          <a:p>
            <a:r>
              <a:rPr lang="en-IE" sz="2000" b="1" dirty="0">
                <a:latin typeface="Arial" panose="020B0604020202020204" pitchFamily="34" charset="0"/>
                <a:cs typeface="Arial" panose="020B0604020202020204" pitchFamily="34" charset="0"/>
              </a:rPr>
              <a:t>54% </a:t>
            </a:r>
            <a:r>
              <a:rPr lang="en-IE" sz="2000" dirty="0">
                <a:latin typeface="Arial" panose="020B0604020202020204" pitchFamily="34" charset="0"/>
                <a:cs typeface="Arial" panose="020B0604020202020204" pitchFamily="34" charset="0"/>
              </a:rPr>
              <a:t>of isolates were resistant to ciprofloxacin in 2024, an increase of </a:t>
            </a:r>
            <a:r>
              <a:rPr lang="en-IE" sz="2000" b="1" dirty="0">
                <a:latin typeface="Arial" panose="020B0604020202020204" pitchFamily="34" charset="0"/>
                <a:cs typeface="Arial" panose="020B0604020202020204" pitchFamily="34" charset="0"/>
              </a:rPr>
              <a:t>4%</a:t>
            </a:r>
            <a:r>
              <a:rPr lang="en-IE" sz="2000" dirty="0">
                <a:latin typeface="Arial" panose="020B0604020202020204" pitchFamily="34" charset="0"/>
                <a:cs typeface="Arial" panose="020B0604020202020204" pitchFamily="34" charset="0"/>
              </a:rPr>
              <a:t> from 2023</a:t>
            </a:r>
          </a:p>
          <a:p>
            <a:r>
              <a:rPr lang="en-IE" sz="2000" dirty="0">
                <a:latin typeface="Arial" panose="020B0604020202020204" pitchFamily="34" charset="0"/>
                <a:cs typeface="Arial" panose="020B0604020202020204" pitchFamily="34" charset="0"/>
              </a:rPr>
              <a:t>The percentage of female isolates with Ciprofloxacin resistance increased from </a:t>
            </a:r>
            <a:r>
              <a:rPr lang="en-IE" sz="2000" b="1" dirty="0">
                <a:latin typeface="Arial" panose="020B0604020202020204" pitchFamily="34" charset="0"/>
                <a:cs typeface="Arial" panose="020B0604020202020204" pitchFamily="34" charset="0"/>
              </a:rPr>
              <a:t>33%</a:t>
            </a:r>
            <a:r>
              <a:rPr lang="en-IE" sz="2000" dirty="0">
                <a:latin typeface="Arial" panose="020B0604020202020204" pitchFamily="34" charset="0"/>
                <a:cs typeface="Arial" panose="020B0604020202020204" pitchFamily="34" charset="0"/>
              </a:rPr>
              <a:t> in 2023 to </a:t>
            </a:r>
            <a:r>
              <a:rPr lang="en-IE" sz="2000" b="1" dirty="0">
                <a:latin typeface="Arial" panose="020B0604020202020204" pitchFamily="34" charset="0"/>
                <a:cs typeface="Arial" panose="020B0604020202020204" pitchFamily="34" charset="0"/>
              </a:rPr>
              <a:t>57% </a:t>
            </a:r>
            <a:r>
              <a:rPr lang="en-IE" sz="2000" dirty="0">
                <a:latin typeface="Arial" panose="020B0604020202020204" pitchFamily="34" charset="0"/>
                <a:cs typeface="Arial" panose="020B0604020202020204" pitchFamily="34" charset="0"/>
              </a:rPr>
              <a:t>in 2024</a:t>
            </a:r>
          </a:p>
          <a:p>
            <a:r>
              <a:rPr lang="en-IE" sz="2000" dirty="0">
                <a:latin typeface="Arial" panose="020B0604020202020204" pitchFamily="34" charset="0"/>
                <a:cs typeface="Arial" panose="020B0604020202020204" pitchFamily="34" charset="0"/>
              </a:rPr>
              <a:t>The percentage of </a:t>
            </a:r>
            <a:r>
              <a:rPr lang="en-IE" sz="2000" dirty="0" err="1">
                <a:latin typeface="Arial" panose="020B0604020202020204" pitchFamily="34" charset="0"/>
                <a:cs typeface="Arial" panose="020B0604020202020204" pitchFamily="34" charset="0"/>
              </a:rPr>
              <a:t>gbMSM</a:t>
            </a:r>
            <a:r>
              <a:rPr lang="en-IE" sz="2000" dirty="0">
                <a:latin typeface="Arial" panose="020B0604020202020204" pitchFamily="34" charset="0"/>
                <a:cs typeface="Arial" panose="020B0604020202020204" pitchFamily="34" charset="0"/>
              </a:rPr>
              <a:t> isolates with Ciprofloxacin resistance increased from </a:t>
            </a:r>
            <a:r>
              <a:rPr lang="en-IE" sz="2000" b="1" dirty="0">
                <a:latin typeface="Arial" panose="020B0604020202020204" pitchFamily="34" charset="0"/>
                <a:cs typeface="Arial" panose="020B0604020202020204" pitchFamily="34" charset="0"/>
              </a:rPr>
              <a:t>59%</a:t>
            </a:r>
            <a:r>
              <a:rPr lang="en-IE" sz="2000" dirty="0">
                <a:latin typeface="Arial" panose="020B0604020202020204" pitchFamily="34" charset="0"/>
                <a:cs typeface="Arial" panose="020B0604020202020204" pitchFamily="34" charset="0"/>
              </a:rPr>
              <a:t> in 2023 to </a:t>
            </a:r>
            <a:r>
              <a:rPr lang="en-IE" sz="2000" b="1" dirty="0">
                <a:latin typeface="Arial" panose="020B0604020202020204" pitchFamily="34" charset="0"/>
                <a:cs typeface="Arial" panose="020B0604020202020204" pitchFamily="34" charset="0"/>
              </a:rPr>
              <a:t>70% </a:t>
            </a:r>
            <a:r>
              <a:rPr lang="en-IE" sz="2000" dirty="0">
                <a:latin typeface="Arial" panose="020B0604020202020204" pitchFamily="34" charset="0"/>
                <a:cs typeface="Arial" panose="020B0604020202020204" pitchFamily="34" charset="0"/>
              </a:rPr>
              <a:t>in 2024 </a:t>
            </a:r>
          </a:p>
          <a:p>
            <a:pPr marL="198639" indent="-285664">
              <a:lnSpc>
                <a:spcPct val="115000"/>
              </a:lnSpc>
            </a:pPr>
            <a:r>
              <a:rPr lang="en-GB" sz="2000" dirty="0">
                <a:latin typeface="Arial" panose="020B0604020202020204" pitchFamily="34" charset="0"/>
                <a:cs typeface="Arial" panose="020B0604020202020204" pitchFamily="34" charset="0"/>
              </a:rPr>
              <a:t>Isolates </a:t>
            </a:r>
            <a:r>
              <a:rPr lang="en-IE" sz="2000" dirty="0">
                <a:latin typeface="Arial" panose="020B0604020202020204" pitchFamily="34" charset="0"/>
                <a:cs typeface="Arial" panose="020B0604020202020204" pitchFamily="34" charset="0"/>
              </a:rPr>
              <a:t>resistant to ciprofloxacin </a:t>
            </a:r>
            <a:r>
              <a:rPr lang="en-GB" sz="2000" dirty="0">
                <a:latin typeface="Arial" panose="020B0604020202020204" pitchFamily="34" charset="0"/>
                <a:cs typeface="Arial" panose="020B0604020202020204" pitchFamily="34" charset="0"/>
              </a:rPr>
              <a:t>by sex and mode of transmission in 2024</a:t>
            </a:r>
          </a:p>
          <a:p>
            <a:pPr marL="544088" lvl="1" indent="0">
              <a:buFont typeface="Arial" panose="020B0604020202020204" pitchFamily="34" charset="0"/>
              <a:buNone/>
            </a:pPr>
            <a:endParaRPr lang="en-IE" sz="2000" dirty="0">
              <a:highlight>
                <a:srgbClr val="FFFF00"/>
              </a:highlight>
              <a:latin typeface="Arial" panose="020B0604020202020204" pitchFamily="34" charset="0"/>
              <a:cs typeface="Arial" panose="020B0604020202020204" pitchFamily="34" charset="0"/>
            </a:endParaRPr>
          </a:p>
          <a:p>
            <a:pPr marL="544088" lvl="1" indent="0">
              <a:buFont typeface="Arial" panose="020B0604020202020204" pitchFamily="34" charset="0"/>
              <a:buNone/>
            </a:pPr>
            <a:endParaRPr lang="en-IE" sz="2000" dirty="0">
              <a:highlight>
                <a:srgbClr val="FFFF00"/>
              </a:highlight>
              <a:latin typeface="Arial" panose="020B0604020202020204" pitchFamily="34" charset="0"/>
              <a:cs typeface="Arial" panose="020B0604020202020204" pitchFamily="34" charset="0"/>
            </a:endParaRPr>
          </a:p>
          <a:p>
            <a:pPr marL="544088" lvl="1" indent="0">
              <a:buFont typeface="Arial" panose="020B0604020202020204" pitchFamily="34" charset="0"/>
              <a:buNone/>
            </a:pPr>
            <a:endParaRPr lang="en-IE" sz="2000" dirty="0">
              <a:highlight>
                <a:srgbClr val="FFFF00"/>
              </a:highlight>
              <a:latin typeface="Arial" panose="020B0604020202020204" pitchFamily="34" charset="0"/>
              <a:cs typeface="Arial" panose="020B0604020202020204" pitchFamily="34" charset="0"/>
            </a:endParaRPr>
          </a:p>
          <a:p>
            <a:pPr marL="0" indent="0">
              <a:buNone/>
            </a:pPr>
            <a:endParaRPr lang="en-IE" sz="2000" dirty="0">
              <a:latin typeface="Arial" panose="020B0604020202020204" pitchFamily="34" charset="0"/>
              <a:cs typeface="Arial" panose="020B0604020202020204" pitchFamily="34" charset="0"/>
            </a:endParaRPr>
          </a:p>
          <a:p>
            <a:r>
              <a:rPr lang="en-IE" sz="2000" dirty="0">
                <a:latin typeface="Arial" panose="020B0604020202020204" pitchFamily="34" charset="0"/>
                <a:cs typeface="Arial" panose="020B0604020202020204" pitchFamily="34" charset="0"/>
              </a:rPr>
              <a:t>Production of </a:t>
            </a:r>
            <a:r>
              <a:rPr lang="en-GB" sz="2000" dirty="0">
                <a:latin typeface="Arial" panose="020B0604020202020204" pitchFamily="34" charset="0"/>
                <a:cs typeface="Arial" panose="020B0604020202020204" pitchFamily="34" charset="0"/>
              </a:rPr>
              <a:t>β-lactamase</a:t>
            </a:r>
            <a:r>
              <a:rPr lang="en-IE" sz="2000" dirty="0">
                <a:latin typeface="Arial" panose="020B0604020202020204" pitchFamily="34" charset="0"/>
                <a:cs typeface="Arial" panose="020B0604020202020204" pitchFamily="34" charset="0"/>
              </a:rPr>
              <a:t> confers high level resistance to penicillin</a:t>
            </a:r>
          </a:p>
          <a:p>
            <a:r>
              <a:rPr lang="en-IE" sz="2000" b="1" dirty="0">
                <a:latin typeface="Arial" panose="020B0604020202020204" pitchFamily="34" charset="0"/>
                <a:cs typeface="Arial" panose="020B0604020202020204" pitchFamily="34" charset="0"/>
              </a:rPr>
              <a:t>25%</a:t>
            </a:r>
            <a:r>
              <a:rPr lang="en-IE" sz="2000" dirty="0">
                <a:latin typeface="Arial" panose="020B0604020202020204" pitchFamily="34" charset="0"/>
                <a:cs typeface="Arial" panose="020B0604020202020204" pitchFamily="34" charset="0"/>
              </a:rPr>
              <a:t> of isolates produced </a:t>
            </a:r>
            <a:r>
              <a:rPr lang="en-GB" sz="2000" dirty="0">
                <a:latin typeface="Arial" panose="020B0604020202020204" pitchFamily="34" charset="0"/>
                <a:cs typeface="Arial" panose="020B0604020202020204" pitchFamily="34" charset="0"/>
              </a:rPr>
              <a:t>β-lactamase (i.e. penicillinase screen positive) </a:t>
            </a:r>
            <a:r>
              <a:rPr lang="en-IE" sz="2000" dirty="0">
                <a:latin typeface="Arial" panose="020B0604020202020204" pitchFamily="34" charset="0"/>
                <a:cs typeface="Arial" panose="020B0604020202020204" pitchFamily="34" charset="0"/>
              </a:rPr>
              <a:t>in 2024</a:t>
            </a:r>
          </a:p>
          <a:p>
            <a:pPr lvl="1"/>
            <a:r>
              <a:rPr lang="en-IE" sz="2000" dirty="0">
                <a:latin typeface="Arial" panose="020B0604020202020204" pitchFamily="34" charset="0"/>
                <a:cs typeface="Arial" panose="020B0604020202020204" pitchFamily="34" charset="0"/>
              </a:rPr>
              <a:t>Increased proportion from </a:t>
            </a:r>
            <a:r>
              <a:rPr lang="en-IE" sz="2000" b="1" dirty="0">
                <a:latin typeface="Arial" panose="020B0604020202020204" pitchFamily="34" charset="0"/>
                <a:cs typeface="Arial" panose="020B0604020202020204" pitchFamily="34" charset="0"/>
              </a:rPr>
              <a:t>11%</a:t>
            </a:r>
            <a:r>
              <a:rPr lang="en-IE" sz="2000" dirty="0">
                <a:latin typeface="Arial" panose="020B0604020202020204" pitchFamily="34" charset="0"/>
                <a:cs typeface="Arial" panose="020B0604020202020204" pitchFamily="34" charset="0"/>
              </a:rPr>
              <a:t> in 2023</a:t>
            </a:r>
          </a:p>
        </p:txBody>
      </p:sp>
      <p:pic>
        <p:nvPicPr>
          <p:cNvPr id="5" name="Picture 4">
            <a:extLst>
              <a:ext uri="{FF2B5EF4-FFF2-40B4-BE49-F238E27FC236}">
                <a16:creationId xmlns:a16="http://schemas.microsoft.com/office/drawing/2014/main" id="{29120DF8-99FB-4DFC-E4A1-71FAB1DDF049}"/>
              </a:ext>
            </a:extLst>
          </p:cNvPr>
          <p:cNvPicPr>
            <a:picLocks noChangeAspect="1"/>
          </p:cNvPicPr>
          <p:nvPr/>
        </p:nvPicPr>
        <p:blipFill>
          <a:blip r:embed="rId4"/>
          <a:stretch>
            <a:fillRect/>
          </a:stretch>
        </p:blipFill>
        <p:spPr>
          <a:xfrm>
            <a:off x="617883" y="4034729"/>
            <a:ext cx="3672840" cy="1295400"/>
          </a:xfrm>
          <a:prstGeom prst="rect">
            <a:avLst/>
          </a:prstGeom>
        </p:spPr>
      </p:pic>
    </p:spTree>
    <p:extLst>
      <p:ext uri="{BB962C8B-B14F-4D97-AF65-F5344CB8AC3E}">
        <p14:creationId xmlns:p14="http://schemas.microsoft.com/office/powerpoint/2010/main" val="28451692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2">
            <a:extLst>
              <a:ext uri="{FF2B5EF4-FFF2-40B4-BE49-F238E27FC236}">
                <a16:creationId xmlns:a16="http://schemas.microsoft.com/office/drawing/2014/main" id="{819D0966-D97E-0F44-A83F-DD68030F1AD7}"/>
              </a:ext>
            </a:extLst>
          </p:cNvPr>
          <p:cNvSpPr txBox="1">
            <a:spLocks/>
          </p:cNvSpPr>
          <p:nvPr/>
        </p:nvSpPr>
        <p:spPr>
          <a:xfrm>
            <a:off x="8392735" y="2600130"/>
            <a:ext cx="4320000" cy="2729999"/>
          </a:xfrm>
          <a:prstGeom prst="rect">
            <a:avLst/>
          </a:prstGeom>
        </p:spPr>
        <p:txBody>
          <a:bodyPr vert="horz" lIns="0" tIns="0" rIns="0" bIns="0" rtlCol="0">
            <a:noAutofit/>
          </a:bodyPr>
          <a:lstStyle>
            <a:lvl1pPr marL="0" indent="0" algn="l" defTabSz="685800" rtl="0" eaLnBrk="1" latinLnBrk="0" hangingPunct="1">
              <a:lnSpc>
                <a:spcPct val="120000"/>
              </a:lnSpc>
              <a:spcBef>
                <a:spcPts val="750"/>
              </a:spcBef>
              <a:buFont typeface="Arial" panose="020B0604020202020204" pitchFamily="34" charset="0"/>
              <a:buNone/>
              <a:defRPr sz="1200" b="0" kern="1200">
                <a:solidFill>
                  <a:schemeClr val="tx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2400" b="1" kern="1200">
                <a:solidFill>
                  <a:schemeClr val="bg1"/>
                </a:solidFill>
                <a:latin typeface="Arial" panose="020B0604020202020204" pitchFamily="34" charset="0"/>
                <a:ea typeface="+mn-ea"/>
                <a:cs typeface="Arial" panose="020B0604020202020204" pitchFamily="34" charset="0"/>
              </a:defRPr>
            </a:lvl2pPr>
            <a:lvl3pPr marL="685800" indent="0" algn="l" defTabSz="685800" rtl="0" eaLnBrk="1" latinLnBrk="0" hangingPunct="1">
              <a:lnSpc>
                <a:spcPct val="90000"/>
              </a:lnSpc>
              <a:spcBef>
                <a:spcPts val="375"/>
              </a:spcBef>
              <a:buFont typeface="Arial" panose="020B0604020202020204" pitchFamily="34" charset="0"/>
              <a:buNone/>
              <a:defRPr sz="2400" b="1" kern="1200">
                <a:solidFill>
                  <a:schemeClr val="bg1"/>
                </a:solidFill>
                <a:latin typeface="Arial" panose="020B0604020202020204" pitchFamily="34" charset="0"/>
                <a:ea typeface="+mn-ea"/>
                <a:cs typeface="Arial" panose="020B0604020202020204" pitchFamily="34" charset="0"/>
              </a:defRPr>
            </a:lvl3pPr>
            <a:lvl4pPr marL="1028700" indent="0" algn="l" defTabSz="685800" rtl="0" eaLnBrk="1" latinLnBrk="0" hangingPunct="1">
              <a:lnSpc>
                <a:spcPct val="90000"/>
              </a:lnSpc>
              <a:spcBef>
                <a:spcPts val="375"/>
              </a:spcBef>
              <a:buFont typeface="Arial" panose="020B0604020202020204" pitchFamily="34" charset="0"/>
              <a:buNone/>
              <a:defRPr sz="2400" b="1" kern="1200">
                <a:solidFill>
                  <a:schemeClr val="bg1"/>
                </a:solidFill>
                <a:latin typeface="Arial" panose="020B0604020202020204" pitchFamily="34" charset="0"/>
                <a:ea typeface="+mn-ea"/>
                <a:cs typeface="Arial" panose="020B0604020202020204" pitchFamily="34" charset="0"/>
              </a:defRPr>
            </a:lvl4pPr>
            <a:lvl5pPr marL="1371600" indent="0" algn="l" defTabSz="685800" rtl="0" eaLnBrk="1" latinLnBrk="0" hangingPunct="1">
              <a:lnSpc>
                <a:spcPct val="90000"/>
              </a:lnSpc>
              <a:spcBef>
                <a:spcPts val="375"/>
              </a:spcBef>
              <a:buFont typeface="Arial" panose="020B0604020202020204" pitchFamily="34" charset="0"/>
              <a:buNone/>
              <a:defRPr sz="2400" b="1" kern="1200">
                <a:solidFill>
                  <a:schemeClr val="bg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endParaRPr lang="en-US" sz="1600" dirty="0"/>
          </a:p>
        </p:txBody>
      </p:sp>
      <p:pic>
        <p:nvPicPr>
          <p:cNvPr id="7" name="Picture 6">
            <a:extLst>
              <a:ext uri="{FF2B5EF4-FFF2-40B4-BE49-F238E27FC236}">
                <a16:creationId xmlns:a16="http://schemas.microsoft.com/office/drawing/2014/main" id="{B114E3F2-43E4-4F97-9775-8032F277748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03742" y="172203"/>
            <a:ext cx="1017172" cy="842110"/>
          </a:xfrm>
          <a:prstGeom prst="rect">
            <a:avLst/>
          </a:prstGeom>
        </p:spPr>
      </p:pic>
      <p:sp>
        <p:nvSpPr>
          <p:cNvPr id="2" name="Title 1">
            <a:extLst>
              <a:ext uri="{FF2B5EF4-FFF2-40B4-BE49-F238E27FC236}">
                <a16:creationId xmlns:a16="http://schemas.microsoft.com/office/drawing/2014/main" id="{5FD1B39F-F950-4757-5D59-B514F41DB429}"/>
              </a:ext>
            </a:extLst>
          </p:cNvPr>
          <p:cNvSpPr txBox="1">
            <a:spLocks/>
          </p:cNvSpPr>
          <p:nvPr/>
        </p:nvSpPr>
        <p:spPr>
          <a:xfrm>
            <a:off x="1366973" y="377508"/>
            <a:ext cx="9448085" cy="56429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IE" sz="2800" b="1" dirty="0">
                <a:solidFill>
                  <a:srgbClr val="006152"/>
                </a:solidFill>
                <a:latin typeface="Arial" panose="020B0604020202020204" pitchFamily="34" charset="0"/>
                <a:cs typeface="Arial" panose="020B0604020202020204" pitchFamily="34" charset="0"/>
              </a:rPr>
              <a:t>Key points summary</a:t>
            </a:r>
          </a:p>
        </p:txBody>
      </p:sp>
      <p:sp>
        <p:nvSpPr>
          <p:cNvPr id="3" name="Content Placeholder 2">
            <a:extLst>
              <a:ext uri="{FF2B5EF4-FFF2-40B4-BE49-F238E27FC236}">
                <a16:creationId xmlns:a16="http://schemas.microsoft.com/office/drawing/2014/main" id="{197FF05D-6CBC-E113-919E-8B16DB495156}"/>
              </a:ext>
            </a:extLst>
          </p:cNvPr>
          <p:cNvSpPr txBox="1">
            <a:spLocks/>
          </p:cNvSpPr>
          <p:nvPr/>
        </p:nvSpPr>
        <p:spPr>
          <a:xfrm>
            <a:off x="576167" y="2155196"/>
            <a:ext cx="11199715" cy="519292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5000"/>
              </a:lnSpc>
              <a:spcBef>
                <a:spcPts val="600"/>
              </a:spcBef>
              <a:spcAft>
                <a:spcPts val="300"/>
              </a:spcAft>
            </a:pPr>
            <a:r>
              <a:rPr lang="en-IE" sz="2000" dirty="0">
                <a:latin typeface="Arial" panose="020B0604020202020204" pitchFamily="34" charset="0"/>
                <a:cs typeface="Arial" panose="020B0604020202020204" pitchFamily="34" charset="0"/>
              </a:rPr>
              <a:t>Gonorrhoea notifications have risen by 112.5% from 2019 (n=2805) to 2024 (n=5,961)</a:t>
            </a:r>
          </a:p>
          <a:p>
            <a:pPr>
              <a:lnSpc>
                <a:spcPct val="115000"/>
              </a:lnSpc>
              <a:spcBef>
                <a:spcPts val="600"/>
              </a:spcBef>
              <a:spcAft>
                <a:spcPts val="300"/>
              </a:spcAft>
            </a:pPr>
            <a:r>
              <a:rPr lang="en-IE" sz="2000" dirty="0">
                <a:latin typeface="Arial" panose="020B0604020202020204" pitchFamily="34" charset="0"/>
                <a:cs typeface="Arial" panose="020B0604020202020204" pitchFamily="34" charset="0"/>
              </a:rPr>
              <a:t>Data submitted to Euro-GASP covered 4% of all 2024 gonorrhoea notification</a:t>
            </a:r>
          </a:p>
          <a:p>
            <a:pPr>
              <a:lnSpc>
                <a:spcPct val="115000"/>
              </a:lnSpc>
              <a:spcBef>
                <a:spcPts val="600"/>
              </a:spcBef>
              <a:spcAft>
                <a:spcPts val="300"/>
              </a:spcAft>
            </a:pPr>
            <a:r>
              <a:rPr lang="en-GB" sz="2000" dirty="0">
                <a:latin typeface="Arial" panose="020B0604020202020204" pitchFamily="34" charset="0"/>
                <a:cs typeface="Arial" panose="020B0604020202020204" pitchFamily="34" charset="0"/>
              </a:rPr>
              <a:t>One case of extended spectrum cephalosporin resistant </a:t>
            </a:r>
            <a:r>
              <a:rPr lang="en-GB" sz="2000" i="1" dirty="0">
                <a:latin typeface="Arial" panose="020B0604020202020204" pitchFamily="34" charset="0"/>
                <a:cs typeface="Arial" panose="020B0604020202020204" pitchFamily="34" charset="0"/>
              </a:rPr>
              <a:t>N. gonorrhoeae </a:t>
            </a:r>
            <a:r>
              <a:rPr lang="en-GB" sz="2000" dirty="0">
                <a:latin typeface="Arial" panose="020B0604020202020204" pitchFamily="34" charset="0"/>
                <a:cs typeface="Arial" panose="020B0604020202020204" pitchFamily="34" charset="0"/>
              </a:rPr>
              <a:t>was reported outside the study period (Sept-Nov 2024)</a:t>
            </a:r>
            <a:endParaRPr lang="en-IE" sz="2000" dirty="0">
              <a:latin typeface="Arial" panose="020B0604020202020204" pitchFamily="34" charset="0"/>
              <a:cs typeface="Arial" panose="020B0604020202020204" pitchFamily="34" charset="0"/>
            </a:endParaRPr>
          </a:p>
          <a:p>
            <a:pPr>
              <a:lnSpc>
                <a:spcPct val="107000"/>
              </a:lnSpc>
            </a:pPr>
            <a:r>
              <a:rPr lang="en-IE" sz="2000" kern="100" dirty="0">
                <a:latin typeface="Arial" panose="020B0604020202020204" pitchFamily="34" charset="0"/>
                <a:cs typeface="Arial" panose="020B0604020202020204" pitchFamily="34" charset="0"/>
              </a:rPr>
              <a:t>Azithromycin ECOFF above (MIC &gt;1 mg/L) in </a:t>
            </a:r>
            <a:r>
              <a:rPr lang="en-IE" sz="2000" b="1" kern="100" dirty="0">
                <a:latin typeface="Arial" panose="020B0604020202020204" pitchFamily="34" charset="0"/>
                <a:cs typeface="Arial" panose="020B0604020202020204" pitchFamily="34" charset="0"/>
              </a:rPr>
              <a:t>28%</a:t>
            </a:r>
            <a:r>
              <a:rPr lang="en-IE" sz="2000" kern="100" dirty="0">
                <a:latin typeface="Arial" panose="020B0604020202020204" pitchFamily="34" charset="0"/>
                <a:cs typeface="Arial" panose="020B0604020202020204" pitchFamily="34" charset="0"/>
              </a:rPr>
              <a:t> of isolates,</a:t>
            </a:r>
            <a:r>
              <a:rPr lang="en-IE" sz="2000" dirty="0">
                <a:latin typeface="Arial" panose="020B0604020202020204" pitchFamily="34" charset="0"/>
                <a:cs typeface="Arial" panose="020B0604020202020204" pitchFamily="34" charset="0"/>
              </a:rPr>
              <a:t> a </a:t>
            </a:r>
            <a:r>
              <a:rPr lang="en-IE" sz="2000" u="sng" dirty="0">
                <a:latin typeface="Arial" panose="020B0604020202020204" pitchFamily="34" charset="0"/>
                <a:cs typeface="Arial" panose="020B0604020202020204" pitchFamily="34" charset="0"/>
              </a:rPr>
              <a:t>reduction</a:t>
            </a:r>
            <a:r>
              <a:rPr lang="en-IE" sz="2000" dirty="0">
                <a:latin typeface="Arial" panose="020B0604020202020204" pitchFamily="34" charset="0"/>
                <a:cs typeface="Arial" panose="020B0604020202020204" pitchFamily="34" charset="0"/>
              </a:rPr>
              <a:t> of </a:t>
            </a:r>
            <a:r>
              <a:rPr lang="en-IE" sz="2000" b="1" dirty="0">
                <a:latin typeface="Arial" panose="020B0604020202020204" pitchFamily="34" charset="0"/>
                <a:cs typeface="Arial" panose="020B0604020202020204" pitchFamily="34" charset="0"/>
              </a:rPr>
              <a:t>33</a:t>
            </a:r>
            <a:r>
              <a:rPr lang="en-IE" sz="2000" dirty="0">
                <a:latin typeface="Arial" panose="020B0604020202020204" pitchFamily="34" charset="0"/>
                <a:cs typeface="Arial" panose="020B0604020202020204" pitchFamily="34" charset="0"/>
              </a:rPr>
              <a:t>% from 2023</a:t>
            </a:r>
            <a:endParaRPr lang="en-IE" sz="2000" kern="100" dirty="0">
              <a:latin typeface="Arial" panose="020B0604020202020204" pitchFamily="34" charset="0"/>
              <a:cs typeface="Arial" panose="020B0604020202020204" pitchFamily="34" charset="0"/>
            </a:endParaRPr>
          </a:p>
          <a:p>
            <a:pPr>
              <a:lnSpc>
                <a:spcPct val="107000"/>
              </a:lnSpc>
            </a:pPr>
            <a:r>
              <a:rPr lang="en-IE" sz="2000" kern="100" dirty="0">
                <a:latin typeface="Arial" panose="020B0604020202020204" pitchFamily="34" charset="0"/>
                <a:cs typeface="Arial" panose="020B0604020202020204" pitchFamily="34" charset="0"/>
              </a:rPr>
              <a:t>Ciprofloxacin resistance (MIC &gt;0.06 mg/L) in </a:t>
            </a:r>
            <a:r>
              <a:rPr lang="en-IE" sz="2000" b="1" kern="100" dirty="0">
                <a:latin typeface="Arial" panose="020B0604020202020204" pitchFamily="34" charset="0"/>
                <a:cs typeface="Arial" panose="020B0604020202020204" pitchFamily="34" charset="0"/>
              </a:rPr>
              <a:t>54%</a:t>
            </a:r>
            <a:r>
              <a:rPr lang="en-IE" sz="2000" kern="100" dirty="0">
                <a:latin typeface="Arial" panose="020B0604020202020204" pitchFamily="34" charset="0"/>
                <a:cs typeface="Arial" panose="020B0604020202020204" pitchFamily="34" charset="0"/>
              </a:rPr>
              <a:t> of isolates,</a:t>
            </a:r>
            <a:r>
              <a:rPr lang="en-IE" sz="2000" dirty="0">
                <a:latin typeface="Arial" panose="020B0604020202020204" pitchFamily="34" charset="0"/>
                <a:cs typeface="Arial" panose="020B0604020202020204" pitchFamily="34" charset="0"/>
              </a:rPr>
              <a:t> an </a:t>
            </a:r>
            <a:r>
              <a:rPr lang="en-IE" sz="2000" u="sng" dirty="0">
                <a:latin typeface="Arial" panose="020B0604020202020204" pitchFamily="34" charset="0"/>
                <a:cs typeface="Arial" panose="020B0604020202020204" pitchFamily="34" charset="0"/>
              </a:rPr>
              <a:t>increase</a:t>
            </a:r>
            <a:r>
              <a:rPr lang="en-IE" sz="2000" dirty="0">
                <a:latin typeface="Arial" panose="020B0604020202020204" pitchFamily="34" charset="0"/>
                <a:cs typeface="Arial" panose="020B0604020202020204" pitchFamily="34" charset="0"/>
              </a:rPr>
              <a:t> of </a:t>
            </a:r>
            <a:r>
              <a:rPr lang="en-IE" sz="2000" b="1" dirty="0">
                <a:latin typeface="Arial" panose="020B0604020202020204" pitchFamily="34" charset="0"/>
                <a:cs typeface="Arial" panose="020B0604020202020204" pitchFamily="34" charset="0"/>
              </a:rPr>
              <a:t>4</a:t>
            </a:r>
            <a:r>
              <a:rPr lang="en-IE" sz="2000" dirty="0">
                <a:latin typeface="Arial" panose="020B0604020202020204" pitchFamily="34" charset="0"/>
                <a:cs typeface="Arial" panose="020B0604020202020204" pitchFamily="34" charset="0"/>
              </a:rPr>
              <a:t>% from 2023</a:t>
            </a:r>
            <a:endParaRPr lang="en-IE" sz="2000" kern="100" dirty="0">
              <a:latin typeface="Arial" panose="020B0604020202020204" pitchFamily="34" charset="0"/>
              <a:cs typeface="Arial" panose="020B0604020202020204" pitchFamily="34" charset="0"/>
            </a:endParaRPr>
          </a:p>
          <a:p>
            <a:pPr>
              <a:lnSpc>
                <a:spcPct val="107000"/>
              </a:lnSpc>
            </a:pPr>
            <a:r>
              <a:rPr lang="en-IE" sz="2000" kern="100" dirty="0">
                <a:latin typeface="Arial" panose="020B0604020202020204" pitchFamily="34" charset="0"/>
                <a:cs typeface="Arial" panose="020B0604020202020204" pitchFamily="34" charset="0"/>
              </a:rPr>
              <a:t>Tetracycline resistance (MIC &gt;0.5 mg/L) in </a:t>
            </a:r>
            <a:r>
              <a:rPr lang="en-IE" sz="2000" b="1" kern="100" dirty="0">
                <a:latin typeface="Arial" panose="020B0604020202020204" pitchFamily="34" charset="0"/>
                <a:cs typeface="Arial" panose="020B0604020202020204" pitchFamily="34" charset="0"/>
              </a:rPr>
              <a:t>49%</a:t>
            </a:r>
            <a:r>
              <a:rPr lang="en-IE" sz="2000" kern="100" dirty="0">
                <a:latin typeface="Arial" panose="020B0604020202020204" pitchFamily="34" charset="0"/>
                <a:cs typeface="Arial" panose="020B0604020202020204" pitchFamily="34" charset="0"/>
              </a:rPr>
              <a:t> of isolates,</a:t>
            </a:r>
            <a:r>
              <a:rPr lang="en-IE" sz="2000" dirty="0">
                <a:latin typeface="Arial" panose="020B0604020202020204" pitchFamily="34" charset="0"/>
                <a:cs typeface="Arial" panose="020B0604020202020204" pitchFamily="34" charset="0"/>
              </a:rPr>
              <a:t> an </a:t>
            </a:r>
            <a:r>
              <a:rPr lang="en-IE" sz="2000" u="sng" dirty="0">
                <a:latin typeface="Arial" panose="020B0604020202020204" pitchFamily="34" charset="0"/>
                <a:cs typeface="Arial" panose="020B0604020202020204" pitchFamily="34" charset="0"/>
              </a:rPr>
              <a:t>increase</a:t>
            </a:r>
            <a:r>
              <a:rPr lang="en-IE" sz="2000" dirty="0">
                <a:latin typeface="Arial" panose="020B0604020202020204" pitchFamily="34" charset="0"/>
                <a:cs typeface="Arial" panose="020B0604020202020204" pitchFamily="34" charset="0"/>
              </a:rPr>
              <a:t> of </a:t>
            </a:r>
            <a:r>
              <a:rPr lang="en-IE" sz="2000" b="1" dirty="0">
                <a:latin typeface="Arial" panose="020B0604020202020204" pitchFamily="34" charset="0"/>
                <a:cs typeface="Arial" panose="020B0604020202020204" pitchFamily="34" charset="0"/>
              </a:rPr>
              <a:t>29</a:t>
            </a:r>
            <a:r>
              <a:rPr lang="en-IE" sz="2000" dirty="0">
                <a:latin typeface="Arial" panose="020B0604020202020204" pitchFamily="34" charset="0"/>
                <a:cs typeface="Arial" panose="020B0604020202020204" pitchFamily="34" charset="0"/>
              </a:rPr>
              <a:t>% from 2023</a:t>
            </a:r>
            <a:endParaRPr lang="en-IE" sz="2000" kern="100" dirty="0">
              <a:latin typeface="Arial" panose="020B0604020202020204" pitchFamily="34" charset="0"/>
              <a:cs typeface="Arial" panose="020B0604020202020204" pitchFamily="34" charset="0"/>
            </a:endParaRPr>
          </a:p>
          <a:p>
            <a:pPr>
              <a:lnSpc>
                <a:spcPct val="107000"/>
              </a:lnSpc>
              <a:spcAft>
                <a:spcPts val="800"/>
              </a:spcAft>
            </a:pPr>
            <a:r>
              <a:rPr lang="en-GB" sz="2000" dirty="0">
                <a:latin typeface="Arial" panose="020B0604020202020204" pitchFamily="34" charset="0"/>
                <a:cs typeface="Arial" panose="020B0604020202020204" pitchFamily="34" charset="0"/>
              </a:rPr>
              <a:t>β-lactamase (i.e. penicillinase screen positive) </a:t>
            </a:r>
            <a:r>
              <a:rPr lang="en-IE" sz="2000" kern="100" dirty="0">
                <a:latin typeface="Arial" panose="020B0604020202020204" pitchFamily="34" charset="0"/>
                <a:cs typeface="Arial" panose="020B0604020202020204" pitchFamily="34" charset="0"/>
              </a:rPr>
              <a:t>in </a:t>
            </a:r>
            <a:r>
              <a:rPr lang="en-IE" sz="2000" b="1" kern="100" dirty="0">
                <a:latin typeface="Arial" panose="020B0604020202020204" pitchFamily="34" charset="0"/>
                <a:cs typeface="Arial" panose="020B0604020202020204" pitchFamily="34" charset="0"/>
              </a:rPr>
              <a:t>25%</a:t>
            </a:r>
            <a:r>
              <a:rPr lang="en-IE" sz="2000" kern="100" dirty="0">
                <a:latin typeface="Arial" panose="020B0604020202020204" pitchFamily="34" charset="0"/>
                <a:cs typeface="Arial" panose="020B0604020202020204" pitchFamily="34" charset="0"/>
              </a:rPr>
              <a:t> of isolates,</a:t>
            </a:r>
            <a:r>
              <a:rPr lang="en-IE" sz="2000" dirty="0">
                <a:latin typeface="Arial" panose="020B0604020202020204" pitchFamily="34" charset="0"/>
                <a:cs typeface="Arial" panose="020B0604020202020204" pitchFamily="34" charset="0"/>
              </a:rPr>
              <a:t> an </a:t>
            </a:r>
            <a:r>
              <a:rPr lang="en-IE" sz="2000" u="sng" dirty="0">
                <a:latin typeface="Arial" panose="020B0604020202020204" pitchFamily="34" charset="0"/>
                <a:cs typeface="Arial" panose="020B0604020202020204" pitchFamily="34" charset="0"/>
              </a:rPr>
              <a:t>increase </a:t>
            </a:r>
            <a:r>
              <a:rPr lang="en-IE" sz="2000" dirty="0">
                <a:latin typeface="Arial" panose="020B0604020202020204" pitchFamily="34" charset="0"/>
                <a:cs typeface="Arial" panose="020B0604020202020204" pitchFamily="34" charset="0"/>
              </a:rPr>
              <a:t>of </a:t>
            </a:r>
            <a:r>
              <a:rPr lang="en-IE" sz="2000" b="1" dirty="0">
                <a:latin typeface="Arial" panose="020B0604020202020204" pitchFamily="34" charset="0"/>
                <a:cs typeface="Arial" panose="020B0604020202020204" pitchFamily="34" charset="0"/>
              </a:rPr>
              <a:t>127</a:t>
            </a:r>
            <a:r>
              <a:rPr lang="en-IE" sz="2000" dirty="0">
                <a:latin typeface="Arial" panose="020B0604020202020204" pitchFamily="34" charset="0"/>
                <a:cs typeface="Arial" panose="020B0604020202020204" pitchFamily="34" charset="0"/>
              </a:rPr>
              <a:t>% from 2023</a:t>
            </a:r>
            <a:endParaRPr lang="en-IE" sz="2000" kern="100"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A31C1377-2D80-13B3-22EE-CCD25087C441}"/>
              </a:ext>
            </a:extLst>
          </p:cNvPr>
          <p:cNvSpPr txBox="1"/>
          <p:nvPr/>
        </p:nvSpPr>
        <p:spPr>
          <a:xfrm>
            <a:off x="520507" y="1384699"/>
            <a:ext cx="10704032" cy="400110"/>
          </a:xfrm>
          <a:prstGeom prst="rect">
            <a:avLst/>
          </a:prstGeom>
          <a:noFill/>
        </p:spPr>
        <p:txBody>
          <a:bodyPr wrap="square">
            <a:spAutoFit/>
          </a:bodyPr>
          <a:lstStyle/>
          <a:p>
            <a:r>
              <a:rPr lang="en-IE" sz="2000"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These data have important implications for the clinical management of gonorrhoea in Ireland:</a:t>
            </a:r>
            <a:endParaRPr lang="en-IE"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89844685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A647AF-3E8A-5A7E-8D21-A4A74F5BADD3}"/>
            </a:ext>
          </a:extLst>
        </p:cNvPr>
        <p:cNvGrpSpPr/>
        <p:nvPr/>
      </p:nvGrpSpPr>
      <p:grpSpPr>
        <a:xfrm>
          <a:off x="0" y="0"/>
          <a:ext cx="0" cy="0"/>
          <a:chOff x="0" y="0"/>
          <a:chExt cx="0" cy="0"/>
        </a:xfrm>
      </p:grpSpPr>
      <p:sp>
        <p:nvSpPr>
          <p:cNvPr id="9" name="Text Placeholder 2">
            <a:extLst>
              <a:ext uri="{FF2B5EF4-FFF2-40B4-BE49-F238E27FC236}">
                <a16:creationId xmlns:a16="http://schemas.microsoft.com/office/drawing/2014/main" id="{5C5C7E8B-2D3B-8CE3-056D-A6E9EF840713}"/>
              </a:ext>
            </a:extLst>
          </p:cNvPr>
          <p:cNvSpPr txBox="1">
            <a:spLocks/>
          </p:cNvSpPr>
          <p:nvPr/>
        </p:nvSpPr>
        <p:spPr>
          <a:xfrm>
            <a:off x="8392735" y="2600130"/>
            <a:ext cx="4320000" cy="2729999"/>
          </a:xfrm>
          <a:prstGeom prst="rect">
            <a:avLst/>
          </a:prstGeom>
        </p:spPr>
        <p:txBody>
          <a:bodyPr vert="horz" lIns="0" tIns="0" rIns="0" bIns="0" rtlCol="0">
            <a:noAutofit/>
          </a:bodyPr>
          <a:lstStyle>
            <a:lvl1pPr marL="0" indent="0" algn="l" defTabSz="685800" rtl="0" eaLnBrk="1" latinLnBrk="0" hangingPunct="1">
              <a:lnSpc>
                <a:spcPct val="120000"/>
              </a:lnSpc>
              <a:spcBef>
                <a:spcPts val="750"/>
              </a:spcBef>
              <a:buFont typeface="Arial" panose="020B0604020202020204" pitchFamily="34" charset="0"/>
              <a:buNone/>
              <a:defRPr sz="1200" b="0" kern="1200">
                <a:solidFill>
                  <a:schemeClr val="tx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2400" b="1" kern="1200">
                <a:solidFill>
                  <a:schemeClr val="bg1"/>
                </a:solidFill>
                <a:latin typeface="Arial" panose="020B0604020202020204" pitchFamily="34" charset="0"/>
                <a:ea typeface="+mn-ea"/>
                <a:cs typeface="Arial" panose="020B0604020202020204" pitchFamily="34" charset="0"/>
              </a:defRPr>
            </a:lvl2pPr>
            <a:lvl3pPr marL="685800" indent="0" algn="l" defTabSz="685800" rtl="0" eaLnBrk="1" latinLnBrk="0" hangingPunct="1">
              <a:lnSpc>
                <a:spcPct val="90000"/>
              </a:lnSpc>
              <a:spcBef>
                <a:spcPts val="375"/>
              </a:spcBef>
              <a:buFont typeface="Arial" panose="020B0604020202020204" pitchFamily="34" charset="0"/>
              <a:buNone/>
              <a:defRPr sz="2400" b="1" kern="1200">
                <a:solidFill>
                  <a:schemeClr val="bg1"/>
                </a:solidFill>
                <a:latin typeface="Arial" panose="020B0604020202020204" pitchFamily="34" charset="0"/>
                <a:ea typeface="+mn-ea"/>
                <a:cs typeface="Arial" panose="020B0604020202020204" pitchFamily="34" charset="0"/>
              </a:defRPr>
            </a:lvl3pPr>
            <a:lvl4pPr marL="1028700" indent="0" algn="l" defTabSz="685800" rtl="0" eaLnBrk="1" latinLnBrk="0" hangingPunct="1">
              <a:lnSpc>
                <a:spcPct val="90000"/>
              </a:lnSpc>
              <a:spcBef>
                <a:spcPts val="375"/>
              </a:spcBef>
              <a:buFont typeface="Arial" panose="020B0604020202020204" pitchFamily="34" charset="0"/>
              <a:buNone/>
              <a:defRPr sz="2400" b="1" kern="1200">
                <a:solidFill>
                  <a:schemeClr val="bg1"/>
                </a:solidFill>
                <a:latin typeface="Arial" panose="020B0604020202020204" pitchFamily="34" charset="0"/>
                <a:ea typeface="+mn-ea"/>
                <a:cs typeface="Arial" panose="020B0604020202020204" pitchFamily="34" charset="0"/>
              </a:defRPr>
            </a:lvl4pPr>
            <a:lvl5pPr marL="1371600" indent="0" algn="l" defTabSz="685800" rtl="0" eaLnBrk="1" latinLnBrk="0" hangingPunct="1">
              <a:lnSpc>
                <a:spcPct val="90000"/>
              </a:lnSpc>
              <a:spcBef>
                <a:spcPts val="375"/>
              </a:spcBef>
              <a:buFont typeface="Arial" panose="020B0604020202020204" pitchFamily="34" charset="0"/>
              <a:buNone/>
              <a:defRPr sz="2400" b="1" kern="1200">
                <a:solidFill>
                  <a:schemeClr val="bg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endParaRPr lang="en-US" sz="1600" dirty="0"/>
          </a:p>
        </p:txBody>
      </p:sp>
      <p:pic>
        <p:nvPicPr>
          <p:cNvPr id="7" name="Picture 6">
            <a:extLst>
              <a:ext uri="{FF2B5EF4-FFF2-40B4-BE49-F238E27FC236}">
                <a16:creationId xmlns:a16="http://schemas.microsoft.com/office/drawing/2014/main" id="{52EC540E-4EE4-6C7A-65D9-08D98827DD1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03742" y="172203"/>
            <a:ext cx="1017172" cy="842110"/>
          </a:xfrm>
          <a:prstGeom prst="rect">
            <a:avLst/>
          </a:prstGeom>
        </p:spPr>
      </p:pic>
      <p:sp>
        <p:nvSpPr>
          <p:cNvPr id="2" name="Title 1">
            <a:extLst>
              <a:ext uri="{FF2B5EF4-FFF2-40B4-BE49-F238E27FC236}">
                <a16:creationId xmlns:a16="http://schemas.microsoft.com/office/drawing/2014/main" id="{A7E3C968-6D8C-6714-CBFF-9ED14C33AF1C}"/>
              </a:ext>
            </a:extLst>
          </p:cNvPr>
          <p:cNvSpPr txBox="1">
            <a:spLocks/>
          </p:cNvSpPr>
          <p:nvPr/>
        </p:nvSpPr>
        <p:spPr>
          <a:xfrm>
            <a:off x="1555657" y="250459"/>
            <a:ext cx="9448085" cy="56429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IE" sz="2800" b="1" kern="0" dirty="0">
                <a:solidFill>
                  <a:srgbClr val="006152"/>
                </a:solidFill>
                <a:latin typeface="Arial" panose="020B0604020202020204" pitchFamily="34" charset="0"/>
                <a:cs typeface="Arial" panose="020B0604020202020204" pitchFamily="34" charset="0"/>
              </a:rPr>
              <a:t>Summary of</a:t>
            </a:r>
            <a:r>
              <a:rPr lang="en-GB" sz="2800" b="1" dirty="0">
                <a:solidFill>
                  <a:srgbClr val="006152"/>
                </a:solidFill>
                <a:latin typeface="Arial" panose="020B0604020202020204" pitchFamily="34" charset="0"/>
                <a:cs typeface="Arial" panose="020B0604020202020204" pitchFamily="34" charset="0"/>
              </a:rPr>
              <a:t> Gonorrhoea Surveillance Evaluation</a:t>
            </a:r>
            <a:endParaRPr lang="en-IE" sz="2800" dirty="0">
              <a:solidFill>
                <a:srgbClr val="006152"/>
              </a:solidFill>
              <a:latin typeface="Arial" panose="020B0604020202020204" pitchFamily="34" charset="0"/>
              <a:cs typeface="Arial" panose="020B0604020202020204" pitchFamily="34" charset="0"/>
            </a:endParaRPr>
          </a:p>
          <a:p>
            <a:endParaRPr lang="en-IE" sz="2800" dirty="0">
              <a:solidFill>
                <a:srgbClr val="006152"/>
              </a:solidFill>
              <a:latin typeface="Arial" panose="020B0604020202020204" pitchFamily="34" charset="0"/>
              <a:cs typeface="Arial" panose="020B0604020202020204" pitchFamily="34" charset="0"/>
            </a:endParaRPr>
          </a:p>
        </p:txBody>
      </p:sp>
      <p:sp>
        <p:nvSpPr>
          <p:cNvPr id="4" name="Content Placeholder 2">
            <a:extLst>
              <a:ext uri="{FF2B5EF4-FFF2-40B4-BE49-F238E27FC236}">
                <a16:creationId xmlns:a16="http://schemas.microsoft.com/office/drawing/2014/main" id="{13752D8E-DF44-173D-B33B-04E262688911}"/>
              </a:ext>
            </a:extLst>
          </p:cNvPr>
          <p:cNvSpPr txBox="1">
            <a:spLocks/>
          </p:cNvSpPr>
          <p:nvPr/>
        </p:nvSpPr>
        <p:spPr>
          <a:xfrm>
            <a:off x="354513" y="1576505"/>
            <a:ext cx="11482974" cy="481377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IE" sz="1800" dirty="0">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68B20C04-67DA-B6F2-8F1D-862FF632ACCF}"/>
              </a:ext>
            </a:extLst>
          </p:cNvPr>
          <p:cNvSpPr txBox="1"/>
          <p:nvPr/>
        </p:nvSpPr>
        <p:spPr>
          <a:xfrm>
            <a:off x="354513" y="1248323"/>
            <a:ext cx="11406013" cy="4884094"/>
          </a:xfrm>
          <a:prstGeom prst="rect">
            <a:avLst/>
          </a:prstGeom>
          <a:noFill/>
        </p:spPr>
        <p:txBody>
          <a:bodyPr wrap="square">
            <a:spAutoFit/>
          </a:bodyPr>
          <a:lstStyle/>
          <a:p>
            <a:pPr>
              <a:lnSpc>
                <a:spcPct val="107000"/>
              </a:lnSpc>
              <a:spcAft>
                <a:spcPts val="800"/>
              </a:spcAft>
              <a:buNone/>
            </a:pPr>
            <a:r>
              <a:rPr lang="en-GB" sz="2000" kern="1200" dirty="0">
                <a:solidFill>
                  <a:srgbClr val="000000"/>
                </a:solidFill>
                <a:effectLst/>
                <a:latin typeface="Arial" panose="020B0604020202020204" pitchFamily="34" charset="0"/>
                <a:ea typeface="Aptos" panose="020B0004020202020204" pitchFamily="34" charset="0"/>
                <a:cs typeface="Arial" panose="020B0604020202020204" pitchFamily="34" charset="0"/>
              </a:rPr>
              <a:t>An evaluation of gonorrhoea surveillance in Ireland was carried out in late 2024 and early 2025 to assess the current surveillance system from the perspective of laboratory, clinical, and public health professionals. It found that while core laboratory data reporting is robust, enhanced surveillance data—such as partner notification, ethnicity, and mode of transmission was often incomplete, especially in high-burden regions like Dublin and during the COVID-19 pandemic. The system is generally considered acceptable to staff working within the public health system, but manual data entry and lack of integration between IT systems were major challenges</a:t>
            </a:r>
            <a:r>
              <a:rPr lang="en-GB" sz="2000" dirty="0">
                <a:solidFill>
                  <a:srgbClr val="000000"/>
                </a:solidFill>
                <a:latin typeface="Arial" panose="020B0604020202020204" pitchFamily="34" charset="0"/>
                <a:ea typeface="Aptos" panose="020B0004020202020204" pitchFamily="34" charset="0"/>
                <a:cs typeface="Arial" panose="020B0604020202020204" pitchFamily="34" charset="0"/>
              </a:rPr>
              <a:t>.</a:t>
            </a:r>
          </a:p>
          <a:p>
            <a:pPr>
              <a:lnSpc>
                <a:spcPct val="107000"/>
              </a:lnSpc>
              <a:spcAft>
                <a:spcPts val="800"/>
              </a:spcAft>
              <a:buNone/>
            </a:pPr>
            <a:endParaRPr lang="en-GB" sz="2000" dirty="0">
              <a:solidFill>
                <a:srgbClr val="000000"/>
              </a:solidFill>
              <a:latin typeface="Arial" panose="020B0604020202020204" pitchFamily="34" charset="0"/>
              <a:ea typeface="Aptos" panose="020B0004020202020204" pitchFamily="34" charset="0"/>
              <a:cs typeface="Arial" panose="020B0604020202020204" pitchFamily="34" charset="0"/>
            </a:endParaRPr>
          </a:p>
          <a:p>
            <a:pPr>
              <a:lnSpc>
                <a:spcPct val="107000"/>
              </a:lnSpc>
              <a:spcAft>
                <a:spcPts val="800"/>
              </a:spcAft>
              <a:buNone/>
            </a:pPr>
            <a:r>
              <a:rPr lang="en-GB" sz="2000" kern="1200" dirty="0">
                <a:solidFill>
                  <a:srgbClr val="000000"/>
                </a:solidFill>
                <a:effectLst/>
                <a:latin typeface="Arial" panose="020B0604020202020204" pitchFamily="34" charset="0"/>
                <a:ea typeface="Aptos" panose="020B0004020202020204" pitchFamily="34" charset="0"/>
                <a:cs typeface="Arial" panose="020B0604020202020204" pitchFamily="34" charset="0"/>
              </a:rPr>
              <a:t>These findings are timely as Ireland prepares to transition to the new </a:t>
            </a:r>
            <a:r>
              <a:rPr lang="en-GB" sz="2000" b="1" kern="1200" dirty="0">
                <a:solidFill>
                  <a:srgbClr val="000000"/>
                </a:solidFill>
                <a:effectLst/>
                <a:latin typeface="Arial" panose="020B0604020202020204" pitchFamily="34" charset="0"/>
                <a:ea typeface="Aptos" panose="020B0004020202020204" pitchFamily="34" charset="0"/>
                <a:cs typeface="Arial" panose="020B0604020202020204" pitchFamily="34" charset="0"/>
              </a:rPr>
              <a:t>Outbreak, Case and Incident Management and Surveillance System (OCIMS). </a:t>
            </a:r>
            <a:r>
              <a:rPr lang="en-GB" sz="2000" kern="1200" dirty="0">
                <a:solidFill>
                  <a:srgbClr val="000000"/>
                </a:solidFill>
                <a:effectLst/>
                <a:latin typeface="Arial" panose="020B0604020202020204" pitchFamily="34" charset="0"/>
                <a:ea typeface="Aptos" panose="020B0004020202020204" pitchFamily="34" charset="0"/>
                <a:cs typeface="Arial" panose="020B0604020202020204" pitchFamily="34" charset="0"/>
              </a:rPr>
              <a:t>The evaluation highlights the need for automation, better interoperability between systems, and streamlined data collection processes to reduce burden and improve data quality. Strengthening these areas will enhance Ireland’s ability to respond to rising gonorrhoea cases and antimicrobial resistance, ensuring both national oversight and effective local action.</a:t>
            </a:r>
            <a:endParaRPr lang="en-IE" kern="100" dirty="0">
              <a:effectLst/>
              <a:latin typeface="Arial" panose="020B0604020202020204" pitchFamily="34" charset="0"/>
              <a:ea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285192172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2">
            <a:extLst>
              <a:ext uri="{FF2B5EF4-FFF2-40B4-BE49-F238E27FC236}">
                <a16:creationId xmlns:a16="http://schemas.microsoft.com/office/drawing/2014/main" id="{819D0966-D97E-0F44-A83F-DD68030F1AD7}"/>
              </a:ext>
            </a:extLst>
          </p:cNvPr>
          <p:cNvSpPr txBox="1">
            <a:spLocks/>
          </p:cNvSpPr>
          <p:nvPr/>
        </p:nvSpPr>
        <p:spPr>
          <a:xfrm>
            <a:off x="8392735" y="2600130"/>
            <a:ext cx="4320000" cy="2729999"/>
          </a:xfrm>
          <a:prstGeom prst="rect">
            <a:avLst/>
          </a:prstGeom>
        </p:spPr>
        <p:txBody>
          <a:bodyPr vert="horz" lIns="0" tIns="0" rIns="0" bIns="0" rtlCol="0">
            <a:noAutofit/>
          </a:bodyPr>
          <a:lstStyle>
            <a:lvl1pPr marL="0" indent="0" algn="l" defTabSz="685800" rtl="0" eaLnBrk="1" latinLnBrk="0" hangingPunct="1">
              <a:lnSpc>
                <a:spcPct val="120000"/>
              </a:lnSpc>
              <a:spcBef>
                <a:spcPts val="750"/>
              </a:spcBef>
              <a:buFont typeface="Arial" panose="020B0604020202020204" pitchFamily="34" charset="0"/>
              <a:buNone/>
              <a:defRPr sz="1200" b="0" kern="1200">
                <a:solidFill>
                  <a:schemeClr val="tx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2400" b="1" kern="1200">
                <a:solidFill>
                  <a:schemeClr val="bg1"/>
                </a:solidFill>
                <a:latin typeface="Arial" panose="020B0604020202020204" pitchFamily="34" charset="0"/>
                <a:ea typeface="+mn-ea"/>
                <a:cs typeface="Arial" panose="020B0604020202020204" pitchFamily="34" charset="0"/>
              </a:defRPr>
            </a:lvl2pPr>
            <a:lvl3pPr marL="685800" indent="0" algn="l" defTabSz="685800" rtl="0" eaLnBrk="1" latinLnBrk="0" hangingPunct="1">
              <a:lnSpc>
                <a:spcPct val="90000"/>
              </a:lnSpc>
              <a:spcBef>
                <a:spcPts val="375"/>
              </a:spcBef>
              <a:buFont typeface="Arial" panose="020B0604020202020204" pitchFamily="34" charset="0"/>
              <a:buNone/>
              <a:defRPr sz="2400" b="1" kern="1200">
                <a:solidFill>
                  <a:schemeClr val="bg1"/>
                </a:solidFill>
                <a:latin typeface="Arial" panose="020B0604020202020204" pitchFamily="34" charset="0"/>
                <a:ea typeface="+mn-ea"/>
                <a:cs typeface="Arial" panose="020B0604020202020204" pitchFamily="34" charset="0"/>
              </a:defRPr>
            </a:lvl3pPr>
            <a:lvl4pPr marL="1028700" indent="0" algn="l" defTabSz="685800" rtl="0" eaLnBrk="1" latinLnBrk="0" hangingPunct="1">
              <a:lnSpc>
                <a:spcPct val="90000"/>
              </a:lnSpc>
              <a:spcBef>
                <a:spcPts val="375"/>
              </a:spcBef>
              <a:buFont typeface="Arial" panose="020B0604020202020204" pitchFamily="34" charset="0"/>
              <a:buNone/>
              <a:defRPr sz="2400" b="1" kern="1200">
                <a:solidFill>
                  <a:schemeClr val="bg1"/>
                </a:solidFill>
                <a:latin typeface="Arial" panose="020B0604020202020204" pitchFamily="34" charset="0"/>
                <a:ea typeface="+mn-ea"/>
                <a:cs typeface="Arial" panose="020B0604020202020204" pitchFamily="34" charset="0"/>
              </a:defRPr>
            </a:lvl4pPr>
            <a:lvl5pPr marL="1371600" indent="0" algn="l" defTabSz="685800" rtl="0" eaLnBrk="1" latinLnBrk="0" hangingPunct="1">
              <a:lnSpc>
                <a:spcPct val="90000"/>
              </a:lnSpc>
              <a:spcBef>
                <a:spcPts val="375"/>
              </a:spcBef>
              <a:buFont typeface="Arial" panose="020B0604020202020204" pitchFamily="34" charset="0"/>
              <a:buNone/>
              <a:defRPr sz="2400" b="1" kern="1200">
                <a:solidFill>
                  <a:schemeClr val="bg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endParaRPr lang="en-US" sz="1600" dirty="0"/>
          </a:p>
        </p:txBody>
      </p:sp>
      <p:pic>
        <p:nvPicPr>
          <p:cNvPr id="7" name="Picture 6">
            <a:extLst>
              <a:ext uri="{FF2B5EF4-FFF2-40B4-BE49-F238E27FC236}">
                <a16:creationId xmlns:a16="http://schemas.microsoft.com/office/drawing/2014/main" id="{B114E3F2-43E4-4F97-9775-8032F277748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03742" y="172203"/>
            <a:ext cx="1017172" cy="842110"/>
          </a:xfrm>
          <a:prstGeom prst="rect">
            <a:avLst/>
          </a:prstGeom>
        </p:spPr>
      </p:pic>
      <p:sp>
        <p:nvSpPr>
          <p:cNvPr id="2" name="Title 1">
            <a:extLst>
              <a:ext uri="{FF2B5EF4-FFF2-40B4-BE49-F238E27FC236}">
                <a16:creationId xmlns:a16="http://schemas.microsoft.com/office/drawing/2014/main" id="{5D06395F-E300-30C3-C194-89EB99F65FC4}"/>
              </a:ext>
            </a:extLst>
          </p:cNvPr>
          <p:cNvSpPr txBox="1">
            <a:spLocks/>
          </p:cNvSpPr>
          <p:nvPr/>
        </p:nvSpPr>
        <p:spPr>
          <a:xfrm>
            <a:off x="1371957" y="311111"/>
            <a:ext cx="9448085" cy="56429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IE" sz="2800" b="1" kern="0" dirty="0">
                <a:solidFill>
                  <a:srgbClr val="006152"/>
                </a:solidFill>
                <a:latin typeface="Arial" panose="020B0604020202020204" pitchFamily="34" charset="0"/>
                <a:cs typeface="Arial" panose="020B0604020202020204" pitchFamily="34" charset="0"/>
              </a:rPr>
              <a:t>Public health implications and k</a:t>
            </a:r>
            <a:r>
              <a:rPr lang="en-IE" sz="2800" b="1" dirty="0">
                <a:solidFill>
                  <a:srgbClr val="006152"/>
                </a:solidFill>
                <a:latin typeface="Arial" panose="020B0604020202020204" pitchFamily="34" charset="0"/>
                <a:cs typeface="Arial" panose="020B0604020202020204" pitchFamily="34" charset="0"/>
              </a:rPr>
              <a:t>ey recommendations for Public Health</a:t>
            </a:r>
            <a:r>
              <a:rPr lang="en-IE" sz="2800" b="1" kern="0" dirty="0">
                <a:solidFill>
                  <a:srgbClr val="006152"/>
                </a:solidFill>
                <a:latin typeface="Arial" panose="020B0604020202020204" pitchFamily="34" charset="0"/>
                <a:cs typeface="Arial" panose="020B0604020202020204" pitchFamily="34" charset="0"/>
              </a:rPr>
              <a:t> </a:t>
            </a:r>
            <a:endParaRPr lang="en-IE" sz="2800" b="1" dirty="0">
              <a:solidFill>
                <a:srgbClr val="006152"/>
              </a:solidFill>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5FB6F222-3410-DD99-3C90-CE42B234A028}"/>
              </a:ext>
            </a:extLst>
          </p:cNvPr>
          <p:cNvSpPr txBox="1"/>
          <p:nvPr/>
        </p:nvSpPr>
        <p:spPr>
          <a:xfrm>
            <a:off x="186640" y="2402389"/>
            <a:ext cx="11201400" cy="4061496"/>
          </a:xfrm>
          <a:prstGeom prst="rect">
            <a:avLst/>
          </a:prstGeom>
          <a:noFill/>
        </p:spPr>
        <p:txBody>
          <a:bodyPr wrap="square">
            <a:spAutoFit/>
          </a:bodyPr>
          <a:lstStyle/>
          <a:p>
            <a:pPr marL="342900" indent="-342900">
              <a:buFont typeface="Arial" panose="020B0604020202020204" pitchFamily="34" charset="0"/>
              <a:buChar char="•"/>
            </a:pPr>
            <a:r>
              <a:rPr lang="en-IE" kern="100" dirty="0">
                <a:effectLst/>
                <a:latin typeface="Arial" panose="020B0604020202020204" pitchFamily="34" charset="0"/>
                <a:ea typeface="Tahoma" panose="020B0604030504040204" pitchFamily="34" charset="0"/>
                <a:cs typeface="Arial" panose="020B0604020202020204" pitchFamily="34" charset="0"/>
              </a:rPr>
              <a:t>Lack of complete enhanced data on </a:t>
            </a:r>
            <a:r>
              <a:rPr lang="en-IE" i="1" kern="100" dirty="0">
                <a:effectLst/>
                <a:latin typeface="Arial" panose="020B0604020202020204" pitchFamily="34" charset="0"/>
                <a:ea typeface="Tahoma" panose="020B0604030504040204" pitchFamily="34" charset="0"/>
                <a:cs typeface="Arial" panose="020B0604020202020204" pitchFamily="34" charset="0"/>
              </a:rPr>
              <a:t>N. gonorrhoeae </a:t>
            </a:r>
            <a:r>
              <a:rPr lang="en-IE" kern="100" dirty="0">
                <a:latin typeface="Arial" panose="020B0604020202020204" pitchFamily="34" charset="0"/>
                <a:ea typeface="Tahoma" panose="020B0604030504040204" pitchFamily="34" charset="0"/>
                <a:cs typeface="Arial" panose="020B0604020202020204" pitchFamily="34" charset="0"/>
              </a:rPr>
              <a:t>notifications</a:t>
            </a:r>
            <a:r>
              <a:rPr lang="en-IE" i="1" kern="100" dirty="0">
                <a:latin typeface="Arial" panose="020B0604020202020204" pitchFamily="34" charset="0"/>
                <a:ea typeface="Tahoma" panose="020B0604030504040204" pitchFamily="34" charset="0"/>
                <a:cs typeface="Arial" panose="020B0604020202020204" pitchFamily="34" charset="0"/>
              </a:rPr>
              <a:t> </a:t>
            </a:r>
            <a:r>
              <a:rPr lang="en-IE" kern="100" dirty="0">
                <a:effectLst/>
                <a:latin typeface="Arial" panose="020B0604020202020204" pitchFamily="34" charset="0"/>
                <a:ea typeface="Tahoma" panose="020B0604030504040204" pitchFamily="34" charset="0"/>
                <a:cs typeface="Arial" panose="020B0604020202020204" pitchFamily="34" charset="0"/>
              </a:rPr>
              <a:t>make it difficult </a:t>
            </a:r>
            <a:r>
              <a:rPr lang="en-IE" kern="100" dirty="0">
                <a:latin typeface="Arial" panose="020B0604020202020204" pitchFamily="34" charset="0"/>
                <a:ea typeface="Tahoma" panose="020B0604030504040204" pitchFamily="34" charset="0"/>
                <a:cs typeface="Arial" panose="020B0604020202020204" pitchFamily="34" charset="0"/>
              </a:rPr>
              <a:t>to i</a:t>
            </a:r>
            <a:r>
              <a:rPr lang="en-IE" kern="100" dirty="0">
                <a:effectLst/>
                <a:latin typeface="Arial" panose="020B0604020202020204" pitchFamily="34" charset="0"/>
                <a:ea typeface="Tahoma" panose="020B0604030504040204" pitchFamily="34" charset="0"/>
                <a:cs typeface="Arial" panose="020B0604020202020204" pitchFamily="34" charset="0"/>
              </a:rPr>
              <a:t>nterpret data trends and effectively monitor disease transmission dynamics</a:t>
            </a:r>
          </a:p>
          <a:p>
            <a:pPr marL="342900" indent="-342900">
              <a:buFont typeface="Arial" panose="020B0604020202020204" pitchFamily="34" charset="0"/>
              <a:buChar char="•"/>
            </a:pPr>
            <a:endParaRPr lang="en-IE" kern="100" dirty="0">
              <a:effectLst/>
              <a:latin typeface="Arial" panose="020B0604020202020204" pitchFamily="34" charset="0"/>
              <a:ea typeface="Tahoma" panose="020B0604030504040204" pitchFamily="34" charset="0"/>
              <a:cs typeface="Arial" panose="020B0604020202020204" pitchFamily="34" charset="0"/>
            </a:endParaRPr>
          </a:p>
          <a:p>
            <a:pPr marL="342900" indent="-342900">
              <a:lnSpc>
                <a:spcPct val="107000"/>
              </a:lnSpc>
              <a:spcAft>
                <a:spcPts val="800"/>
              </a:spcAft>
              <a:buFont typeface="Arial" panose="020B0604020202020204" pitchFamily="34" charset="0"/>
              <a:buChar char="•"/>
            </a:pPr>
            <a:r>
              <a:rPr lang="en-GB" dirty="0">
                <a:latin typeface="Arial" panose="020B0604020202020204" pitchFamily="34" charset="0"/>
                <a:ea typeface="Tahoma" panose="020B0604030504040204" pitchFamily="34" charset="0"/>
                <a:cs typeface="Arial" panose="020B0604020202020204" pitchFamily="34" charset="0"/>
              </a:rPr>
              <a:t>Initiatives to improve data collection and completeness:</a:t>
            </a:r>
          </a:p>
          <a:p>
            <a:pPr marL="830001" lvl="1" indent="-285750">
              <a:buFont typeface="Arial" panose="020B0604020202020204" pitchFamily="34" charset="0"/>
              <a:buChar char="•"/>
            </a:pPr>
            <a:r>
              <a:rPr lang="en-GB" dirty="0">
                <a:latin typeface="Arial" panose="020B0604020202020204" pitchFamily="34" charset="0"/>
                <a:ea typeface="Tahoma" panose="020B0604030504040204" pitchFamily="34" charset="0"/>
                <a:cs typeface="Arial" panose="020B0604020202020204" pitchFamily="34" charset="0"/>
              </a:rPr>
              <a:t>HPSC along with colleagues in Public Health and the Gay Men’s Health Service (GMHS) are participating in a European Centre for Disease Prevention and Control (ECDC) project designed to </a:t>
            </a:r>
            <a:r>
              <a:rPr lang="en-GB" dirty="0">
                <a:effectLst/>
                <a:latin typeface="Arial" panose="020B0604020202020204" pitchFamily="34" charset="0"/>
                <a:ea typeface="Tahoma" panose="020B0604030504040204" pitchFamily="34" charset="0"/>
                <a:cs typeface="Arial" panose="020B0604020202020204" pitchFamily="34" charset="0"/>
              </a:rPr>
              <a:t>improve national surveillance systems for STIs through using electronic health records (EHR) (</a:t>
            </a:r>
            <a:r>
              <a:rPr lang="en-IE" dirty="0">
                <a:latin typeface="Arial" panose="020B0604020202020204" pitchFamily="34" charset="0"/>
                <a:ea typeface="Tahoma" panose="020B0604030504040204" pitchFamily="34" charset="0"/>
                <a:cs typeface="Arial" panose="020B0604020202020204" pitchFamily="34" charset="0"/>
              </a:rPr>
              <a:t>EHR-STI). The aim is to identify a data flow process that will improve the </a:t>
            </a:r>
            <a:r>
              <a:rPr lang="en-GB" dirty="0">
                <a:effectLst/>
                <a:latin typeface="Arial" panose="020B0604020202020204" pitchFamily="34" charset="0"/>
                <a:ea typeface="Tahoma" panose="020B0604030504040204" pitchFamily="34" charset="0"/>
                <a:cs typeface="Arial" panose="020B0604020202020204" pitchFamily="34" charset="0"/>
              </a:rPr>
              <a:t>timeliness, and completeness for enhanced data on STI notifications. </a:t>
            </a:r>
            <a:r>
              <a:rPr lang="en-IE" dirty="0">
                <a:latin typeface="Arial" panose="020B0604020202020204" pitchFamily="34" charset="0"/>
                <a:cs typeface="Arial" panose="020B0604020202020204" pitchFamily="34" charset="0"/>
              </a:rPr>
              <a:t>The project has directly informed the development of the HIV/STI component in the new Outbreak, Case and Incident Management and Surveillance System (OCIMS) OCIMS will replace CIDR and is due to go live in 2026 OCIMS has been developed  to future proof, digitalise and strengthen our national surveillance system, providing benefits to both clinics and public health.</a:t>
            </a:r>
            <a:endParaRPr lang="en-IE" dirty="0">
              <a:latin typeface="Arial" panose="020B0604020202020204" pitchFamily="34" charset="0"/>
              <a:ea typeface="Times New Roman" panose="02020603050405020304" pitchFamily="18" charset="0"/>
              <a:cs typeface="Arial" panose="020B0604020202020204" pitchFamily="34" charset="0"/>
            </a:endParaRPr>
          </a:p>
          <a:p>
            <a:pPr marL="544251" lvl="1"/>
            <a:endParaRPr lang="en-IE" sz="1600" dirty="0">
              <a:effectLst/>
              <a:latin typeface="Arial" panose="020B0604020202020204" pitchFamily="34" charset="0"/>
              <a:ea typeface="Tahoma" panose="020B0604030504040204" pitchFamily="34" charset="0"/>
              <a:cs typeface="Arial" panose="020B0604020202020204" pitchFamily="34" charset="0"/>
            </a:endParaRPr>
          </a:p>
        </p:txBody>
      </p:sp>
      <p:sp>
        <p:nvSpPr>
          <p:cNvPr id="8" name="TextBox 7">
            <a:extLst>
              <a:ext uri="{FF2B5EF4-FFF2-40B4-BE49-F238E27FC236}">
                <a16:creationId xmlns:a16="http://schemas.microsoft.com/office/drawing/2014/main" id="{714CB871-A014-B37E-8D82-DC0EDB49D8D4}"/>
              </a:ext>
            </a:extLst>
          </p:cNvPr>
          <p:cNvSpPr txBox="1"/>
          <p:nvPr/>
        </p:nvSpPr>
        <p:spPr>
          <a:xfrm>
            <a:off x="270639" y="1310409"/>
            <a:ext cx="10733103" cy="923330"/>
          </a:xfrm>
          <a:prstGeom prst="rect">
            <a:avLst/>
          </a:prstGeom>
          <a:noFill/>
        </p:spPr>
        <p:txBody>
          <a:bodyPr wrap="square">
            <a:spAutoFit/>
          </a:bodyPr>
          <a:lstStyle/>
          <a:p>
            <a:pPr marL="285750" indent="-285750">
              <a:buFont typeface="Arial" panose="020B0604020202020204" pitchFamily="34" charset="0"/>
              <a:buChar char="•"/>
            </a:pPr>
            <a:r>
              <a:rPr lang="en-IE" sz="1800" kern="100" dirty="0">
                <a:latin typeface="Arial" panose="020B0604020202020204" pitchFamily="34" charset="0"/>
                <a:ea typeface="Tahoma" panose="020B0604030504040204" pitchFamily="34" charset="0"/>
                <a:cs typeface="Arial" panose="020B0604020202020204" pitchFamily="34" charset="0"/>
              </a:rPr>
              <a:t>Surveillance of AMR in </a:t>
            </a:r>
            <a:r>
              <a:rPr lang="en-IE" sz="1800" i="1" kern="100" dirty="0">
                <a:latin typeface="Arial" panose="020B0604020202020204" pitchFamily="34" charset="0"/>
                <a:ea typeface="Tahoma" panose="020B0604030504040204" pitchFamily="34" charset="0"/>
                <a:cs typeface="Arial" panose="020B0604020202020204" pitchFamily="34" charset="0"/>
              </a:rPr>
              <a:t>N. gonorrhoeae</a:t>
            </a:r>
            <a:r>
              <a:rPr lang="en-IE" sz="1800" kern="100" dirty="0">
                <a:latin typeface="Arial" panose="020B0604020202020204" pitchFamily="34" charset="0"/>
                <a:ea typeface="Tahoma" panose="020B0604030504040204" pitchFamily="34" charset="0"/>
                <a:cs typeface="Arial" panose="020B0604020202020204" pitchFamily="34" charset="0"/>
              </a:rPr>
              <a:t> is crucial for monitoring national and international trends in antimicrobial resistance. Strengthening </a:t>
            </a:r>
            <a:r>
              <a:rPr lang="en-IE" sz="1800" i="1" kern="100" dirty="0">
                <a:latin typeface="Arial" panose="020B0604020202020204" pitchFamily="34" charset="0"/>
                <a:ea typeface="Tahoma" panose="020B0604030504040204" pitchFamily="34" charset="0"/>
                <a:cs typeface="Arial" panose="020B0604020202020204" pitchFamily="34" charset="0"/>
              </a:rPr>
              <a:t>N. gonorrhoeae</a:t>
            </a:r>
            <a:r>
              <a:rPr lang="en-IE" sz="1800" kern="100" dirty="0">
                <a:latin typeface="Arial" panose="020B0604020202020204" pitchFamily="34" charset="0"/>
                <a:ea typeface="Tahoma" panose="020B0604030504040204" pitchFamily="34" charset="0"/>
                <a:cs typeface="Arial" panose="020B0604020202020204" pitchFamily="34" charset="0"/>
              </a:rPr>
              <a:t> and </a:t>
            </a:r>
            <a:r>
              <a:rPr lang="en-IE" sz="1800" i="1" kern="100" dirty="0">
                <a:latin typeface="Arial" panose="020B0604020202020204" pitchFamily="34" charset="0"/>
                <a:ea typeface="Tahoma" panose="020B0604030504040204" pitchFamily="34" charset="0"/>
                <a:cs typeface="Arial" panose="020B0604020202020204" pitchFamily="34" charset="0"/>
              </a:rPr>
              <a:t>N. gonorrhoeae</a:t>
            </a:r>
            <a:r>
              <a:rPr lang="en-IE" sz="1800" kern="100" dirty="0">
                <a:latin typeface="Arial" panose="020B0604020202020204" pitchFamily="34" charset="0"/>
                <a:ea typeface="Tahoma" panose="020B0604030504040204" pitchFamily="34" charset="0"/>
                <a:cs typeface="Arial" panose="020B0604020202020204" pitchFamily="34" charset="0"/>
              </a:rPr>
              <a:t> AMR surveillance should be a priority to safeguard existing antimicrobial drugs and deliver effective public health measures</a:t>
            </a:r>
          </a:p>
        </p:txBody>
      </p:sp>
    </p:spTree>
    <p:extLst>
      <p:ext uri="{BB962C8B-B14F-4D97-AF65-F5344CB8AC3E}">
        <p14:creationId xmlns:p14="http://schemas.microsoft.com/office/powerpoint/2010/main" val="27426163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2">
            <a:extLst>
              <a:ext uri="{FF2B5EF4-FFF2-40B4-BE49-F238E27FC236}">
                <a16:creationId xmlns:a16="http://schemas.microsoft.com/office/drawing/2014/main" id="{819D0966-D97E-0F44-A83F-DD68030F1AD7}"/>
              </a:ext>
            </a:extLst>
          </p:cNvPr>
          <p:cNvSpPr txBox="1">
            <a:spLocks/>
          </p:cNvSpPr>
          <p:nvPr/>
        </p:nvSpPr>
        <p:spPr>
          <a:xfrm>
            <a:off x="8392735" y="2600130"/>
            <a:ext cx="4320000" cy="2729999"/>
          </a:xfrm>
          <a:prstGeom prst="rect">
            <a:avLst/>
          </a:prstGeom>
        </p:spPr>
        <p:txBody>
          <a:bodyPr vert="horz" lIns="0" tIns="0" rIns="0" bIns="0" rtlCol="0">
            <a:noAutofit/>
          </a:bodyPr>
          <a:lstStyle>
            <a:lvl1pPr marL="0" indent="0" algn="l" defTabSz="685800" rtl="0" eaLnBrk="1" latinLnBrk="0" hangingPunct="1">
              <a:lnSpc>
                <a:spcPct val="120000"/>
              </a:lnSpc>
              <a:spcBef>
                <a:spcPts val="750"/>
              </a:spcBef>
              <a:buFont typeface="Arial" panose="020B0604020202020204" pitchFamily="34" charset="0"/>
              <a:buNone/>
              <a:defRPr sz="1200" b="0" kern="1200">
                <a:solidFill>
                  <a:schemeClr val="tx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2400" b="1" kern="1200">
                <a:solidFill>
                  <a:schemeClr val="bg1"/>
                </a:solidFill>
                <a:latin typeface="Arial" panose="020B0604020202020204" pitchFamily="34" charset="0"/>
                <a:ea typeface="+mn-ea"/>
                <a:cs typeface="Arial" panose="020B0604020202020204" pitchFamily="34" charset="0"/>
              </a:defRPr>
            </a:lvl2pPr>
            <a:lvl3pPr marL="685800" indent="0" algn="l" defTabSz="685800" rtl="0" eaLnBrk="1" latinLnBrk="0" hangingPunct="1">
              <a:lnSpc>
                <a:spcPct val="90000"/>
              </a:lnSpc>
              <a:spcBef>
                <a:spcPts val="375"/>
              </a:spcBef>
              <a:buFont typeface="Arial" panose="020B0604020202020204" pitchFamily="34" charset="0"/>
              <a:buNone/>
              <a:defRPr sz="2400" b="1" kern="1200">
                <a:solidFill>
                  <a:schemeClr val="bg1"/>
                </a:solidFill>
                <a:latin typeface="Arial" panose="020B0604020202020204" pitchFamily="34" charset="0"/>
                <a:ea typeface="+mn-ea"/>
                <a:cs typeface="Arial" panose="020B0604020202020204" pitchFamily="34" charset="0"/>
              </a:defRPr>
            </a:lvl3pPr>
            <a:lvl4pPr marL="1028700" indent="0" algn="l" defTabSz="685800" rtl="0" eaLnBrk="1" latinLnBrk="0" hangingPunct="1">
              <a:lnSpc>
                <a:spcPct val="90000"/>
              </a:lnSpc>
              <a:spcBef>
                <a:spcPts val="375"/>
              </a:spcBef>
              <a:buFont typeface="Arial" panose="020B0604020202020204" pitchFamily="34" charset="0"/>
              <a:buNone/>
              <a:defRPr sz="2400" b="1" kern="1200">
                <a:solidFill>
                  <a:schemeClr val="bg1"/>
                </a:solidFill>
                <a:latin typeface="Arial" panose="020B0604020202020204" pitchFamily="34" charset="0"/>
                <a:ea typeface="+mn-ea"/>
                <a:cs typeface="Arial" panose="020B0604020202020204" pitchFamily="34" charset="0"/>
              </a:defRPr>
            </a:lvl4pPr>
            <a:lvl5pPr marL="1371600" indent="0" algn="l" defTabSz="685800" rtl="0" eaLnBrk="1" latinLnBrk="0" hangingPunct="1">
              <a:lnSpc>
                <a:spcPct val="90000"/>
              </a:lnSpc>
              <a:spcBef>
                <a:spcPts val="375"/>
              </a:spcBef>
              <a:buFont typeface="Arial" panose="020B0604020202020204" pitchFamily="34" charset="0"/>
              <a:buNone/>
              <a:defRPr sz="2400" b="1" kern="1200">
                <a:solidFill>
                  <a:schemeClr val="bg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endParaRPr lang="en-US" sz="1600" dirty="0"/>
          </a:p>
        </p:txBody>
      </p:sp>
      <p:pic>
        <p:nvPicPr>
          <p:cNvPr id="7" name="Picture 6">
            <a:extLst>
              <a:ext uri="{FF2B5EF4-FFF2-40B4-BE49-F238E27FC236}">
                <a16:creationId xmlns:a16="http://schemas.microsoft.com/office/drawing/2014/main" id="{B114E3F2-43E4-4F97-9775-8032F277748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03742" y="172203"/>
            <a:ext cx="1017172" cy="842110"/>
          </a:xfrm>
          <a:prstGeom prst="rect">
            <a:avLst/>
          </a:prstGeom>
        </p:spPr>
      </p:pic>
      <p:sp>
        <p:nvSpPr>
          <p:cNvPr id="2" name="Title 1">
            <a:extLst>
              <a:ext uri="{FF2B5EF4-FFF2-40B4-BE49-F238E27FC236}">
                <a16:creationId xmlns:a16="http://schemas.microsoft.com/office/drawing/2014/main" id="{F2BFFC26-1AEC-3261-E195-EAD3A3618260}"/>
              </a:ext>
            </a:extLst>
          </p:cNvPr>
          <p:cNvSpPr txBox="1">
            <a:spLocks/>
          </p:cNvSpPr>
          <p:nvPr/>
        </p:nvSpPr>
        <p:spPr>
          <a:xfrm>
            <a:off x="1555657" y="250459"/>
            <a:ext cx="9448085" cy="56429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IE" sz="2800" b="1" kern="0" dirty="0">
                <a:solidFill>
                  <a:srgbClr val="006152"/>
                </a:solidFill>
                <a:latin typeface="Arial" panose="020B0604020202020204" pitchFamily="34" charset="0"/>
                <a:cs typeface="Arial" panose="020B0604020202020204" pitchFamily="34" charset="0"/>
              </a:rPr>
              <a:t>Public health implications and k</a:t>
            </a:r>
            <a:r>
              <a:rPr lang="en-IE" sz="2800" b="1" dirty="0">
                <a:solidFill>
                  <a:srgbClr val="006152"/>
                </a:solidFill>
                <a:latin typeface="Arial" panose="020B0604020202020204" pitchFamily="34" charset="0"/>
                <a:cs typeface="Arial" panose="020B0604020202020204" pitchFamily="34" charset="0"/>
              </a:rPr>
              <a:t>ey recommendations for Public Health Cont</a:t>
            </a:r>
            <a:r>
              <a:rPr lang="en-IE" sz="2800" dirty="0">
                <a:solidFill>
                  <a:srgbClr val="006152"/>
                </a:solidFill>
                <a:latin typeface="Arial" panose="020B0604020202020204" pitchFamily="34" charset="0"/>
                <a:cs typeface="Arial" panose="020B0604020202020204" pitchFamily="34" charset="0"/>
              </a:rPr>
              <a:t>.</a:t>
            </a:r>
            <a:r>
              <a:rPr lang="en-IE" sz="2800" b="1" kern="0" dirty="0">
                <a:solidFill>
                  <a:srgbClr val="006152"/>
                </a:solidFill>
                <a:latin typeface="Arial" panose="020B0604020202020204" pitchFamily="34" charset="0"/>
                <a:cs typeface="Arial" panose="020B0604020202020204" pitchFamily="34" charset="0"/>
              </a:rPr>
              <a:t> </a:t>
            </a:r>
            <a:endParaRPr lang="en-IE" sz="2800" dirty="0">
              <a:solidFill>
                <a:srgbClr val="006152"/>
              </a:solidFill>
              <a:latin typeface="Arial" panose="020B0604020202020204" pitchFamily="34" charset="0"/>
              <a:cs typeface="Arial" panose="020B0604020202020204" pitchFamily="34" charset="0"/>
            </a:endParaRPr>
          </a:p>
        </p:txBody>
      </p:sp>
      <p:sp>
        <p:nvSpPr>
          <p:cNvPr id="4" name="Content Placeholder 2">
            <a:extLst>
              <a:ext uri="{FF2B5EF4-FFF2-40B4-BE49-F238E27FC236}">
                <a16:creationId xmlns:a16="http://schemas.microsoft.com/office/drawing/2014/main" id="{878A74F4-B330-0673-5341-3E36E1610030}"/>
              </a:ext>
            </a:extLst>
          </p:cNvPr>
          <p:cNvSpPr txBox="1">
            <a:spLocks/>
          </p:cNvSpPr>
          <p:nvPr/>
        </p:nvSpPr>
        <p:spPr>
          <a:xfrm>
            <a:off x="465831" y="893008"/>
            <a:ext cx="11482974" cy="481377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sz="1800" dirty="0">
              <a:solidFill>
                <a:srgbClr val="000000"/>
              </a:solidFill>
              <a:latin typeface="Arial" panose="020B0604020202020204" pitchFamily="34" charset="0"/>
              <a:cs typeface="Arial" panose="020B0604020202020204" pitchFamily="34" charset="0"/>
            </a:endParaRPr>
          </a:p>
          <a:p>
            <a:r>
              <a:rPr lang="en-IE" sz="1600" kern="100" dirty="0">
                <a:latin typeface="Arial" panose="020B0604020202020204" pitchFamily="34" charset="0"/>
                <a:ea typeface="Tahoma" panose="020B0604030504040204" pitchFamily="34" charset="0"/>
                <a:cs typeface="Arial" panose="020B0604020202020204" pitchFamily="34" charset="0"/>
              </a:rPr>
              <a:t>Current submissions to </a:t>
            </a:r>
            <a:r>
              <a:rPr lang="en-IE" sz="1600" kern="100" dirty="0" err="1">
                <a:latin typeface="Arial" panose="020B0604020202020204" pitchFamily="34" charset="0"/>
                <a:ea typeface="Tahoma" panose="020B0604030504040204" pitchFamily="34" charset="0"/>
                <a:cs typeface="Arial" panose="020B0604020202020204" pitchFamily="34" charset="0"/>
              </a:rPr>
              <a:t>EuroGASP</a:t>
            </a:r>
            <a:r>
              <a:rPr lang="en-IE" sz="1600" kern="100" dirty="0">
                <a:latin typeface="Arial" panose="020B0604020202020204" pitchFamily="34" charset="0"/>
                <a:ea typeface="Tahoma" panose="020B0604030504040204" pitchFamily="34" charset="0"/>
                <a:cs typeface="Arial" panose="020B0604020202020204" pitchFamily="34" charset="0"/>
              </a:rPr>
              <a:t> only include isolates tested at the NGRL during Sept-Nov annually, expansion of surveillance to include regional laboratories and year round surveillance would increase understanding of  AMR in </a:t>
            </a:r>
            <a:r>
              <a:rPr lang="en-IE" sz="1600" i="1" kern="100" dirty="0">
                <a:latin typeface="Arial" panose="020B0604020202020204" pitchFamily="34" charset="0"/>
                <a:ea typeface="Tahoma" panose="020B0604030504040204" pitchFamily="34" charset="0"/>
                <a:cs typeface="Arial" panose="020B0604020202020204" pitchFamily="34" charset="0"/>
              </a:rPr>
              <a:t>N. gonorrhoeae</a:t>
            </a:r>
            <a:r>
              <a:rPr lang="en-IE" sz="1600" kern="100" dirty="0">
                <a:latin typeface="Arial" panose="020B0604020202020204" pitchFamily="34" charset="0"/>
                <a:ea typeface="Tahoma" panose="020B0604030504040204" pitchFamily="34" charset="0"/>
                <a:cs typeface="Arial" panose="020B0604020202020204" pitchFamily="34" charset="0"/>
              </a:rPr>
              <a:t> at a national level</a:t>
            </a:r>
          </a:p>
          <a:p>
            <a:r>
              <a:rPr lang="en-IE" sz="1600" dirty="0">
                <a:latin typeface="Arial" panose="020B0604020202020204" pitchFamily="34" charset="0"/>
                <a:ea typeface="Aptos" panose="020B0004020202020204" pitchFamily="34" charset="0"/>
                <a:cs typeface="Arial" panose="020B0604020202020204" pitchFamily="34" charset="0"/>
              </a:rPr>
              <a:t>It is important to monitor tetracycline resistance in </a:t>
            </a:r>
            <a:r>
              <a:rPr lang="en-IE" sz="1600" i="1" dirty="0">
                <a:latin typeface="Arial" panose="020B0604020202020204" pitchFamily="34" charset="0"/>
                <a:ea typeface="Aptos" panose="020B0004020202020204" pitchFamily="34" charset="0"/>
                <a:cs typeface="Arial" panose="020B0604020202020204" pitchFamily="34" charset="0"/>
              </a:rPr>
              <a:t>N. gonorrhoeae </a:t>
            </a:r>
            <a:r>
              <a:rPr lang="en-IE" sz="1600" dirty="0">
                <a:latin typeface="Arial" panose="020B0604020202020204" pitchFamily="34" charset="0"/>
                <a:ea typeface="Aptos" panose="020B0004020202020204" pitchFamily="34" charset="0"/>
                <a:cs typeface="Arial" panose="020B0604020202020204" pitchFamily="34" charset="0"/>
              </a:rPr>
              <a:t>in light of the evolving role and use of doxycycline as post-exposure prophylaxis for STIs (</a:t>
            </a:r>
            <a:r>
              <a:rPr lang="en-IE" sz="1600" dirty="0" err="1">
                <a:latin typeface="Arial" panose="020B0604020202020204" pitchFamily="34" charset="0"/>
                <a:ea typeface="Aptos" panose="020B0004020202020204" pitchFamily="34" charset="0"/>
                <a:cs typeface="Arial" panose="020B0604020202020204" pitchFamily="34" charset="0"/>
              </a:rPr>
              <a:t>DoxyPEP</a:t>
            </a:r>
            <a:r>
              <a:rPr lang="en-IE" sz="1600" dirty="0">
                <a:latin typeface="Arial" panose="020B0604020202020204" pitchFamily="34" charset="0"/>
                <a:ea typeface="Aptos" panose="020B0004020202020204" pitchFamily="34" charset="0"/>
                <a:cs typeface="Arial" panose="020B0604020202020204" pitchFamily="34" charset="0"/>
              </a:rPr>
              <a:t>)</a:t>
            </a:r>
            <a:endParaRPr lang="en-IE" sz="1600" kern="100" dirty="0">
              <a:latin typeface="Arial" panose="020B0604020202020204" pitchFamily="34" charset="0"/>
              <a:ea typeface="Tahoma" panose="020B0604030504040204" pitchFamily="34" charset="0"/>
              <a:cs typeface="Arial" panose="020B0604020202020204" pitchFamily="34" charset="0"/>
            </a:endParaRPr>
          </a:p>
          <a:p>
            <a:r>
              <a:rPr lang="en-GB" sz="1600" dirty="0">
                <a:solidFill>
                  <a:srgbClr val="000000"/>
                </a:solidFill>
                <a:latin typeface="Arial" panose="020B0604020202020204" pitchFamily="34" charset="0"/>
                <a:cs typeface="Arial" panose="020B0604020202020204" pitchFamily="34" charset="0"/>
              </a:rPr>
              <a:t>Support the development of  </a:t>
            </a:r>
            <a:r>
              <a:rPr lang="en-GB" sz="1600" dirty="0">
                <a:latin typeface="Arial" panose="020B0604020202020204" pitchFamily="34" charset="0"/>
                <a:cs typeface="Arial" panose="020B0604020202020204" pitchFamily="34" charset="0"/>
              </a:rPr>
              <a:t>comprehensive </a:t>
            </a:r>
            <a:r>
              <a:rPr lang="en-GB" sz="1600" dirty="0">
                <a:solidFill>
                  <a:srgbClr val="000000"/>
                </a:solidFill>
                <a:latin typeface="Arial" panose="020B0604020202020204" pitchFamily="34" charset="0"/>
                <a:cs typeface="Arial" panose="020B0604020202020204" pitchFamily="34" charset="0"/>
              </a:rPr>
              <a:t>sexual health services that are appropriately funded and resourced to meet sexual health needs.</a:t>
            </a:r>
            <a:r>
              <a:rPr lang="en-GB" sz="1600" dirty="0">
                <a:solidFill>
                  <a:srgbClr val="000000"/>
                </a:solidFill>
                <a:latin typeface="Arial" panose="020B0604020202020204" pitchFamily="34" charset="0"/>
                <a:ea typeface="Calibri" panose="020F0502020204030204" pitchFamily="34" charset="0"/>
                <a:cs typeface="Arial" panose="020B0604020202020204" pitchFamily="34" charset="0"/>
              </a:rPr>
              <a:t> </a:t>
            </a:r>
            <a:endParaRPr lang="en-IE" sz="1600" dirty="0">
              <a:latin typeface="Arial" panose="020B0604020202020204" pitchFamily="34" charset="0"/>
              <a:cs typeface="Arial" panose="020B0604020202020204" pitchFamily="34" charset="0"/>
            </a:endParaRPr>
          </a:p>
          <a:p>
            <a:r>
              <a:rPr lang="en-IE" sz="1600" dirty="0">
                <a:latin typeface="Arial" panose="020B0604020202020204" pitchFamily="34" charset="0"/>
                <a:cs typeface="Arial" panose="020B0604020202020204" pitchFamily="34" charset="0"/>
              </a:rPr>
              <a:t>Clinicians should ensure that all cases of gonorrhoea are managed according to national guidelines and that samples for culture and antimicrobial susceptibility testing are taken as recommended in the </a:t>
            </a:r>
            <a:r>
              <a:rPr lang="en-IE" sz="1600" dirty="0">
                <a:latin typeface="Arial" panose="020B0604020202020204" pitchFamily="34" charset="0"/>
                <a:cs typeface="Arial" panose="020B0604020202020204" pitchFamily="34" charset="0"/>
                <a:hlinkClick r:id="rId4"/>
              </a:rPr>
              <a:t>national guidelines</a:t>
            </a:r>
            <a:endParaRPr lang="en-IE" sz="1600" dirty="0">
              <a:latin typeface="Arial" panose="020B0604020202020204" pitchFamily="34" charset="0"/>
              <a:cs typeface="Arial" panose="020B0604020202020204" pitchFamily="34" charset="0"/>
            </a:endParaRPr>
          </a:p>
          <a:p>
            <a:r>
              <a:rPr lang="en-IE" sz="1600" dirty="0">
                <a:latin typeface="Arial" panose="020B0604020202020204" pitchFamily="34" charset="0"/>
                <a:cs typeface="Arial" panose="020B0604020202020204" pitchFamily="34" charset="0"/>
              </a:rPr>
              <a:t>All laboratories should ensure isolates are tested for susceptibility to ceftriaxone and azithromycin, the recommended antimicrobials for first and second-line use in the treatment of gonorrhoea infection. Ciprofloxacin or cefixime may be considered as alternative options (only if shown to be sensitive on MIC testing, and where ceftriaxone is unsuitable)</a:t>
            </a:r>
          </a:p>
          <a:p>
            <a:r>
              <a:rPr lang="en-IE" sz="1600" dirty="0">
                <a:latin typeface="Arial" panose="020B0604020202020204" pitchFamily="34" charset="0"/>
                <a:cs typeface="Arial" panose="020B0604020202020204" pitchFamily="34" charset="0"/>
              </a:rPr>
              <a:t>Isolates suspected of resistance should be submitted to the NGRL for confirmation, determination of antibiogram and molecular analysis</a:t>
            </a:r>
          </a:p>
          <a:p>
            <a:r>
              <a:rPr lang="en-IE" sz="1600" dirty="0">
                <a:latin typeface="Arial" panose="020B0604020202020204" pitchFamily="34" charset="0"/>
                <a:cs typeface="Arial" panose="020B0604020202020204" pitchFamily="34" charset="0"/>
              </a:rPr>
              <a:t>A focus on prevention of gonorrhoea should be maintained through promotion of public health messages on safer sex and regular testing for STI</a:t>
            </a:r>
          </a:p>
          <a:p>
            <a:r>
              <a:rPr lang="en-GB" sz="1600" dirty="0">
                <a:solidFill>
                  <a:srgbClr val="000000"/>
                </a:solidFill>
                <a:latin typeface="Arial" panose="020B0604020202020204" pitchFamily="34" charset="0"/>
                <a:cs typeface="Arial" panose="020B0604020202020204" pitchFamily="34" charset="0"/>
              </a:rPr>
              <a:t>Possible cases of treatment failure should be reported to the HPSC. The </a:t>
            </a:r>
            <a:r>
              <a:rPr lang="en-GB" sz="1600" dirty="0">
                <a:solidFill>
                  <a:srgbClr val="000000"/>
                </a:solidFill>
                <a:latin typeface="Arial" panose="020B0604020202020204" pitchFamily="34" charset="0"/>
                <a:cs typeface="Arial" panose="020B0604020202020204" pitchFamily="34" charset="0"/>
                <a:hlinkClick r:id="rId5"/>
              </a:rPr>
              <a:t>treatment failure form</a:t>
            </a:r>
            <a:r>
              <a:rPr lang="en-GB" sz="1600" dirty="0">
                <a:solidFill>
                  <a:srgbClr val="000000"/>
                </a:solidFill>
                <a:latin typeface="Arial" panose="020B0604020202020204" pitchFamily="34" charset="0"/>
                <a:cs typeface="Arial" panose="020B0604020202020204" pitchFamily="34" charset="0"/>
              </a:rPr>
              <a:t>, enhanced </a:t>
            </a:r>
            <a:r>
              <a:rPr lang="en-GB" sz="1600" dirty="0">
                <a:solidFill>
                  <a:srgbClr val="000000"/>
                </a:solidFill>
                <a:latin typeface="Arial" panose="020B0604020202020204" pitchFamily="34" charset="0"/>
                <a:cs typeface="Arial" panose="020B0604020202020204" pitchFamily="34" charset="0"/>
                <a:hlinkClick r:id="rId6"/>
              </a:rPr>
              <a:t>Euro-GASP Surveillance form </a:t>
            </a:r>
            <a:r>
              <a:rPr lang="en-GB" sz="1600" dirty="0">
                <a:solidFill>
                  <a:srgbClr val="000000"/>
                </a:solidFill>
                <a:latin typeface="Arial" panose="020B0604020202020204" pitchFamily="34" charset="0"/>
                <a:cs typeface="Arial" panose="020B0604020202020204" pitchFamily="34" charset="0"/>
              </a:rPr>
              <a:t>and the </a:t>
            </a:r>
            <a:r>
              <a:rPr lang="en-GB" sz="1600" dirty="0">
                <a:latin typeface="Arial" panose="020B0604020202020204" pitchFamily="34" charset="0"/>
                <a:cs typeface="Arial" panose="020B0604020202020204" pitchFamily="34" charset="0"/>
                <a:hlinkClick r:id="rId7"/>
              </a:rPr>
              <a:t>protocol for surveillance of ceftriaxone resistant gonorrhoea</a:t>
            </a:r>
            <a:r>
              <a:rPr lang="en-GB" sz="1600" dirty="0">
                <a:latin typeface="Arial" panose="020B0604020202020204" pitchFamily="34" charset="0"/>
                <a:cs typeface="Arial" panose="020B0604020202020204" pitchFamily="34" charset="0"/>
              </a:rPr>
              <a:t> and </a:t>
            </a:r>
            <a:r>
              <a:rPr lang="en-GB" sz="1600" dirty="0">
                <a:latin typeface="Arial" panose="020B0604020202020204" pitchFamily="34" charset="0"/>
                <a:cs typeface="Arial" panose="020B0604020202020204" pitchFamily="34" charset="0"/>
                <a:hlinkClick r:id="rId8"/>
              </a:rPr>
              <a:t>Surveillance of High Level Azithromycin Resistant (HL-</a:t>
            </a:r>
            <a:r>
              <a:rPr lang="en-GB" sz="1600" dirty="0" err="1">
                <a:latin typeface="Arial" panose="020B0604020202020204" pitchFamily="34" charset="0"/>
                <a:cs typeface="Arial" panose="020B0604020202020204" pitchFamily="34" charset="0"/>
                <a:hlinkClick r:id="rId8"/>
              </a:rPr>
              <a:t>AziR</a:t>
            </a:r>
            <a:r>
              <a:rPr lang="en-GB" sz="1600" dirty="0">
                <a:latin typeface="Arial" panose="020B0604020202020204" pitchFamily="34" charset="0"/>
                <a:cs typeface="Arial" panose="020B0604020202020204" pitchFamily="34" charset="0"/>
                <a:hlinkClick r:id="rId8"/>
              </a:rPr>
              <a:t>) Gonorrhoea </a:t>
            </a:r>
            <a:r>
              <a:rPr lang="en-GB" sz="1600" dirty="0">
                <a:latin typeface="Arial" panose="020B0604020202020204" pitchFamily="34" charset="0"/>
                <a:cs typeface="Arial" panose="020B0604020202020204" pitchFamily="34" charset="0"/>
              </a:rPr>
              <a:t>can be found on the HPSC website</a:t>
            </a:r>
            <a:endParaRPr lang="en-IE"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626935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2">
            <a:extLst>
              <a:ext uri="{FF2B5EF4-FFF2-40B4-BE49-F238E27FC236}">
                <a16:creationId xmlns:a16="http://schemas.microsoft.com/office/drawing/2014/main" id="{819D0966-D97E-0F44-A83F-DD68030F1AD7}"/>
              </a:ext>
            </a:extLst>
          </p:cNvPr>
          <p:cNvSpPr txBox="1">
            <a:spLocks/>
          </p:cNvSpPr>
          <p:nvPr/>
        </p:nvSpPr>
        <p:spPr>
          <a:xfrm>
            <a:off x="8392735" y="2600130"/>
            <a:ext cx="4320000" cy="2729999"/>
          </a:xfrm>
          <a:prstGeom prst="rect">
            <a:avLst/>
          </a:prstGeom>
        </p:spPr>
        <p:txBody>
          <a:bodyPr vert="horz" lIns="0" tIns="0" rIns="0" bIns="0" rtlCol="0">
            <a:noAutofit/>
          </a:bodyPr>
          <a:lstStyle>
            <a:lvl1pPr marL="0" indent="0" algn="l" defTabSz="685800" rtl="0" eaLnBrk="1" latinLnBrk="0" hangingPunct="1">
              <a:lnSpc>
                <a:spcPct val="120000"/>
              </a:lnSpc>
              <a:spcBef>
                <a:spcPts val="750"/>
              </a:spcBef>
              <a:buFont typeface="Arial" panose="020B0604020202020204" pitchFamily="34" charset="0"/>
              <a:buNone/>
              <a:defRPr sz="1200" b="0" kern="1200">
                <a:solidFill>
                  <a:schemeClr val="tx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2400" b="1" kern="1200">
                <a:solidFill>
                  <a:schemeClr val="bg1"/>
                </a:solidFill>
                <a:latin typeface="Arial" panose="020B0604020202020204" pitchFamily="34" charset="0"/>
                <a:ea typeface="+mn-ea"/>
                <a:cs typeface="Arial" panose="020B0604020202020204" pitchFamily="34" charset="0"/>
              </a:defRPr>
            </a:lvl2pPr>
            <a:lvl3pPr marL="685800" indent="0" algn="l" defTabSz="685800" rtl="0" eaLnBrk="1" latinLnBrk="0" hangingPunct="1">
              <a:lnSpc>
                <a:spcPct val="90000"/>
              </a:lnSpc>
              <a:spcBef>
                <a:spcPts val="375"/>
              </a:spcBef>
              <a:buFont typeface="Arial" panose="020B0604020202020204" pitchFamily="34" charset="0"/>
              <a:buNone/>
              <a:defRPr sz="2400" b="1" kern="1200">
                <a:solidFill>
                  <a:schemeClr val="bg1"/>
                </a:solidFill>
                <a:latin typeface="Arial" panose="020B0604020202020204" pitchFamily="34" charset="0"/>
                <a:ea typeface="+mn-ea"/>
                <a:cs typeface="Arial" panose="020B0604020202020204" pitchFamily="34" charset="0"/>
              </a:defRPr>
            </a:lvl3pPr>
            <a:lvl4pPr marL="1028700" indent="0" algn="l" defTabSz="685800" rtl="0" eaLnBrk="1" latinLnBrk="0" hangingPunct="1">
              <a:lnSpc>
                <a:spcPct val="90000"/>
              </a:lnSpc>
              <a:spcBef>
                <a:spcPts val="375"/>
              </a:spcBef>
              <a:buFont typeface="Arial" panose="020B0604020202020204" pitchFamily="34" charset="0"/>
              <a:buNone/>
              <a:defRPr sz="2400" b="1" kern="1200">
                <a:solidFill>
                  <a:schemeClr val="bg1"/>
                </a:solidFill>
                <a:latin typeface="Arial" panose="020B0604020202020204" pitchFamily="34" charset="0"/>
                <a:ea typeface="+mn-ea"/>
                <a:cs typeface="Arial" panose="020B0604020202020204" pitchFamily="34" charset="0"/>
              </a:defRPr>
            </a:lvl4pPr>
            <a:lvl5pPr marL="1371600" indent="0" algn="l" defTabSz="685800" rtl="0" eaLnBrk="1" latinLnBrk="0" hangingPunct="1">
              <a:lnSpc>
                <a:spcPct val="90000"/>
              </a:lnSpc>
              <a:spcBef>
                <a:spcPts val="375"/>
              </a:spcBef>
              <a:buFont typeface="Arial" panose="020B0604020202020204" pitchFamily="34" charset="0"/>
              <a:buNone/>
              <a:defRPr sz="2400" b="1" kern="1200">
                <a:solidFill>
                  <a:schemeClr val="bg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endParaRPr lang="en-US" sz="1600" dirty="0"/>
          </a:p>
        </p:txBody>
      </p:sp>
      <p:pic>
        <p:nvPicPr>
          <p:cNvPr id="7" name="Picture 6">
            <a:extLst>
              <a:ext uri="{FF2B5EF4-FFF2-40B4-BE49-F238E27FC236}">
                <a16:creationId xmlns:a16="http://schemas.microsoft.com/office/drawing/2014/main" id="{B114E3F2-43E4-4F97-9775-8032F277748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03742" y="172203"/>
            <a:ext cx="1017172" cy="842110"/>
          </a:xfrm>
          <a:prstGeom prst="rect">
            <a:avLst/>
          </a:prstGeom>
        </p:spPr>
      </p:pic>
      <p:sp>
        <p:nvSpPr>
          <p:cNvPr id="2" name="Title 1">
            <a:extLst>
              <a:ext uri="{FF2B5EF4-FFF2-40B4-BE49-F238E27FC236}">
                <a16:creationId xmlns:a16="http://schemas.microsoft.com/office/drawing/2014/main" id="{84970FDD-57E5-5513-E68F-A647E1A9FC17}"/>
              </a:ext>
            </a:extLst>
          </p:cNvPr>
          <p:cNvSpPr txBox="1">
            <a:spLocks/>
          </p:cNvSpPr>
          <p:nvPr/>
        </p:nvSpPr>
        <p:spPr>
          <a:xfrm>
            <a:off x="1371957" y="450020"/>
            <a:ext cx="4724043" cy="56429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IE" sz="2800" b="1" dirty="0">
                <a:solidFill>
                  <a:srgbClr val="006152"/>
                </a:solidFill>
                <a:latin typeface="Arial" panose="020B0604020202020204" pitchFamily="34" charset="0"/>
                <a:cs typeface="Arial" panose="020B0604020202020204" pitchFamily="34" charset="0"/>
              </a:rPr>
              <a:t>Further information</a:t>
            </a:r>
          </a:p>
        </p:txBody>
      </p:sp>
      <p:sp>
        <p:nvSpPr>
          <p:cNvPr id="3" name="Content Placeholder 2">
            <a:extLst>
              <a:ext uri="{FF2B5EF4-FFF2-40B4-BE49-F238E27FC236}">
                <a16:creationId xmlns:a16="http://schemas.microsoft.com/office/drawing/2014/main" id="{0648C3BB-1032-C4A3-200C-D6869CE2ACF0}"/>
              </a:ext>
            </a:extLst>
          </p:cNvPr>
          <p:cNvSpPr txBox="1">
            <a:spLocks/>
          </p:cNvSpPr>
          <p:nvPr/>
        </p:nvSpPr>
        <p:spPr>
          <a:xfrm>
            <a:off x="146086" y="2011678"/>
            <a:ext cx="6117265" cy="4533760"/>
          </a:xfrm>
          <a:prstGeom prst="rect">
            <a:avLst/>
          </a:prstGeom>
        </p:spPr>
        <p:txBody>
          <a:bodyPr>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IE" sz="1800" dirty="0">
              <a:latin typeface="Arial" panose="020B0604020202020204" pitchFamily="34" charset="0"/>
              <a:cs typeface="Arial" panose="020B0604020202020204" pitchFamily="34" charset="0"/>
            </a:endParaRPr>
          </a:p>
          <a:p>
            <a:pPr marL="0" indent="0">
              <a:buFont typeface="Arial" panose="020B0604020202020204" pitchFamily="34" charset="0"/>
              <a:buNone/>
            </a:pPr>
            <a:endParaRPr lang="en-IE" sz="1800" dirty="0">
              <a:latin typeface="Arial" panose="020B0604020202020204" pitchFamily="34" charset="0"/>
              <a:cs typeface="Arial" panose="020B0604020202020204" pitchFamily="34" charset="0"/>
            </a:endParaRPr>
          </a:p>
          <a:p>
            <a:pPr marL="0" indent="0">
              <a:buFont typeface="Arial" panose="020B0604020202020204" pitchFamily="34" charset="0"/>
              <a:buNone/>
            </a:pPr>
            <a:r>
              <a:rPr lang="en-IE" sz="2000" dirty="0">
                <a:latin typeface="Arial" panose="020B0604020202020204" pitchFamily="34" charset="0"/>
                <a:cs typeface="Arial" panose="020B0604020202020204" pitchFamily="34" charset="0"/>
              </a:rPr>
              <a:t>National guidelines for the </a:t>
            </a:r>
            <a:r>
              <a:rPr lang="en-IE" sz="1900" dirty="0">
                <a:latin typeface="Arial" panose="020B0604020202020204" pitchFamily="34" charset="0"/>
                <a:cs typeface="Arial" panose="020B0604020202020204" pitchFamily="34" charset="0"/>
              </a:rPr>
              <a:t>prevention</a:t>
            </a:r>
            <a:r>
              <a:rPr lang="en-IE" sz="2000" dirty="0">
                <a:latin typeface="Arial" panose="020B0604020202020204" pitchFamily="34" charset="0"/>
                <a:cs typeface="Arial" panose="020B0604020202020204" pitchFamily="34" charset="0"/>
              </a:rPr>
              <a:t> and control of gonorrhoea and for managing the impact of antimicrobial resistance in </a:t>
            </a:r>
            <a:r>
              <a:rPr lang="en-IE" sz="2000" i="1" dirty="0">
                <a:latin typeface="Arial" panose="020B0604020202020204" pitchFamily="34" charset="0"/>
                <a:cs typeface="Arial" panose="020B0604020202020204" pitchFamily="34" charset="0"/>
              </a:rPr>
              <a:t>Neisseria gonorrhoeae </a:t>
            </a:r>
          </a:p>
          <a:p>
            <a:pPr marL="0" indent="0">
              <a:buFont typeface="Arial" panose="020B0604020202020204" pitchFamily="34" charset="0"/>
              <a:buNone/>
            </a:pPr>
            <a:endParaRPr lang="en-IE" sz="1300" dirty="0">
              <a:latin typeface="Arial" panose="020B0604020202020204" pitchFamily="34" charset="0"/>
              <a:cs typeface="Arial" panose="020B0604020202020204" pitchFamily="34" charset="0"/>
            </a:endParaRPr>
          </a:p>
          <a:p>
            <a:pPr marL="0" indent="0">
              <a:buFont typeface="Arial" panose="020B0604020202020204" pitchFamily="34" charset="0"/>
              <a:buNone/>
            </a:pPr>
            <a:endParaRPr lang="en-IE" sz="500" dirty="0">
              <a:latin typeface="Arial" panose="020B0604020202020204" pitchFamily="34" charset="0"/>
              <a:cs typeface="Arial" panose="020B0604020202020204" pitchFamily="34" charset="0"/>
            </a:endParaRPr>
          </a:p>
          <a:p>
            <a:pPr marL="0" indent="0">
              <a:buFont typeface="Arial" panose="020B0604020202020204" pitchFamily="34" charset="0"/>
              <a:buNone/>
            </a:pPr>
            <a:r>
              <a:rPr lang="en-GB" sz="2000" dirty="0">
                <a:latin typeface="Arial" panose="020B0604020202020204" pitchFamily="34" charset="0"/>
                <a:cs typeface="Arial" panose="020B0604020202020204" pitchFamily="34" charset="0"/>
              </a:rPr>
              <a:t>National framework for sexual health and wellbeing</a:t>
            </a:r>
          </a:p>
          <a:p>
            <a:pPr marL="0" indent="0">
              <a:buFont typeface="Arial" panose="020B0604020202020204" pitchFamily="34" charset="0"/>
              <a:buNone/>
            </a:pPr>
            <a:endParaRPr lang="en-IE" sz="2000" dirty="0">
              <a:latin typeface="Arial" panose="020B0604020202020204" pitchFamily="34" charset="0"/>
              <a:cs typeface="Arial" panose="020B0604020202020204" pitchFamily="34" charset="0"/>
            </a:endParaRPr>
          </a:p>
          <a:p>
            <a:pPr marL="0" indent="0">
              <a:buFont typeface="Arial" panose="020B0604020202020204" pitchFamily="34" charset="0"/>
              <a:buNone/>
            </a:pPr>
            <a:endParaRPr lang="en-IE" sz="2000" dirty="0">
              <a:latin typeface="Arial" panose="020B0604020202020204" pitchFamily="34" charset="0"/>
              <a:cs typeface="Arial" panose="020B0604020202020204" pitchFamily="34" charset="0"/>
            </a:endParaRPr>
          </a:p>
          <a:p>
            <a:pPr marL="0" indent="0">
              <a:buFont typeface="Arial" panose="020B0604020202020204" pitchFamily="34" charset="0"/>
              <a:buNone/>
            </a:pPr>
            <a:r>
              <a:rPr lang="en-IE" sz="2000" dirty="0">
                <a:latin typeface="Arial" panose="020B0604020202020204" pitchFamily="34" charset="0"/>
                <a:cs typeface="Arial" panose="020B0604020202020204" pitchFamily="34" charset="0"/>
              </a:rPr>
              <a:t>ECDC response plan to control and manage the threat of MDR and XDR gonorrhoea</a:t>
            </a:r>
          </a:p>
          <a:p>
            <a:pPr marL="0" indent="0">
              <a:buFont typeface="Arial" panose="020B0604020202020204" pitchFamily="34" charset="0"/>
              <a:buNone/>
            </a:pPr>
            <a:endParaRPr lang="en-IE" sz="2000" dirty="0">
              <a:latin typeface="Arial" panose="020B0604020202020204" pitchFamily="34" charset="0"/>
              <a:cs typeface="Arial" panose="020B0604020202020204" pitchFamily="34" charset="0"/>
            </a:endParaRPr>
          </a:p>
          <a:p>
            <a:pPr marL="0" indent="0">
              <a:buFont typeface="Arial" panose="020B0604020202020204" pitchFamily="34" charset="0"/>
              <a:buNone/>
            </a:pPr>
            <a:r>
              <a:rPr lang="en-IE" sz="2000" dirty="0">
                <a:solidFill>
                  <a:srgbClr val="222222"/>
                </a:solidFill>
                <a:latin typeface="Arial" panose="020B0604020202020204" pitchFamily="34" charset="0"/>
                <a:cs typeface="Arial" panose="020B0604020202020204" pitchFamily="34" charset="0"/>
              </a:rPr>
              <a:t>The Man2Man campaign for </a:t>
            </a:r>
            <a:r>
              <a:rPr lang="en-IE" sz="2000" dirty="0" err="1">
                <a:solidFill>
                  <a:srgbClr val="222222"/>
                </a:solidFill>
                <a:latin typeface="Arial" panose="020B0604020202020204" pitchFamily="34" charset="0"/>
                <a:cs typeface="Arial" panose="020B0604020202020204" pitchFamily="34" charset="0"/>
              </a:rPr>
              <a:t>gbMSM</a:t>
            </a:r>
            <a:r>
              <a:rPr lang="en-IE" sz="2000" dirty="0">
                <a:solidFill>
                  <a:srgbClr val="222222"/>
                </a:solidFill>
                <a:latin typeface="Arial" panose="020B0604020202020204" pitchFamily="34" charset="0"/>
                <a:cs typeface="Arial" panose="020B0604020202020204" pitchFamily="34" charset="0"/>
              </a:rPr>
              <a:t> aged 18+</a:t>
            </a:r>
          </a:p>
          <a:p>
            <a:pPr marL="0" indent="0">
              <a:buFont typeface="Arial" panose="020B0604020202020204" pitchFamily="34" charset="0"/>
              <a:buNone/>
            </a:pPr>
            <a:endParaRPr lang="en-IE" sz="2000" dirty="0">
              <a:solidFill>
                <a:srgbClr val="222222"/>
              </a:solidFill>
              <a:latin typeface="Arial" panose="020B0604020202020204" pitchFamily="34" charset="0"/>
              <a:cs typeface="Arial" panose="020B0604020202020204" pitchFamily="34" charset="0"/>
            </a:endParaRPr>
          </a:p>
          <a:p>
            <a:pPr marL="0" indent="0">
              <a:buFont typeface="Arial" panose="020B0604020202020204" pitchFamily="34" charset="0"/>
              <a:buNone/>
            </a:pPr>
            <a:r>
              <a:rPr lang="en-GB" sz="2000" dirty="0">
                <a:latin typeface="Arial" panose="020B0604020202020204" pitchFamily="34" charset="0"/>
                <a:cs typeface="Arial" panose="020B0604020202020204" pitchFamily="34" charset="0"/>
              </a:rPr>
              <a:t>The HSE Sexual Health Programme (SHP)</a:t>
            </a:r>
            <a:endParaRPr lang="en-IE" sz="2000" dirty="0">
              <a:latin typeface="Arial" panose="020B0604020202020204" pitchFamily="34" charset="0"/>
              <a:cs typeface="Arial" panose="020B0604020202020204" pitchFamily="34" charset="0"/>
            </a:endParaRPr>
          </a:p>
        </p:txBody>
      </p:sp>
      <p:sp>
        <p:nvSpPr>
          <p:cNvPr id="5" name="Content Placeholder 2">
            <a:extLst>
              <a:ext uri="{FF2B5EF4-FFF2-40B4-BE49-F238E27FC236}">
                <a16:creationId xmlns:a16="http://schemas.microsoft.com/office/drawing/2014/main" id="{F9EF3AA8-8DDF-6488-9BAA-41FD45131176}"/>
              </a:ext>
            </a:extLst>
          </p:cNvPr>
          <p:cNvSpPr txBox="1">
            <a:spLocks/>
          </p:cNvSpPr>
          <p:nvPr/>
        </p:nvSpPr>
        <p:spPr>
          <a:xfrm>
            <a:off x="6286405" y="1753126"/>
            <a:ext cx="5715000" cy="4819397"/>
          </a:xfrm>
          <a:prstGeom prst="rect">
            <a:avLst/>
          </a:prstGeom>
        </p:spPr>
        <p:txBody>
          <a:bodyPr vert="horz" lIns="108850" tIns="54425" rIns="108850" bIns="54425" rtlCol="0">
            <a:normAutofit fontScale="85000" lnSpcReduction="10000"/>
          </a:bodyPr>
          <a:lstStyle>
            <a:lvl1pPr marL="408188" indent="-408188" algn="l" defTabSz="1088502" rtl="0" eaLnBrk="1" latinLnBrk="0" hangingPunct="1">
              <a:spcBef>
                <a:spcPct val="20000"/>
              </a:spcBef>
              <a:buFont typeface="Arial" pitchFamily="34" charset="0"/>
              <a:buChar char="•"/>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884408" indent="-340157" algn="l" defTabSz="1088502" rtl="0" eaLnBrk="1" latinLnBrk="0" hangingPunct="1">
              <a:spcBef>
                <a:spcPct val="20000"/>
              </a:spcBef>
              <a:buFont typeface="Arial" pitchFamily="34" charset="0"/>
              <a:buChar char="–"/>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360627" indent="-272125" algn="l" defTabSz="1088502" rtl="0" eaLnBrk="1" latinLnBrk="0" hangingPunct="1">
              <a:spcBef>
                <a:spcPct val="20000"/>
              </a:spcBef>
              <a:buFont typeface="Arial" pitchFamily="34" charset="0"/>
              <a:buChar char="•"/>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904878" indent="-272125" algn="l" defTabSz="1088502" rtl="0" eaLnBrk="1" latinLnBrk="0" hangingPunct="1">
              <a:spcBef>
                <a:spcPct val="20000"/>
              </a:spcBef>
              <a:buFont typeface="Arial" pitchFamily="34" charset="0"/>
              <a:buChar char="–"/>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449129" indent="-272125" algn="l" defTabSz="1088502" rtl="0" eaLnBrk="1" latinLnBrk="0" hangingPunct="1">
              <a:spcBef>
                <a:spcPct val="20000"/>
              </a:spcBef>
              <a:buFont typeface="Arial" pitchFamily="34" charset="0"/>
              <a:buChar char="»"/>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993380" indent="-272125" algn="l" defTabSz="1088502" rtl="0" eaLnBrk="1" latinLnBrk="0" hangingPunct="1">
              <a:spcBef>
                <a:spcPct val="20000"/>
              </a:spcBef>
              <a:buFont typeface="Arial" pitchFamily="34" charset="0"/>
              <a:buChar char="•"/>
              <a:defRPr sz="2400" kern="1200">
                <a:solidFill>
                  <a:schemeClr val="tx1"/>
                </a:solidFill>
                <a:latin typeface="+mn-lt"/>
                <a:ea typeface="+mn-ea"/>
                <a:cs typeface="+mn-cs"/>
              </a:defRPr>
            </a:lvl6pPr>
            <a:lvl7pPr marL="3537631" indent="-272125" algn="l" defTabSz="1088502" rtl="0" eaLnBrk="1" latinLnBrk="0" hangingPunct="1">
              <a:spcBef>
                <a:spcPct val="20000"/>
              </a:spcBef>
              <a:buFont typeface="Arial" pitchFamily="34" charset="0"/>
              <a:buChar char="•"/>
              <a:defRPr sz="2400" kern="1200">
                <a:solidFill>
                  <a:schemeClr val="tx1"/>
                </a:solidFill>
                <a:latin typeface="+mn-lt"/>
                <a:ea typeface="+mn-ea"/>
                <a:cs typeface="+mn-cs"/>
              </a:defRPr>
            </a:lvl7pPr>
            <a:lvl8pPr marL="4081882" indent="-272125" algn="l" defTabSz="1088502" rtl="0" eaLnBrk="1" latinLnBrk="0" hangingPunct="1">
              <a:spcBef>
                <a:spcPct val="20000"/>
              </a:spcBef>
              <a:buFont typeface="Arial" pitchFamily="34" charset="0"/>
              <a:buChar char="•"/>
              <a:defRPr sz="2400" kern="1200">
                <a:solidFill>
                  <a:schemeClr val="tx1"/>
                </a:solidFill>
                <a:latin typeface="+mn-lt"/>
                <a:ea typeface="+mn-ea"/>
                <a:cs typeface="+mn-cs"/>
              </a:defRPr>
            </a:lvl8pPr>
            <a:lvl9pPr marL="4626132" indent="-272125" algn="l" defTabSz="1088502" rtl="0" eaLnBrk="1" latinLnBrk="0" hangingPunct="1">
              <a:spcBef>
                <a:spcPct val="20000"/>
              </a:spcBef>
              <a:buFont typeface="Arial" pitchFamily="34" charset="0"/>
              <a:buChar char="•"/>
              <a:defRPr sz="2400" kern="1200">
                <a:solidFill>
                  <a:schemeClr val="tx1"/>
                </a:solidFill>
                <a:latin typeface="+mn-lt"/>
                <a:ea typeface="+mn-ea"/>
                <a:cs typeface="+mn-cs"/>
              </a:defRPr>
            </a:lvl9pPr>
          </a:lstStyle>
          <a:p>
            <a:pPr marL="0" indent="0">
              <a:buFont typeface="Arial" pitchFamily="34" charset="0"/>
              <a:buNone/>
            </a:pPr>
            <a:endParaRPr lang="en-IE" sz="1800" dirty="0">
              <a:latin typeface="Arial" panose="020B0604020202020204" pitchFamily="34" charset="0"/>
              <a:cs typeface="Arial" panose="020B0604020202020204" pitchFamily="34" charset="0"/>
              <a:hlinkClick r:id="rId4"/>
            </a:endParaRPr>
          </a:p>
          <a:p>
            <a:pPr marL="0" indent="0">
              <a:buFont typeface="Arial" pitchFamily="34" charset="0"/>
              <a:buNone/>
            </a:pPr>
            <a:endParaRPr lang="en-IE" sz="1800" dirty="0">
              <a:latin typeface="Arial" panose="020B0604020202020204" pitchFamily="34" charset="0"/>
              <a:cs typeface="Arial" panose="020B0604020202020204" pitchFamily="34" charset="0"/>
            </a:endParaRPr>
          </a:p>
          <a:p>
            <a:pPr marL="0" indent="0">
              <a:buFont typeface="Arial" pitchFamily="34" charset="0"/>
              <a:buNone/>
            </a:pPr>
            <a:endParaRPr lang="en-IE" sz="1800" dirty="0">
              <a:latin typeface="Arial" panose="020B0604020202020204" pitchFamily="34" charset="0"/>
              <a:cs typeface="Arial" panose="020B0604020202020204" pitchFamily="34" charset="0"/>
            </a:endParaRPr>
          </a:p>
          <a:p>
            <a:pPr marL="0" indent="0">
              <a:buFont typeface="Arial" pitchFamily="34" charset="0"/>
              <a:buNone/>
            </a:pPr>
            <a:r>
              <a:rPr lang="en-IE" sz="1800" dirty="0">
                <a:latin typeface="Arial" panose="020B0604020202020204" pitchFamily="34" charset="0"/>
                <a:cs typeface="Arial" panose="020B0604020202020204" pitchFamily="34" charset="0"/>
                <a:hlinkClick r:id="rId5"/>
              </a:rPr>
              <a:t>https://www.hpsc.ie/a-z/sexuallytransmittedinfections/gonorrhoea/amrgonorrhoea/amrgonorrhoeaguidance/</a:t>
            </a:r>
            <a:endParaRPr lang="en-IE" sz="1800" dirty="0">
              <a:latin typeface="Arial" panose="020B0604020202020204" pitchFamily="34" charset="0"/>
              <a:cs typeface="Arial" panose="020B0604020202020204" pitchFamily="34" charset="0"/>
            </a:endParaRPr>
          </a:p>
          <a:p>
            <a:pPr marL="0" indent="0">
              <a:buFont typeface="Arial" pitchFamily="34" charset="0"/>
              <a:buNone/>
            </a:pPr>
            <a:endParaRPr lang="en-IE" sz="1800" dirty="0">
              <a:latin typeface="Arial" panose="020B0604020202020204" pitchFamily="34" charset="0"/>
              <a:cs typeface="Arial" panose="020B0604020202020204" pitchFamily="34" charset="0"/>
            </a:endParaRPr>
          </a:p>
          <a:p>
            <a:pPr marL="0" indent="0">
              <a:buFont typeface="Arial" pitchFamily="34" charset="0"/>
              <a:buNone/>
            </a:pPr>
            <a:endParaRPr lang="en-IE" sz="1400" dirty="0">
              <a:latin typeface="Arial" panose="020B0604020202020204" pitchFamily="34" charset="0"/>
              <a:cs typeface="Arial" panose="020B0604020202020204" pitchFamily="34" charset="0"/>
            </a:endParaRPr>
          </a:p>
          <a:p>
            <a:pPr marL="0" indent="0">
              <a:buFont typeface="Arial" pitchFamily="34" charset="0"/>
              <a:buNone/>
            </a:pPr>
            <a:r>
              <a:rPr lang="en-IE" sz="1800" dirty="0">
                <a:latin typeface="Arial" panose="020B0604020202020204" pitchFamily="34" charset="0"/>
                <a:cs typeface="Arial" panose="020B0604020202020204" pitchFamily="34" charset="0"/>
                <a:hlinkClick r:id="rId6"/>
              </a:rPr>
              <a:t>https://www.gov.ie/en/policy-information/8feae9-national-sexual-health-strategy/?referrer=/wp-content/uploads/2015/10/national-sexual-health-strategy.pdf/</a:t>
            </a:r>
            <a:endParaRPr lang="en-IE" sz="1800" dirty="0">
              <a:latin typeface="Arial" panose="020B0604020202020204" pitchFamily="34" charset="0"/>
              <a:cs typeface="Arial" panose="020B0604020202020204" pitchFamily="34" charset="0"/>
            </a:endParaRPr>
          </a:p>
          <a:p>
            <a:pPr marL="0" indent="0">
              <a:buFont typeface="Arial" pitchFamily="34" charset="0"/>
              <a:buNone/>
            </a:pPr>
            <a:endParaRPr lang="en-IE" sz="1800" dirty="0">
              <a:latin typeface="Arial" panose="020B0604020202020204" pitchFamily="34" charset="0"/>
              <a:cs typeface="Arial" panose="020B0604020202020204" pitchFamily="34" charset="0"/>
            </a:endParaRPr>
          </a:p>
          <a:p>
            <a:pPr marL="0" indent="0">
              <a:buFont typeface="Arial" pitchFamily="34" charset="0"/>
              <a:buNone/>
            </a:pPr>
            <a:endParaRPr lang="en-IE" sz="400" dirty="0">
              <a:latin typeface="Arial" panose="020B0604020202020204" pitchFamily="34" charset="0"/>
              <a:cs typeface="Arial" panose="020B0604020202020204" pitchFamily="34" charset="0"/>
            </a:endParaRPr>
          </a:p>
          <a:p>
            <a:pPr marL="0" indent="0">
              <a:buFont typeface="Arial" pitchFamily="34" charset="0"/>
              <a:buNone/>
            </a:pPr>
            <a:r>
              <a:rPr lang="en-IE" sz="1800" dirty="0">
                <a:latin typeface="Arial" panose="020B0604020202020204" pitchFamily="34" charset="0"/>
                <a:cs typeface="Arial" panose="020B0604020202020204" pitchFamily="34" charset="0"/>
                <a:hlinkClick r:id="rId7"/>
              </a:rPr>
              <a:t>https://www.ecdc.europa.eu/en/publications-data/response-plan-control-and-manage-threat-multi-and-extensively-drug-resistant</a:t>
            </a:r>
            <a:endParaRPr lang="en-IE" sz="1800" dirty="0">
              <a:latin typeface="Arial" panose="020B0604020202020204" pitchFamily="34" charset="0"/>
              <a:cs typeface="Arial" panose="020B0604020202020204" pitchFamily="34" charset="0"/>
            </a:endParaRPr>
          </a:p>
          <a:p>
            <a:pPr marL="0" indent="0">
              <a:buFont typeface="Arial" pitchFamily="34" charset="0"/>
              <a:buNone/>
            </a:pPr>
            <a:endParaRPr lang="en-IE" sz="2800" dirty="0">
              <a:latin typeface="Arial" panose="020B0604020202020204" pitchFamily="34" charset="0"/>
              <a:cs typeface="Arial" panose="020B0604020202020204" pitchFamily="34" charset="0"/>
            </a:endParaRPr>
          </a:p>
          <a:p>
            <a:pPr marL="0" indent="0">
              <a:buFont typeface="Arial" pitchFamily="34" charset="0"/>
              <a:buNone/>
            </a:pPr>
            <a:r>
              <a:rPr lang="en-IE" sz="1800" u="sng" dirty="0">
                <a:solidFill>
                  <a:srgbClr val="000000"/>
                </a:solidFill>
                <a:effectLst/>
                <a:latin typeface="Arial" panose="020B0604020202020204" pitchFamily="34" charset="0"/>
                <a:cs typeface="Arial" panose="020B0604020202020204" pitchFamily="34" charset="0"/>
                <a:hlinkClick r:id="rId8"/>
              </a:rPr>
              <a:t>Man2Man.ie</a:t>
            </a:r>
            <a:endParaRPr lang="en-IE" sz="1800" u="sng" dirty="0">
              <a:solidFill>
                <a:srgbClr val="000000"/>
              </a:solidFill>
              <a:effectLst/>
              <a:latin typeface="Arial" panose="020B0604020202020204" pitchFamily="34" charset="0"/>
              <a:cs typeface="Arial" panose="020B0604020202020204" pitchFamily="34" charset="0"/>
            </a:endParaRPr>
          </a:p>
          <a:p>
            <a:pPr marL="0" indent="0">
              <a:buFont typeface="Arial" pitchFamily="34" charset="0"/>
              <a:buNone/>
            </a:pPr>
            <a:endParaRPr lang="en-IE" sz="1800" u="sng" dirty="0">
              <a:solidFill>
                <a:srgbClr val="000000"/>
              </a:solidFill>
              <a:effectLst/>
              <a:latin typeface="Arial" panose="020B0604020202020204" pitchFamily="34" charset="0"/>
              <a:cs typeface="Arial" panose="020B0604020202020204" pitchFamily="34" charset="0"/>
            </a:endParaRPr>
          </a:p>
          <a:p>
            <a:pPr marL="0" indent="0">
              <a:buFont typeface="Arial" pitchFamily="34" charset="0"/>
              <a:buNone/>
            </a:pPr>
            <a:r>
              <a:rPr lang="en-IE" sz="1800" dirty="0">
                <a:solidFill>
                  <a:srgbClr val="222222"/>
                </a:solidFill>
                <a:effectLst/>
                <a:latin typeface="Arial" panose="020B0604020202020204" pitchFamily="34" charset="0"/>
                <a:cs typeface="Arial" panose="020B0604020202020204" pitchFamily="34" charset="0"/>
              </a:rPr>
              <a:t> </a:t>
            </a:r>
            <a:r>
              <a:rPr lang="en-IE" sz="1800" u="sng" dirty="0">
                <a:solidFill>
                  <a:srgbClr val="9E1B34"/>
                </a:solidFill>
                <a:effectLst/>
                <a:latin typeface="Arial" panose="020B0604020202020204" pitchFamily="34" charset="0"/>
                <a:cs typeface="Arial" panose="020B0604020202020204" pitchFamily="34" charset="0"/>
                <a:hlinkClick r:id="rId9"/>
              </a:rPr>
              <a:t>Sexualwellbeing.ie</a:t>
            </a:r>
            <a:r>
              <a:rPr lang="en-IE" sz="1800" dirty="0">
                <a:solidFill>
                  <a:srgbClr val="222222"/>
                </a:solidFill>
                <a:effectLst/>
                <a:latin typeface="Arial" panose="020B0604020202020204" pitchFamily="34" charset="0"/>
                <a:cs typeface="Arial" panose="020B0604020202020204" pitchFamily="34" charset="0"/>
              </a:rPr>
              <a:t> </a:t>
            </a:r>
            <a:endParaRPr lang="en-IE" sz="1800" dirty="0">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B60D3C90-4DB6-374E-F5BA-D516BF91C850}"/>
              </a:ext>
            </a:extLst>
          </p:cNvPr>
          <p:cNvSpPr txBox="1"/>
          <p:nvPr/>
        </p:nvSpPr>
        <p:spPr>
          <a:xfrm>
            <a:off x="213649" y="1248626"/>
            <a:ext cx="6072756" cy="1446550"/>
          </a:xfrm>
          <a:prstGeom prst="rect">
            <a:avLst/>
          </a:prstGeom>
          <a:noFill/>
        </p:spPr>
        <p:txBody>
          <a:bodyPr wrap="square" rtlCol="0">
            <a:spAutoFit/>
          </a:bodyPr>
          <a:lstStyle/>
          <a:p>
            <a:r>
              <a:rPr lang="en-IE" sz="1700" dirty="0">
                <a:latin typeface="Arial" panose="020B0604020202020204" pitchFamily="34" charset="0"/>
                <a:ea typeface="Tahoma" panose="020B0604030504040204" pitchFamily="34" charset="0"/>
                <a:cs typeface="Arial" panose="020B0604020202020204" pitchFamily="34" charset="0"/>
              </a:rPr>
              <a:t>Further information on gonorrhoea and gonorrhoea antimicrobial resistance can be found on the HPSC website</a:t>
            </a:r>
          </a:p>
          <a:p>
            <a:endParaRPr lang="en-IE" sz="1200" dirty="0">
              <a:latin typeface="Arial" panose="020B0604020202020204" pitchFamily="34" charset="0"/>
              <a:cs typeface="Arial" panose="020B0604020202020204" pitchFamily="34" charset="0"/>
            </a:endParaRPr>
          </a:p>
          <a:p>
            <a:endParaRPr lang="en-IE" sz="500" dirty="0">
              <a:latin typeface="Arial" panose="020B0604020202020204" pitchFamily="34" charset="0"/>
              <a:cs typeface="Arial" panose="020B0604020202020204" pitchFamily="34" charset="0"/>
            </a:endParaRPr>
          </a:p>
          <a:p>
            <a:r>
              <a:rPr lang="en-IE" sz="1700" dirty="0">
                <a:solidFill>
                  <a:schemeClr val="tx1"/>
                </a:solidFill>
                <a:latin typeface="Arial" panose="020B0604020202020204" pitchFamily="34" charset="0"/>
                <a:ea typeface="Tahoma" panose="020B0604030504040204" pitchFamily="34" charset="0"/>
                <a:cs typeface="Arial" panose="020B0604020202020204" pitchFamily="34" charset="0"/>
              </a:rPr>
              <a:t>National Gonococcal Reference Laboratory, SJH</a:t>
            </a:r>
            <a:endParaRPr lang="en-IE" sz="1700" dirty="0">
              <a:latin typeface="Arial" panose="020B0604020202020204" pitchFamily="34" charset="0"/>
              <a:ea typeface="Tahoma" panose="020B0604030504040204" pitchFamily="34" charset="0"/>
              <a:cs typeface="Arial" panose="020B0604020202020204" pitchFamily="34" charset="0"/>
            </a:endParaRPr>
          </a:p>
          <a:p>
            <a:endParaRPr lang="en-IE" dirty="0">
              <a:latin typeface="Arial" panose="020B06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3FFE4FF3-1626-82B7-847E-DEA44540C9EB}"/>
              </a:ext>
            </a:extLst>
          </p:cNvPr>
          <p:cNvSpPr txBox="1"/>
          <p:nvPr/>
        </p:nvSpPr>
        <p:spPr>
          <a:xfrm>
            <a:off x="6263351" y="1218454"/>
            <a:ext cx="5815809" cy="1169551"/>
          </a:xfrm>
          <a:prstGeom prst="rect">
            <a:avLst/>
          </a:prstGeom>
          <a:noFill/>
        </p:spPr>
        <p:txBody>
          <a:bodyPr wrap="square" rtlCol="0">
            <a:spAutoFit/>
          </a:bodyPr>
          <a:lstStyle/>
          <a:p>
            <a:r>
              <a:rPr lang="en-IE" sz="1500" dirty="0">
                <a:latin typeface="Arial" panose="020B0604020202020204" pitchFamily="34" charset="0"/>
                <a:ea typeface="Tahoma" panose="020B0604030504040204" pitchFamily="34" charset="0"/>
                <a:cs typeface="Arial" panose="020B0604020202020204" pitchFamily="34" charset="0"/>
                <a:hlinkClick r:id="rId4"/>
              </a:rPr>
              <a:t>https://www.hpsc.ie/a-z/sexuallytransmittedinfections/gonorrhoea/</a:t>
            </a:r>
            <a:endParaRPr lang="en-IE" sz="1500" dirty="0">
              <a:latin typeface="Arial" panose="020B0604020202020204" pitchFamily="34" charset="0"/>
              <a:ea typeface="Tahoma" panose="020B0604030504040204" pitchFamily="34" charset="0"/>
              <a:cs typeface="Arial" panose="020B0604020202020204" pitchFamily="34" charset="0"/>
            </a:endParaRPr>
          </a:p>
          <a:p>
            <a:endParaRPr lang="en-IE" sz="1500" dirty="0">
              <a:latin typeface="Arial" panose="020B0604020202020204" pitchFamily="34" charset="0"/>
              <a:ea typeface="Tahoma" panose="020B0604030504040204" pitchFamily="34" charset="0"/>
              <a:cs typeface="Arial" panose="020B0604020202020204" pitchFamily="34" charset="0"/>
            </a:endParaRPr>
          </a:p>
          <a:p>
            <a:endParaRPr lang="en-IE" sz="1400" dirty="0">
              <a:latin typeface="Arial" panose="020B0604020202020204" pitchFamily="34" charset="0"/>
              <a:ea typeface="Tahoma" panose="020B0604030504040204" pitchFamily="34" charset="0"/>
              <a:cs typeface="Arial" panose="020B0604020202020204" pitchFamily="34" charset="0"/>
            </a:endParaRPr>
          </a:p>
          <a:p>
            <a:endParaRPr lang="en-IE" sz="600" dirty="0">
              <a:latin typeface="Arial" panose="020B0604020202020204" pitchFamily="34" charset="0"/>
              <a:ea typeface="Tahoma" panose="020B0604030504040204" pitchFamily="34" charset="0"/>
              <a:cs typeface="Arial" panose="020B0604020202020204" pitchFamily="34" charset="0"/>
            </a:endParaRPr>
          </a:p>
          <a:p>
            <a:endParaRPr lang="en-IE" sz="400" dirty="0">
              <a:latin typeface="Arial" panose="020B0604020202020204" pitchFamily="34" charset="0"/>
              <a:ea typeface="Tahoma" panose="020B0604030504040204" pitchFamily="34" charset="0"/>
              <a:cs typeface="Arial" panose="020B0604020202020204" pitchFamily="34" charset="0"/>
            </a:endParaRPr>
          </a:p>
          <a:p>
            <a:r>
              <a:rPr lang="en-GB" sz="1500" dirty="0">
                <a:latin typeface="Arial" panose="020B0604020202020204" pitchFamily="34" charset="0"/>
                <a:ea typeface="Tahoma" panose="020B0604030504040204" pitchFamily="34" charset="0"/>
                <a:cs typeface="Arial" panose="020B0604020202020204" pitchFamily="34" charset="0"/>
                <a:hlinkClick r:id="rId10"/>
              </a:rPr>
              <a:t>National Gonococcal Reference Laboratory | St James's Hospital</a:t>
            </a:r>
            <a:endParaRPr lang="en-IE" sz="1500" dirty="0">
              <a:latin typeface="Arial" panose="020B0604020202020204" pitchFamily="34" charset="0"/>
              <a:ea typeface="Tahoma" panose="020B0604030504040204" pitchFamily="34" charset="0"/>
              <a:cs typeface="Arial" panose="020B0604020202020204" pitchFamily="34" charset="0"/>
            </a:endParaRPr>
          </a:p>
        </p:txBody>
      </p:sp>
    </p:spTree>
    <p:extLst>
      <p:ext uri="{BB962C8B-B14F-4D97-AF65-F5344CB8AC3E}">
        <p14:creationId xmlns:p14="http://schemas.microsoft.com/office/powerpoint/2010/main" val="196316904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2">
            <a:extLst>
              <a:ext uri="{FF2B5EF4-FFF2-40B4-BE49-F238E27FC236}">
                <a16:creationId xmlns:a16="http://schemas.microsoft.com/office/drawing/2014/main" id="{819D0966-D97E-0F44-A83F-DD68030F1AD7}"/>
              </a:ext>
            </a:extLst>
          </p:cNvPr>
          <p:cNvSpPr txBox="1">
            <a:spLocks/>
          </p:cNvSpPr>
          <p:nvPr/>
        </p:nvSpPr>
        <p:spPr>
          <a:xfrm>
            <a:off x="8392735" y="2600130"/>
            <a:ext cx="4320000" cy="2729999"/>
          </a:xfrm>
          <a:prstGeom prst="rect">
            <a:avLst/>
          </a:prstGeom>
        </p:spPr>
        <p:txBody>
          <a:bodyPr vert="horz" lIns="0" tIns="0" rIns="0" bIns="0" rtlCol="0">
            <a:noAutofit/>
          </a:bodyPr>
          <a:lstStyle>
            <a:lvl1pPr marL="0" indent="0" algn="l" defTabSz="685800" rtl="0" eaLnBrk="1" latinLnBrk="0" hangingPunct="1">
              <a:lnSpc>
                <a:spcPct val="120000"/>
              </a:lnSpc>
              <a:spcBef>
                <a:spcPts val="750"/>
              </a:spcBef>
              <a:buFont typeface="Arial" panose="020B0604020202020204" pitchFamily="34" charset="0"/>
              <a:buNone/>
              <a:defRPr sz="1200" b="0" kern="1200">
                <a:solidFill>
                  <a:schemeClr val="tx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2400" b="1" kern="1200">
                <a:solidFill>
                  <a:schemeClr val="bg1"/>
                </a:solidFill>
                <a:latin typeface="Arial" panose="020B0604020202020204" pitchFamily="34" charset="0"/>
                <a:ea typeface="+mn-ea"/>
                <a:cs typeface="Arial" panose="020B0604020202020204" pitchFamily="34" charset="0"/>
              </a:defRPr>
            </a:lvl2pPr>
            <a:lvl3pPr marL="685800" indent="0" algn="l" defTabSz="685800" rtl="0" eaLnBrk="1" latinLnBrk="0" hangingPunct="1">
              <a:lnSpc>
                <a:spcPct val="90000"/>
              </a:lnSpc>
              <a:spcBef>
                <a:spcPts val="375"/>
              </a:spcBef>
              <a:buFont typeface="Arial" panose="020B0604020202020204" pitchFamily="34" charset="0"/>
              <a:buNone/>
              <a:defRPr sz="2400" b="1" kern="1200">
                <a:solidFill>
                  <a:schemeClr val="bg1"/>
                </a:solidFill>
                <a:latin typeface="Arial" panose="020B0604020202020204" pitchFamily="34" charset="0"/>
                <a:ea typeface="+mn-ea"/>
                <a:cs typeface="Arial" panose="020B0604020202020204" pitchFamily="34" charset="0"/>
              </a:defRPr>
            </a:lvl3pPr>
            <a:lvl4pPr marL="1028700" indent="0" algn="l" defTabSz="685800" rtl="0" eaLnBrk="1" latinLnBrk="0" hangingPunct="1">
              <a:lnSpc>
                <a:spcPct val="90000"/>
              </a:lnSpc>
              <a:spcBef>
                <a:spcPts val="375"/>
              </a:spcBef>
              <a:buFont typeface="Arial" panose="020B0604020202020204" pitchFamily="34" charset="0"/>
              <a:buNone/>
              <a:defRPr sz="2400" b="1" kern="1200">
                <a:solidFill>
                  <a:schemeClr val="bg1"/>
                </a:solidFill>
                <a:latin typeface="Arial" panose="020B0604020202020204" pitchFamily="34" charset="0"/>
                <a:ea typeface="+mn-ea"/>
                <a:cs typeface="Arial" panose="020B0604020202020204" pitchFamily="34" charset="0"/>
              </a:defRPr>
            </a:lvl4pPr>
            <a:lvl5pPr marL="1371600" indent="0" algn="l" defTabSz="685800" rtl="0" eaLnBrk="1" latinLnBrk="0" hangingPunct="1">
              <a:lnSpc>
                <a:spcPct val="90000"/>
              </a:lnSpc>
              <a:spcBef>
                <a:spcPts val="375"/>
              </a:spcBef>
              <a:buFont typeface="Arial" panose="020B0604020202020204" pitchFamily="34" charset="0"/>
              <a:buNone/>
              <a:defRPr sz="2400" b="1" kern="1200">
                <a:solidFill>
                  <a:schemeClr val="bg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endParaRPr lang="en-US" sz="1600" dirty="0"/>
          </a:p>
        </p:txBody>
      </p:sp>
      <p:pic>
        <p:nvPicPr>
          <p:cNvPr id="7" name="Picture 6">
            <a:extLst>
              <a:ext uri="{FF2B5EF4-FFF2-40B4-BE49-F238E27FC236}">
                <a16:creationId xmlns:a16="http://schemas.microsoft.com/office/drawing/2014/main" id="{B114E3F2-43E4-4F97-9775-8032F277748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03742" y="172203"/>
            <a:ext cx="1017172" cy="842110"/>
          </a:xfrm>
          <a:prstGeom prst="rect">
            <a:avLst/>
          </a:prstGeom>
        </p:spPr>
      </p:pic>
      <p:sp>
        <p:nvSpPr>
          <p:cNvPr id="2" name="Title 1">
            <a:extLst>
              <a:ext uri="{FF2B5EF4-FFF2-40B4-BE49-F238E27FC236}">
                <a16:creationId xmlns:a16="http://schemas.microsoft.com/office/drawing/2014/main" id="{773E83C2-CA38-FD10-2381-9F656AFCB4C4}"/>
              </a:ext>
            </a:extLst>
          </p:cNvPr>
          <p:cNvSpPr txBox="1">
            <a:spLocks/>
          </p:cNvSpPr>
          <p:nvPr/>
        </p:nvSpPr>
        <p:spPr>
          <a:xfrm>
            <a:off x="1371957" y="497528"/>
            <a:ext cx="2971443" cy="56429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800" b="1" dirty="0">
                <a:solidFill>
                  <a:srgbClr val="006152"/>
                </a:solidFill>
                <a:latin typeface="Arial" panose="020B0604020202020204" pitchFamily="34" charset="0"/>
                <a:cs typeface="Arial" panose="020B0604020202020204" pitchFamily="34" charset="0"/>
              </a:rPr>
              <a:t>Technical notes</a:t>
            </a:r>
            <a:endParaRPr lang="en-IE" sz="2800" b="1" dirty="0">
              <a:solidFill>
                <a:srgbClr val="006152"/>
              </a:solidFill>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881B1D3F-53D8-E3AC-199D-4151C4240EA1}"/>
              </a:ext>
            </a:extLst>
          </p:cNvPr>
          <p:cNvSpPr txBox="1"/>
          <p:nvPr/>
        </p:nvSpPr>
        <p:spPr>
          <a:xfrm>
            <a:off x="316785" y="4878302"/>
            <a:ext cx="11157709" cy="1231106"/>
          </a:xfrm>
          <a:prstGeom prst="rect">
            <a:avLst/>
          </a:prstGeom>
          <a:noFill/>
        </p:spPr>
        <p:txBody>
          <a:bodyPr wrap="square">
            <a:spAutoFit/>
          </a:bodyPr>
          <a:lstStyle/>
          <a:p>
            <a:r>
              <a:rPr lang="en-GB" b="1" dirty="0">
                <a:solidFill>
                  <a:srgbClr val="006152"/>
                </a:solidFill>
                <a:latin typeface="Arial" panose="020B0604020202020204" pitchFamily="34" charset="0"/>
                <a:ea typeface="Tahoma" panose="020B0604030504040204" pitchFamily="34" charset="0"/>
                <a:cs typeface="Arial" panose="020B0604020202020204" pitchFamily="34" charset="0"/>
              </a:rPr>
              <a:t>Abbreviations</a:t>
            </a:r>
            <a:endParaRPr lang="en-GB" dirty="0">
              <a:latin typeface="Arial" panose="020B0604020202020204" pitchFamily="34" charset="0"/>
              <a:ea typeface="Tahoma" panose="020B0604030504040204" pitchFamily="34" charset="0"/>
              <a:cs typeface="Arial" panose="020B0604020202020204" pitchFamily="34" charset="0"/>
            </a:endParaRPr>
          </a:p>
          <a:p>
            <a:pPr marL="342900" indent="-342900">
              <a:buFont typeface="Arial" panose="020B0604020202020204" pitchFamily="34" charset="0"/>
              <a:buChar char="•"/>
            </a:pPr>
            <a:r>
              <a:rPr lang="en-GB" dirty="0" err="1">
                <a:latin typeface="Arial" panose="020B0604020202020204" pitchFamily="34" charset="0"/>
                <a:ea typeface="Tahoma" panose="020B0604030504040204" pitchFamily="34" charset="0"/>
                <a:cs typeface="Arial" panose="020B0604020202020204" pitchFamily="34" charset="0"/>
              </a:rPr>
              <a:t>gbMSM</a:t>
            </a:r>
            <a:r>
              <a:rPr lang="en-GB" dirty="0">
                <a:latin typeface="Arial" panose="020B0604020202020204" pitchFamily="34" charset="0"/>
                <a:ea typeface="Tahoma" panose="020B0604030504040204" pitchFamily="34" charset="0"/>
                <a:cs typeface="Arial" panose="020B0604020202020204" pitchFamily="34" charset="0"/>
              </a:rPr>
              <a:t>: gay, bisexual and other men who have sex with men</a:t>
            </a:r>
          </a:p>
          <a:p>
            <a:pPr marL="342900" indent="-342900">
              <a:buFont typeface="Arial" panose="020B0604020202020204" pitchFamily="34" charset="0"/>
              <a:buChar char="•"/>
            </a:pPr>
            <a:r>
              <a:rPr lang="en-GB" dirty="0">
                <a:latin typeface="Arial" panose="020B0604020202020204" pitchFamily="34" charset="0"/>
                <a:ea typeface="Tahoma" panose="020B0604030504040204" pitchFamily="34" charset="0"/>
                <a:cs typeface="Arial" panose="020B0604020202020204" pitchFamily="34" charset="0"/>
              </a:rPr>
              <a:t>Trans female: Assigned sex at birth is male and gender identity is female</a:t>
            </a:r>
          </a:p>
          <a:p>
            <a:pPr marL="342900" indent="-342900">
              <a:buFont typeface="Arial" panose="020B0604020202020204" pitchFamily="34" charset="0"/>
              <a:buChar char="•"/>
            </a:pPr>
            <a:r>
              <a:rPr lang="en-GB" dirty="0">
                <a:latin typeface="Arial" panose="020B0604020202020204" pitchFamily="34" charset="0"/>
                <a:ea typeface="Tahoma" panose="020B0604030504040204" pitchFamily="34" charset="0"/>
                <a:cs typeface="Arial" panose="020B0604020202020204" pitchFamily="34" charset="0"/>
              </a:rPr>
              <a:t>Trans male: 	Assigned sex at birth is female and gender identity is male</a:t>
            </a:r>
          </a:p>
        </p:txBody>
      </p:sp>
      <p:sp>
        <p:nvSpPr>
          <p:cNvPr id="5" name="TextBox 4">
            <a:extLst>
              <a:ext uri="{FF2B5EF4-FFF2-40B4-BE49-F238E27FC236}">
                <a16:creationId xmlns:a16="http://schemas.microsoft.com/office/drawing/2014/main" id="{1F1B8035-53DF-60EA-20C4-AD8CFB86DAB1}"/>
              </a:ext>
            </a:extLst>
          </p:cNvPr>
          <p:cNvSpPr txBox="1"/>
          <p:nvPr/>
        </p:nvSpPr>
        <p:spPr>
          <a:xfrm>
            <a:off x="286494" y="2076884"/>
            <a:ext cx="10896600" cy="2616101"/>
          </a:xfrm>
          <a:prstGeom prst="rect">
            <a:avLst/>
          </a:prstGeom>
          <a:noFill/>
        </p:spPr>
        <p:txBody>
          <a:bodyPr wrap="square">
            <a:spAutoFit/>
          </a:bodyPr>
          <a:lstStyle/>
          <a:p>
            <a:r>
              <a:rPr lang="en-GB" b="1" dirty="0">
                <a:solidFill>
                  <a:srgbClr val="006152"/>
                </a:solidFill>
                <a:latin typeface="Arial" panose="020B0604020202020204" pitchFamily="34" charset="0"/>
                <a:ea typeface="Tahoma" panose="020B0604030504040204" pitchFamily="34" charset="0"/>
                <a:cs typeface="Arial" panose="020B0604020202020204" pitchFamily="34" charset="0"/>
              </a:rPr>
              <a:t>Slide 2: </a:t>
            </a:r>
            <a:r>
              <a:rPr lang="en-IE" b="1" dirty="0">
                <a:solidFill>
                  <a:srgbClr val="006152"/>
                </a:solidFill>
                <a:latin typeface="Arial" panose="020B0604020202020204" pitchFamily="34" charset="0"/>
                <a:ea typeface="Tahoma" panose="020B0604030504040204" pitchFamily="34" charset="0"/>
                <a:cs typeface="Arial" panose="020B0604020202020204" pitchFamily="34" charset="0"/>
              </a:rPr>
              <a:t>Gonorrhoea in Ireland</a:t>
            </a:r>
            <a:endParaRPr lang="en-GB" dirty="0">
              <a:latin typeface="Arial" panose="020B0604020202020204" pitchFamily="34" charset="0"/>
              <a:ea typeface="Tahoma" panose="020B0604030504040204" pitchFamily="34" charset="0"/>
              <a:cs typeface="Arial" panose="020B0604020202020204" pitchFamily="34" charset="0"/>
            </a:endParaRPr>
          </a:p>
          <a:p>
            <a:pPr marL="342900" indent="-342900">
              <a:buFont typeface="Arial" panose="020B0604020202020204" pitchFamily="34" charset="0"/>
              <a:buChar char="•"/>
            </a:pPr>
            <a:r>
              <a:rPr lang="en-GB" dirty="0">
                <a:latin typeface="Arial" panose="020B0604020202020204" pitchFamily="34" charset="0"/>
                <a:ea typeface="Tahoma" panose="020B0604030504040204" pitchFamily="34" charset="0"/>
                <a:cs typeface="Arial" panose="020B0604020202020204" pitchFamily="34" charset="0"/>
              </a:rPr>
              <a:t>Please note that the information from previous years is updated on an ongoing basis in the Computerised Infectious Disease Reporting (CIDR) system, and so information on previous years represents our current understanding and most up to date data as of 1</a:t>
            </a:r>
            <a:r>
              <a:rPr lang="en-GB" baseline="30000" dirty="0">
                <a:latin typeface="Arial" panose="020B0604020202020204" pitchFamily="34" charset="0"/>
                <a:ea typeface="Tahoma" panose="020B0604030504040204" pitchFamily="34" charset="0"/>
                <a:cs typeface="Arial" panose="020B0604020202020204" pitchFamily="34" charset="0"/>
              </a:rPr>
              <a:t>st</a:t>
            </a:r>
            <a:r>
              <a:rPr lang="en-GB" dirty="0">
                <a:latin typeface="Arial" panose="020B0604020202020204" pitchFamily="34" charset="0"/>
                <a:ea typeface="Tahoma" panose="020B0604030504040204" pitchFamily="34" charset="0"/>
                <a:cs typeface="Arial" panose="020B0604020202020204" pitchFamily="34" charset="0"/>
              </a:rPr>
              <a:t> August 2025 and may not correspond exactly with what was reported in previous annual reports. Similarly, data for 2024 may be updated further in due course and will be reported on in subsequent annual reports.</a:t>
            </a:r>
          </a:p>
          <a:p>
            <a:pPr marL="342900" indent="-342900">
              <a:buFont typeface="Arial" panose="020B0604020202020204" pitchFamily="34" charset="0"/>
              <a:buChar char="•"/>
            </a:pPr>
            <a:r>
              <a:rPr lang="en-GB" dirty="0">
                <a:latin typeface="Arial" panose="020B0604020202020204" pitchFamily="34" charset="0"/>
                <a:ea typeface="Tahoma" panose="020B0604030504040204" pitchFamily="34" charset="0"/>
                <a:cs typeface="Arial" panose="020B0604020202020204" pitchFamily="34" charset="0"/>
              </a:rPr>
              <a:t>While efforts are made to remove duplicate records from these data, it is not always possible to link and remove all duplicate records and some patients or disease events may be counted more than once.</a:t>
            </a:r>
            <a:endParaRPr lang="en-IE" dirty="0">
              <a:latin typeface="Arial" panose="020B0604020202020204" pitchFamily="34" charset="0"/>
              <a:ea typeface="Tahoma" panose="020B0604030504040204" pitchFamily="34" charset="0"/>
              <a:cs typeface="Arial" panose="020B0604020202020204" pitchFamily="34" charset="0"/>
            </a:endParaRPr>
          </a:p>
        </p:txBody>
      </p:sp>
      <p:sp>
        <p:nvSpPr>
          <p:cNvPr id="6" name="TextBox 5">
            <a:extLst>
              <a:ext uri="{FF2B5EF4-FFF2-40B4-BE49-F238E27FC236}">
                <a16:creationId xmlns:a16="http://schemas.microsoft.com/office/drawing/2014/main" id="{7610ADA5-D894-07C9-435D-ADA8C4B1A46B}"/>
              </a:ext>
            </a:extLst>
          </p:cNvPr>
          <p:cNvSpPr txBox="1"/>
          <p:nvPr/>
        </p:nvSpPr>
        <p:spPr>
          <a:xfrm>
            <a:off x="316785" y="1174520"/>
            <a:ext cx="11403438" cy="646331"/>
          </a:xfrm>
          <a:prstGeom prst="rect">
            <a:avLst/>
          </a:prstGeom>
          <a:noFill/>
        </p:spPr>
        <p:txBody>
          <a:bodyPr wrap="square">
            <a:spAutoFit/>
          </a:bodyPr>
          <a:lstStyle/>
          <a:p>
            <a:r>
              <a:rPr lang="en-IE" dirty="0">
                <a:latin typeface="Arial" panose="020B0604020202020204" pitchFamily="34" charset="0"/>
                <a:cs typeface="Arial" panose="020B0604020202020204" pitchFamily="34" charset="0"/>
              </a:rPr>
              <a:t>This report is based on data submitted to Euro-GASP and does not represent the total antimicrobial resistant profile nationally for 2024</a:t>
            </a:r>
          </a:p>
        </p:txBody>
      </p:sp>
    </p:spTree>
    <p:extLst>
      <p:ext uri="{BB962C8B-B14F-4D97-AF65-F5344CB8AC3E}">
        <p14:creationId xmlns:p14="http://schemas.microsoft.com/office/powerpoint/2010/main" val="404126835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2">
            <a:extLst>
              <a:ext uri="{FF2B5EF4-FFF2-40B4-BE49-F238E27FC236}">
                <a16:creationId xmlns:a16="http://schemas.microsoft.com/office/drawing/2014/main" id="{819D0966-D97E-0F44-A83F-DD68030F1AD7}"/>
              </a:ext>
            </a:extLst>
          </p:cNvPr>
          <p:cNvSpPr txBox="1">
            <a:spLocks/>
          </p:cNvSpPr>
          <p:nvPr/>
        </p:nvSpPr>
        <p:spPr>
          <a:xfrm>
            <a:off x="8392735" y="2600130"/>
            <a:ext cx="4320000" cy="2729999"/>
          </a:xfrm>
          <a:prstGeom prst="rect">
            <a:avLst/>
          </a:prstGeom>
        </p:spPr>
        <p:txBody>
          <a:bodyPr vert="horz" lIns="0" tIns="0" rIns="0" bIns="0" rtlCol="0">
            <a:noAutofit/>
          </a:bodyPr>
          <a:lstStyle>
            <a:lvl1pPr marL="0" indent="0" algn="l" defTabSz="685800" rtl="0" eaLnBrk="1" latinLnBrk="0" hangingPunct="1">
              <a:lnSpc>
                <a:spcPct val="120000"/>
              </a:lnSpc>
              <a:spcBef>
                <a:spcPts val="750"/>
              </a:spcBef>
              <a:buFont typeface="Arial" panose="020B0604020202020204" pitchFamily="34" charset="0"/>
              <a:buNone/>
              <a:defRPr sz="1200" b="0" kern="1200">
                <a:solidFill>
                  <a:schemeClr val="tx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2400" b="1" kern="1200">
                <a:solidFill>
                  <a:schemeClr val="bg1"/>
                </a:solidFill>
                <a:latin typeface="Arial" panose="020B0604020202020204" pitchFamily="34" charset="0"/>
                <a:ea typeface="+mn-ea"/>
                <a:cs typeface="Arial" panose="020B0604020202020204" pitchFamily="34" charset="0"/>
              </a:defRPr>
            </a:lvl2pPr>
            <a:lvl3pPr marL="685800" indent="0" algn="l" defTabSz="685800" rtl="0" eaLnBrk="1" latinLnBrk="0" hangingPunct="1">
              <a:lnSpc>
                <a:spcPct val="90000"/>
              </a:lnSpc>
              <a:spcBef>
                <a:spcPts val="375"/>
              </a:spcBef>
              <a:buFont typeface="Arial" panose="020B0604020202020204" pitchFamily="34" charset="0"/>
              <a:buNone/>
              <a:defRPr sz="2400" b="1" kern="1200">
                <a:solidFill>
                  <a:schemeClr val="bg1"/>
                </a:solidFill>
                <a:latin typeface="Arial" panose="020B0604020202020204" pitchFamily="34" charset="0"/>
                <a:ea typeface="+mn-ea"/>
                <a:cs typeface="Arial" panose="020B0604020202020204" pitchFamily="34" charset="0"/>
              </a:defRPr>
            </a:lvl3pPr>
            <a:lvl4pPr marL="1028700" indent="0" algn="l" defTabSz="685800" rtl="0" eaLnBrk="1" latinLnBrk="0" hangingPunct="1">
              <a:lnSpc>
                <a:spcPct val="90000"/>
              </a:lnSpc>
              <a:spcBef>
                <a:spcPts val="375"/>
              </a:spcBef>
              <a:buFont typeface="Arial" panose="020B0604020202020204" pitchFamily="34" charset="0"/>
              <a:buNone/>
              <a:defRPr sz="2400" b="1" kern="1200">
                <a:solidFill>
                  <a:schemeClr val="bg1"/>
                </a:solidFill>
                <a:latin typeface="Arial" panose="020B0604020202020204" pitchFamily="34" charset="0"/>
                <a:ea typeface="+mn-ea"/>
                <a:cs typeface="Arial" panose="020B0604020202020204" pitchFamily="34" charset="0"/>
              </a:defRPr>
            </a:lvl4pPr>
            <a:lvl5pPr marL="1371600" indent="0" algn="l" defTabSz="685800" rtl="0" eaLnBrk="1" latinLnBrk="0" hangingPunct="1">
              <a:lnSpc>
                <a:spcPct val="90000"/>
              </a:lnSpc>
              <a:spcBef>
                <a:spcPts val="375"/>
              </a:spcBef>
              <a:buFont typeface="Arial" panose="020B0604020202020204" pitchFamily="34" charset="0"/>
              <a:buNone/>
              <a:defRPr sz="2400" b="1" kern="1200">
                <a:solidFill>
                  <a:schemeClr val="bg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endParaRPr lang="en-US" sz="1600" dirty="0"/>
          </a:p>
        </p:txBody>
      </p:sp>
      <p:pic>
        <p:nvPicPr>
          <p:cNvPr id="7" name="Picture 6">
            <a:extLst>
              <a:ext uri="{FF2B5EF4-FFF2-40B4-BE49-F238E27FC236}">
                <a16:creationId xmlns:a16="http://schemas.microsoft.com/office/drawing/2014/main" id="{B114E3F2-43E4-4F97-9775-8032F277748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03742" y="172203"/>
            <a:ext cx="1017172" cy="842110"/>
          </a:xfrm>
          <a:prstGeom prst="rect">
            <a:avLst/>
          </a:prstGeom>
        </p:spPr>
      </p:pic>
      <p:sp>
        <p:nvSpPr>
          <p:cNvPr id="2" name="Title 1">
            <a:extLst>
              <a:ext uri="{FF2B5EF4-FFF2-40B4-BE49-F238E27FC236}">
                <a16:creationId xmlns:a16="http://schemas.microsoft.com/office/drawing/2014/main" id="{E29CB19A-DFEC-762B-B78A-26D03017F819}"/>
              </a:ext>
            </a:extLst>
          </p:cNvPr>
          <p:cNvSpPr txBox="1">
            <a:spLocks/>
          </p:cNvSpPr>
          <p:nvPr/>
        </p:nvSpPr>
        <p:spPr>
          <a:xfrm>
            <a:off x="1316363" y="393446"/>
            <a:ext cx="3794480" cy="539805"/>
          </a:xfrm>
          <a:prstGeom prst="rect">
            <a:avLst/>
          </a:prstGeom>
        </p:spPr>
        <p:txBody>
          <a:bodyPr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IE" sz="2800" b="1" dirty="0">
                <a:solidFill>
                  <a:srgbClr val="006152"/>
                </a:solidFill>
                <a:latin typeface="Arial" panose="020B0604020202020204" pitchFamily="34" charset="0"/>
                <a:cs typeface="Arial" panose="020B0604020202020204" pitchFamily="34" charset="0"/>
              </a:rPr>
              <a:t>Acknowledgements </a:t>
            </a:r>
            <a:endParaRPr lang="en-US" sz="2800" b="1" dirty="0">
              <a:solidFill>
                <a:srgbClr val="006152"/>
              </a:solidFill>
              <a:latin typeface="Arial" panose="020B0604020202020204" pitchFamily="34" charset="0"/>
              <a:cs typeface="Arial" panose="020B0604020202020204" pitchFamily="34" charset="0"/>
            </a:endParaRPr>
          </a:p>
        </p:txBody>
      </p:sp>
      <p:graphicFrame>
        <p:nvGraphicFramePr>
          <p:cNvPr id="3" name="Content Placeholder 2">
            <a:extLst>
              <a:ext uri="{FF2B5EF4-FFF2-40B4-BE49-F238E27FC236}">
                <a16:creationId xmlns:a16="http://schemas.microsoft.com/office/drawing/2014/main" id="{DDF9E8CD-88B4-F477-CF5E-DD1E947FD652}"/>
              </a:ext>
            </a:extLst>
          </p:cNvPr>
          <p:cNvGraphicFramePr>
            <a:graphicFrameLocks/>
          </p:cNvGraphicFramePr>
          <p:nvPr>
            <p:extLst>
              <p:ext uri="{D42A27DB-BD31-4B8C-83A1-F6EECF244321}">
                <p14:modId xmlns:p14="http://schemas.microsoft.com/office/powerpoint/2010/main" val="2232570804"/>
              </p:ext>
            </p:extLst>
          </p:nvPr>
        </p:nvGraphicFramePr>
        <p:xfrm>
          <a:off x="510969" y="1166834"/>
          <a:ext cx="10967405" cy="536284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34628669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3d8c4d16-bec4-4cef-aba4-07ecd6778262"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9BA1FB331BE69340B558AA1DDE2FAF28" ma:contentTypeVersion="8" ma:contentTypeDescription="Create a new document." ma:contentTypeScope="" ma:versionID="8625ca8651abd4703927f48ae36b3364">
  <xsd:schema xmlns:xsd="http://www.w3.org/2001/XMLSchema" xmlns:xs="http://www.w3.org/2001/XMLSchema" xmlns:p="http://schemas.microsoft.com/office/2006/metadata/properties" xmlns:ns3="3d8c4d16-bec4-4cef-aba4-07ecd6778262" xmlns:ns4="e1964c00-aa8b-4c56-baf8-844d94b9278d" targetNamespace="http://schemas.microsoft.com/office/2006/metadata/properties" ma:root="true" ma:fieldsID="36641a7ee136bb3018917bacaacdfacf" ns3:_="" ns4:_="">
    <xsd:import namespace="3d8c4d16-bec4-4cef-aba4-07ecd6778262"/>
    <xsd:import namespace="e1964c00-aa8b-4c56-baf8-844d94b9278d"/>
    <xsd:element name="properties">
      <xsd:complexType>
        <xsd:sequence>
          <xsd:element name="documentManagement">
            <xsd:complexType>
              <xsd:all>
                <xsd:element ref="ns3:MediaServiceMetadata" minOccurs="0"/>
                <xsd:element ref="ns3:MediaServiceFastMetadata" minOccurs="0"/>
                <xsd:element ref="ns3:MediaServiceObjectDetectorVersions" minOccurs="0"/>
                <xsd:element ref="ns3:MediaServiceSearchProperties" minOccurs="0"/>
                <xsd:element ref="ns3:_activity"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d8c4d16-bec4-4cef-aba4-07ecd677826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_activity" ma:index="12" nillable="true" ma:displayName="_activity" ma:hidden="true" ma:internalName="_activity">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e1964c00-aa8b-4c56-baf8-844d94b9278d"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SharingHintHash" ma:index="15"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35C1CF1-A31C-4C74-AFF5-6450F7117CCB}">
  <ds:schemaRefs>
    <ds:schemaRef ds:uri="http://schemas.microsoft.com/sharepoint/v3/contenttype/forms"/>
  </ds:schemaRefs>
</ds:datastoreItem>
</file>

<file path=customXml/itemProps2.xml><?xml version="1.0" encoding="utf-8"?>
<ds:datastoreItem xmlns:ds="http://schemas.openxmlformats.org/officeDocument/2006/customXml" ds:itemID="{E9DF9B23-CCC0-4BBC-8ED2-2EE60B563599}">
  <ds:schemaRefs>
    <ds:schemaRef ds:uri="http://www.w3.org/XML/1998/namespace"/>
    <ds:schemaRef ds:uri="http://schemas.microsoft.com/office/2006/documentManagement/types"/>
    <ds:schemaRef ds:uri="http://schemas.microsoft.com/office/infopath/2007/PartnerControls"/>
    <ds:schemaRef ds:uri="http://purl.org/dc/elements/1.1/"/>
    <ds:schemaRef ds:uri="http://purl.org/dc/dcmitype/"/>
    <ds:schemaRef ds:uri="3d8c4d16-bec4-4cef-aba4-07ecd6778262"/>
    <ds:schemaRef ds:uri="http://purl.org/dc/terms/"/>
    <ds:schemaRef ds:uri="http://schemas.openxmlformats.org/package/2006/metadata/core-properties"/>
    <ds:schemaRef ds:uri="e1964c00-aa8b-4c56-baf8-844d94b9278d"/>
    <ds:schemaRef ds:uri="http://schemas.microsoft.com/office/2006/metadata/properties"/>
  </ds:schemaRefs>
</ds:datastoreItem>
</file>

<file path=customXml/itemProps3.xml><?xml version="1.0" encoding="utf-8"?>
<ds:datastoreItem xmlns:ds="http://schemas.openxmlformats.org/officeDocument/2006/customXml" ds:itemID="{8BC1C504-F7CD-4F3D-8F22-D39E190E0D1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d8c4d16-bec4-4cef-aba4-07ecd6778262"/>
    <ds:schemaRef ds:uri="e1964c00-aa8b-4c56-baf8-844d94b9278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21219</TotalTime>
  <Words>2935</Words>
  <Application>Microsoft Office PowerPoint</Application>
  <PresentationFormat>Widescreen</PresentationFormat>
  <Paragraphs>224</Paragraphs>
  <Slides>23</Slides>
  <Notes>20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23</vt:i4>
      </vt:variant>
    </vt:vector>
  </HeadingPairs>
  <TitlesOfParts>
    <vt:vector size="28" baseType="lpstr">
      <vt:lpstr>Arial</vt:lpstr>
      <vt:lpstr>Calibri</vt:lpstr>
      <vt:lpstr>Calibri Light</vt:lpstr>
      <vt:lpstr>Tahoma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HSE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Darina Carr</dc:creator>
  <cp:lastModifiedBy>Angeline McIntyre</cp:lastModifiedBy>
  <cp:revision>120</cp:revision>
  <dcterms:created xsi:type="dcterms:W3CDTF">2021-12-07T15:16:03Z</dcterms:created>
  <dcterms:modified xsi:type="dcterms:W3CDTF">2026-01-16T14:14:51Z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0x0101009BA1FB331BE69340B558AA1DDE2FAF28</vt:lpwstr>
  </property>
</Properties>
</file>